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60" r:id="rId1"/>
  </p:sldMasterIdLst>
  <p:notesMasterIdLst>
    <p:notesMasterId r:id="rId79"/>
  </p:notesMasterIdLst>
  <p:sldIdLst>
    <p:sldId id="256" r:id="rId2"/>
    <p:sldId id="259" r:id="rId3"/>
    <p:sldId id="261" r:id="rId4"/>
    <p:sldId id="311" r:id="rId5"/>
    <p:sldId id="312" r:id="rId6"/>
    <p:sldId id="296" r:id="rId7"/>
    <p:sldId id="308" r:id="rId8"/>
    <p:sldId id="307" r:id="rId9"/>
    <p:sldId id="306" r:id="rId10"/>
    <p:sldId id="309" r:id="rId11"/>
    <p:sldId id="298" r:id="rId12"/>
    <p:sldId id="310" r:id="rId13"/>
    <p:sldId id="304" r:id="rId14"/>
    <p:sldId id="299" r:id="rId15"/>
    <p:sldId id="318" r:id="rId16"/>
    <p:sldId id="302" r:id="rId17"/>
    <p:sldId id="317" r:id="rId18"/>
    <p:sldId id="316" r:id="rId19"/>
    <p:sldId id="315" r:id="rId20"/>
    <p:sldId id="300" r:id="rId21"/>
    <p:sldId id="319" r:id="rId22"/>
    <p:sldId id="375" r:id="rId23"/>
    <p:sldId id="314" r:id="rId24"/>
    <p:sldId id="297" r:id="rId25"/>
    <p:sldId id="352" r:id="rId26"/>
    <p:sldId id="320" r:id="rId27"/>
    <p:sldId id="321" r:id="rId28"/>
    <p:sldId id="322" r:id="rId29"/>
    <p:sldId id="357" r:id="rId30"/>
    <p:sldId id="351" r:id="rId31"/>
    <p:sldId id="323" r:id="rId32"/>
    <p:sldId id="337" r:id="rId33"/>
    <p:sldId id="340" r:id="rId34"/>
    <p:sldId id="338" r:id="rId35"/>
    <p:sldId id="339" r:id="rId36"/>
    <p:sldId id="341" r:id="rId37"/>
    <p:sldId id="324" r:id="rId38"/>
    <p:sldId id="325" r:id="rId39"/>
    <p:sldId id="342" r:id="rId40"/>
    <p:sldId id="353" r:id="rId41"/>
    <p:sldId id="326" r:id="rId42"/>
    <p:sldId id="343" r:id="rId43"/>
    <p:sldId id="327" r:id="rId44"/>
    <p:sldId id="356" r:id="rId45"/>
    <p:sldId id="354" r:id="rId46"/>
    <p:sldId id="344" r:id="rId47"/>
    <p:sldId id="346" r:id="rId48"/>
    <p:sldId id="345" r:id="rId49"/>
    <p:sldId id="347" r:id="rId50"/>
    <p:sldId id="348" r:id="rId51"/>
    <p:sldId id="355" r:id="rId52"/>
    <p:sldId id="349" r:id="rId53"/>
    <p:sldId id="350" r:id="rId54"/>
    <p:sldId id="376" r:id="rId55"/>
    <p:sldId id="377" r:id="rId56"/>
    <p:sldId id="313" r:id="rId57"/>
    <p:sldId id="294" r:id="rId58"/>
    <p:sldId id="360" r:id="rId59"/>
    <p:sldId id="361" r:id="rId60"/>
    <p:sldId id="362" r:id="rId61"/>
    <p:sldId id="363" r:id="rId62"/>
    <p:sldId id="364" r:id="rId63"/>
    <p:sldId id="365" r:id="rId64"/>
    <p:sldId id="366" r:id="rId65"/>
    <p:sldId id="367" r:id="rId66"/>
    <p:sldId id="368" r:id="rId67"/>
    <p:sldId id="369" r:id="rId68"/>
    <p:sldId id="370" r:id="rId69"/>
    <p:sldId id="358" r:id="rId70"/>
    <p:sldId id="371" r:id="rId71"/>
    <p:sldId id="372" r:id="rId72"/>
    <p:sldId id="336" r:id="rId73"/>
    <p:sldId id="373" r:id="rId74"/>
    <p:sldId id="374" r:id="rId75"/>
    <p:sldId id="378" r:id="rId76"/>
    <p:sldId id="279" r:id="rId77"/>
    <p:sldId id="281" r:id="rId78"/>
  </p:sldIdLst>
  <p:sldSz cx="9144000" cy="5143500" type="screen16x9"/>
  <p:notesSz cx="6858000" cy="9144000"/>
  <p:embeddedFontLst>
    <p:embeddedFont>
      <p:font typeface="Calibri" panose="020F0502020204030204" pitchFamily="34" charset="0"/>
      <p:regular r:id="rId80"/>
      <p:bold r:id="rId81"/>
      <p:italic r:id="rId82"/>
      <p:boldItalic r:id="rId83"/>
    </p:embeddedFont>
    <p:embeddedFont>
      <p:font typeface="Didact Gothic" panose="00000500000000000000" pitchFamily="2" charset="0"/>
      <p:regular r:id="rId84"/>
    </p:embeddedFont>
    <p:embeddedFont>
      <p:font typeface="Varela Round" panose="00000500000000000000" pitchFamily="2" charset="-79"/>
      <p:regular r:id="rId85"/>
    </p:embeddedFont>
    <p:embeddedFont>
      <p:font typeface="Verdana" panose="020B0604030504040204" pitchFamily="34" charset="0"/>
      <p:regular r:id="rId86"/>
      <p:bold r:id="rId87"/>
      <p:italic r:id="rId88"/>
      <p:boldItalic r:id="rId8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9B9AB4B-CF13-4B11-AD66-300D3CCFF1DB}">
  <a:tblStyle styleId="{F9B9AB4B-CF13-4B11-AD66-300D3CCFF1DB}"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0601"/>
    <p:restoredTop sz="80678" autoAdjust="0"/>
  </p:normalViewPr>
  <p:slideViewPr>
    <p:cSldViewPr snapToGrid="0" snapToObjects="1">
      <p:cViewPr varScale="1">
        <p:scale>
          <a:sx n="81" d="100"/>
          <a:sy n="81" d="100"/>
        </p:scale>
        <p:origin x="216" y="-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font" Target="fonts/font5.fntdata"/><Relationship Id="rId89" Type="http://schemas.openxmlformats.org/officeDocument/2006/relationships/font" Target="fonts/font10.fntdata"/><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notesMaster" Target="notesMasters/notesMaster1.xml"/><Relationship Id="rId87" Type="http://schemas.openxmlformats.org/officeDocument/2006/relationships/font" Target="fonts/font8.fntdata"/><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font" Target="fonts/font3.fntdata"/><Relationship Id="rId90"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font" Target="fonts/font1.fntdata"/><Relationship Id="rId85" Type="http://schemas.openxmlformats.org/officeDocument/2006/relationships/font" Target="fonts/font6.fntdata"/><Relationship Id="rId93"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font" Target="fonts/font4.fntdata"/><Relationship Id="rId88" Type="http://schemas.openxmlformats.org/officeDocument/2006/relationships/font" Target="fonts/font9.fntdata"/><Relationship Id="rId9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font" Target="fonts/font2.fntdata"/><Relationship Id="rId86"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2"/>
        <p:cNvGrpSpPr/>
        <p:nvPr/>
      </p:nvGrpSpPr>
      <p:grpSpPr>
        <a:xfrm>
          <a:off x="0" y="0"/>
          <a:ext cx="0" cy="0"/>
          <a:chOff x="0" y="0"/>
          <a:chExt cx="0" cy="0"/>
        </a:xfrm>
      </p:grpSpPr>
      <p:sp>
        <p:nvSpPr>
          <p:cNvPr id="483" name="Google Shape;483;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4" name="Google Shape;484;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39700" indent="0">
              <a:buNone/>
            </a:pPr>
            <a:endParaRPr lang="en-GB" dirty="0"/>
          </a:p>
        </p:txBody>
      </p:sp>
    </p:spTree>
    <p:extLst>
      <p:ext uri="{BB962C8B-B14F-4D97-AF65-F5344CB8AC3E}">
        <p14:creationId xmlns:p14="http://schemas.microsoft.com/office/powerpoint/2010/main" val="12615926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39700" indent="0">
              <a:buNone/>
            </a:pPr>
            <a:endParaRPr lang="en-GB" dirty="0"/>
          </a:p>
        </p:txBody>
      </p:sp>
    </p:spTree>
    <p:extLst>
      <p:ext uri="{BB962C8B-B14F-4D97-AF65-F5344CB8AC3E}">
        <p14:creationId xmlns:p14="http://schemas.microsoft.com/office/powerpoint/2010/main" val="25854964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39700" indent="0">
              <a:buNone/>
            </a:pPr>
            <a:endParaRPr lang="en-GB" dirty="0"/>
          </a:p>
        </p:txBody>
      </p:sp>
    </p:spTree>
    <p:extLst>
      <p:ext uri="{BB962C8B-B14F-4D97-AF65-F5344CB8AC3E}">
        <p14:creationId xmlns:p14="http://schemas.microsoft.com/office/powerpoint/2010/main" val="35077663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39700" indent="0">
              <a:buNone/>
            </a:pPr>
            <a:endParaRPr lang="en-GB" dirty="0"/>
          </a:p>
        </p:txBody>
      </p:sp>
    </p:spTree>
    <p:extLst>
      <p:ext uri="{BB962C8B-B14F-4D97-AF65-F5344CB8AC3E}">
        <p14:creationId xmlns:p14="http://schemas.microsoft.com/office/powerpoint/2010/main" val="37706773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39700" indent="0">
              <a:buNone/>
            </a:pPr>
            <a:endParaRPr lang="en-GB" dirty="0"/>
          </a:p>
        </p:txBody>
      </p:sp>
    </p:spTree>
    <p:extLst>
      <p:ext uri="{BB962C8B-B14F-4D97-AF65-F5344CB8AC3E}">
        <p14:creationId xmlns:p14="http://schemas.microsoft.com/office/powerpoint/2010/main" val="26807150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The trainer may find and share with trainees more information about each of the 10 types of online learning here: https://e-student.org/types-of-e-learning/ .  </a:t>
            </a:r>
            <a:endParaRPr lang="en-GB" dirty="0"/>
          </a:p>
        </p:txBody>
      </p:sp>
    </p:spTree>
    <p:extLst>
      <p:ext uri="{BB962C8B-B14F-4D97-AF65-F5344CB8AC3E}">
        <p14:creationId xmlns:p14="http://schemas.microsoft.com/office/powerpoint/2010/main" val="910439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The trainer may find and share with trainees more information about MOODLE here: https://docs.moodle.org/311/en/Features </a:t>
            </a:r>
            <a:endParaRPr lang="en-GB" dirty="0"/>
          </a:p>
        </p:txBody>
      </p:sp>
    </p:spTree>
    <p:extLst>
      <p:ext uri="{BB962C8B-B14F-4D97-AF65-F5344CB8AC3E}">
        <p14:creationId xmlns:p14="http://schemas.microsoft.com/office/powerpoint/2010/main" val="22376101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gn="just">
              <a:lnSpc>
                <a:spcPct val="107000"/>
              </a:lnSpc>
              <a:spcAft>
                <a:spcPts val="800"/>
              </a:spcAft>
            </a:pPr>
            <a:r>
              <a:rPr lang="en-GB" sz="1800" b="1" dirty="0">
                <a:effectLst/>
                <a:latin typeface="Calibri" panose="020F0502020204030204" pitchFamily="34" charset="0"/>
                <a:ea typeface="Calibri" panose="020F0502020204030204" pitchFamily="34" charset="0"/>
                <a:cs typeface="Times New Roman" panose="02020603050405020304" pitchFamily="18" charset="0"/>
              </a:rPr>
              <a:t>Animated response:</a:t>
            </a:r>
            <a:r>
              <a:rPr lang="en-GB" sz="1800" dirty="0">
                <a:effectLst/>
                <a:latin typeface="Calibri" panose="020F0502020204030204" pitchFamily="34" charset="0"/>
                <a:ea typeface="Calibri" panose="020F0502020204030204" pitchFamily="34" charset="0"/>
                <a:cs typeface="Times New Roman" panose="02020603050405020304" pitchFamily="18" charset="0"/>
              </a:rPr>
              <a:t> Sites such as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Voki</a:t>
            </a:r>
            <a:r>
              <a:rPr lang="en-GB" sz="1800" dirty="0">
                <a:effectLst/>
                <a:latin typeface="Calibri" panose="020F0502020204030204" pitchFamily="34" charset="0"/>
                <a:ea typeface="Calibri" panose="020F0502020204030204" pitchFamily="34" charset="0"/>
                <a:cs typeface="Times New Roman" panose="02020603050405020304" pitchFamily="18" charset="0"/>
              </a:rPr>
              <a:t>, PowToon and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StoryBird</a:t>
            </a:r>
            <a:r>
              <a:rPr lang="en-GB" sz="1800" dirty="0">
                <a:effectLst/>
                <a:latin typeface="Calibri" panose="020F0502020204030204" pitchFamily="34" charset="0"/>
                <a:ea typeface="Calibri" panose="020F0502020204030204" pitchFamily="34" charset="0"/>
                <a:cs typeface="Times New Roman" panose="02020603050405020304" pitchFamily="18" charset="0"/>
              </a:rPr>
              <a:t> are examples of online platforms that allow students to respond to content in an interactive manner through the creation of a voice-over character, cartoon, or creative story-telling.</a:t>
            </a:r>
          </a:p>
          <a:p>
            <a:pPr algn="just">
              <a:lnSpc>
                <a:spcPct val="107000"/>
              </a:lnSpc>
              <a:spcAft>
                <a:spcPts val="800"/>
              </a:spcAft>
            </a:pPr>
            <a:r>
              <a:rPr lang="en-GB" sz="1800" b="1" dirty="0">
                <a:effectLst/>
                <a:latin typeface="Calibri" panose="020F0502020204030204" pitchFamily="34" charset="0"/>
                <a:ea typeface="Calibri" panose="020F0502020204030204" pitchFamily="34" charset="0"/>
                <a:cs typeface="Times New Roman" panose="02020603050405020304" pitchFamily="18" charset="0"/>
              </a:rPr>
              <a:t>Cooperative learning:</a:t>
            </a:r>
            <a:r>
              <a:rPr lang="en-GB" sz="1800" dirty="0">
                <a:effectLst/>
                <a:latin typeface="Calibri" panose="020F0502020204030204" pitchFamily="34" charset="0"/>
                <a:ea typeface="Calibri" panose="020F0502020204030204" pitchFamily="34" charset="0"/>
                <a:cs typeface="Times New Roman" panose="02020603050405020304" pitchFamily="18" charset="0"/>
              </a:rPr>
              <a:t> Cooperative learning (e.g. through think/pair/share, jigsaw and flexible grouping) requires that all group members have specific, designated tasks to complete, and without each group member’s contribution the work is incomplete. Platforms that can support this: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Edublogs</a:t>
            </a:r>
            <a:r>
              <a:rPr lang="en-GB" sz="1800" dirty="0">
                <a:effectLst/>
                <a:latin typeface="Calibri" panose="020F0502020204030204" pitchFamily="34" charset="0"/>
                <a:ea typeface="Calibri" panose="020F0502020204030204" pitchFamily="34" charset="0"/>
                <a:cs typeface="Times New Roman" panose="02020603050405020304" pitchFamily="18" charset="0"/>
              </a:rPr>
              <a:t>, Weebly for education, Zoom breakout rooms, or a shared Google document.</a:t>
            </a:r>
          </a:p>
          <a:p>
            <a:pPr algn="just">
              <a:lnSpc>
                <a:spcPct val="107000"/>
              </a:lnSpc>
              <a:spcAft>
                <a:spcPts val="800"/>
              </a:spcAft>
            </a:pPr>
            <a:r>
              <a:rPr lang="en-GB" sz="1800" b="1" dirty="0">
                <a:effectLst/>
                <a:latin typeface="Calibri" panose="020F0502020204030204" pitchFamily="34" charset="0"/>
                <a:ea typeface="Calibri" panose="020F0502020204030204" pitchFamily="34" charset="0"/>
                <a:cs typeface="Times New Roman" panose="02020603050405020304" pitchFamily="18" charset="0"/>
              </a:rPr>
              <a:t>Organizational outlets:</a:t>
            </a:r>
            <a:r>
              <a:rPr lang="en-GB" sz="1800" dirty="0">
                <a:effectLst/>
                <a:latin typeface="Calibri" panose="020F0502020204030204" pitchFamily="34" charset="0"/>
                <a:ea typeface="Calibri" panose="020F0502020204030204" pitchFamily="34" charset="0"/>
                <a:cs typeface="Times New Roman" panose="02020603050405020304" pitchFamily="18" charset="0"/>
              </a:rPr>
              <a:t> All students benefit from organizing their learning. Graphic organizers (e.g. Freeology.com, Canva.com, Microsoft, Google and EndNote) assist students in conceptualizing and chunking out the material being learned and helps maintain a clear focus of what needs to be dissected from the information. </a:t>
            </a:r>
          </a:p>
          <a:p>
            <a:pPr algn="just">
              <a:lnSpc>
                <a:spcPct val="107000"/>
              </a:lnSpc>
              <a:spcAft>
                <a:spcPts val="800"/>
              </a:spcAft>
            </a:pPr>
            <a:r>
              <a:rPr lang="en-GB" sz="1800" b="1" dirty="0">
                <a:effectLst/>
                <a:latin typeface="Calibri" panose="020F0502020204030204" pitchFamily="34" charset="0"/>
                <a:ea typeface="Calibri" panose="020F0502020204030204" pitchFamily="34" charset="0"/>
                <a:cs typeface="Times New Roman" panose="02020603050405020304" pitchFamily="18" charset="0"/>
              </a:rPr>
              <a:t>Movement:</a:t>
            </a:r>
            <a:r>
              <a:rPr lang="en-GB" sz="1800" dirty="0">
                <a:effectLst/>
                <a:latin typeface="Calibri" panose="020F0502020204030204" pitchFamily="34" charset="0"/>
                <a:ea typeface="Calibri" panose="020F0502020204030204" pitchFamily="34" charset="0"/>
                <a:cs typeface="Times New Roman" panose="02020603050405020304" pitchFamily="18" charset="0"/>
              </a:rPr>
              <a:t> By intentionally incorporating movement into instruction, engagement can become more achievable. Four corners learning is one strategy that can encourage student movement. In an online environment this would be done through the incorporation of a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GoNoodle</a:t>
            </a:r>
            <a:r>
              <a:rPr lang="en-GB" sz="1800" dirty="0">
                <a:effectLst/>
                <a:latin typeface="Calibri" panose="020F0502020204030204" pitchFamily="34" charset="0"/>
                <a:ea typeface="Calibri" panose="020F0502020204030204" pitchFamily="34" charset="0"/>
                <a:cs typeface="Times New Roman" panose="02020603050405020304" pitchFamily="18" charset="0"/>
              </a:rPr>
              <a:t> activity, or simply having the teacher walk students through movements together with their directive during a transition.</a:t>
            </a:r>
          </a:p>
          <a:p>
            <a:pPr algn="just">
              <a:lnSpc>
                <a:spcPct val="107000"/>
              </a:lnSpc>
              <a:spcAft>
                <a:spcPts val="800"/>
              </a:spcAft>
            </a:pPr>
            <a:r>
              <a:rPr lang="en-GB" sz="1800" b="1" dirty="0">
                <a:effectLst/>
                <a:latin typeface="Calibri" panose="020F0502020204030204" pitchFamily="34" charset="0"/>
                <a:ea typeface="Calibri" panose="020F0502020204030204" pitchFamily="34" charset="0"/>
                <a:cs typeface="Times New Roman" panose="02020603050405020304" pitchFamily="18" charset="0"/>
              </a:rPr>
              <a:t>Interactive learning: </a:t>
            </a:r>
            <a:r>
              <a:rPr lang="en-GB" sz="1800" dirty="0">
                <a:effectLst/>
                <a:latin typeface="Calibri" panose="020F0502020204030204" pitchFamily="34" charset="0"/>
                <a:ea typeface="Calibri" panose="020F0502020204030204" pitchFamily="34" charset="0"/>
                <a:cs typeface="Times New Roman" panose="02020603050405020304" pitchFamily="18" charset="0"/>
              </a:rPr>
              <a:t>Teachers can also embed interactive learning opportunities for students in PowerPoints through the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PearDeck</a:t>
            </a:r>
            <a:r>
              <a:rPr lang="en-GB" sz="1800" dirty="0">
                <a:effectLst/>
                <a:latin typeface="Calibri" panose="020F0502020204030204" pitchFamily="34" charset="0"/>
                <a:ea typeface="Calibri" panose="020F0502020204030204" pitchFamily="34" charset="0"/>
                <a:cs typeface="Times New Roman" panose="02020603050405020304" pitchFamily="18" charset="0"/>
              </a:rPr>
              <a:t> add-on for Google Slides or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NearPod</a:t>
            </a:r>
            <a:r>
              <a:rPr lang="en-GB" sz="1800" dirty="0">
                <a:effectLst/>
                <a:latin typeface="Calibri" panose="020F0502020204030204" pitchFamily="34" charset="0"/>
                <a:ea typeface="Calibri" panose="020F0502020204030204" pitchFamily="34" charset="0"/>
                <a:cs typeface="Times New Roman" panose="02020603050405020304" pitchFamily="18" charset="0"/>
              </a:rPr>
              <a:t> where students can interact with learning content through questions, surveys, or specific student responses.</a:t>
            </a:r>
          </a:p>
        </p:txBody>
      </p:sp>
    </p:spTree>
    <p:extLst>
      <p:ext uri="{BB962C8B-B14F-4D97-AF65-F5344CB8AC3E}">
        <p14:creationId xmlns:p14="http://schemas.microsoft.com/office/powerpoint/2010/main" val="4037795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sz="1800" b="1" i="0" u="none" strike="noStrike" baseline="0" dirty="0">
                <a:solidFill>
                  <a:srgbClr val="000000"/>
                </a:solidFill>
                <a:latin typeface="Arial" panose="020B0604020202020204" pitchFamily="34" charset="0"/>
              </a:rPr>
              <a:t>Cyberbullying</a:t>
            </a:r>
            <a:r>
              <a:rPr lang="en-GB" sz="1800" b="0" i="0" u="none" strike="noStrike" baseline="0" dirty="0">
                <a:solidFill>
                  <a:srgbClr val="000000"/>
                </a:solidFill>
                <a:latin typeface="Arial" panose="020B0604020202020204" pitchFamily="34" charset="0"/>
              </a:rPr>
              <a:t> refers to the act of harassing someone through information technology. </a:t>
            </a:r>
          </a:p>
          <a:p>
            <a:r>
              <a:rPr lang="en-GB" sz="1800" b="1" i="0" u="none" strike="noStrike" baseline="0" dirty="0">
                <a:solidFill>
                  <a:srgbClr val="000000"/>
                </a:solidFill>
                <a:latin typeface="Arial" panose="020B0604020202020204" pitchFamily="34" charset="0"/>
              </a:rPr>
              <a:t>Online grooming </a:t>
            </a:r>
            <a:r>
              <a:rPr lang="en-GB" sz="1800" b="0" i="0" u="none" strike="noStrike" baseline="0" dirty="0">
                <a:solidFill>
                  <a:srgbClr val="000000"/>
                </a:solidFill>
                <a:latin typeface="Arial" panose="020B0604020202020204" pitchFamily="34" charset="0"/>
              </a:rPr>
              <a:t>is a way for online predators to victimize unsuspecting children. Sexual predators may attempt to befriend children online through flattery, sympathy, or gifts. </a:t>
            </a:r>
            <a:endParaRPr lang="en-GB" dirty="0"/>
          </a:p>
        </p:txBody>
      </p:sp>
    </p:spTree>
    <p:extLst>
      <p:ext uri="{BB962C8B-B14F-4D97-AF65-F5344CB8AC3E}">
        <p14:creationId xmlns:p14="http://schemas.microsoft.com/office/powerpoint/2010/main" val="3739689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23930216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3"/>
        <p:cNvGrpSpPr/>
        <p:nvPr/>
      </p:nvGrpSpPr>
      <p:grpSpPr>
        <a:xfrm>
          <a:off x="0" y="0"/>
          <a:ext cx="0" cy="0"/>
          <a:chOff x="0" y="0"/>
          <a:chExt cx="0" cy="0"/>
        </a:xfrm>
      </p:grpSpPr>
      <p:sp>
        <p:nvSpPr>
          <p:cNvPr id="504" name="Google Shape;504;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5" name="Google Shape;505;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9"/>
        <p:cNvGrpSpPr/>
        <p:nvPr/>
      </p:nvGrpSpPr>
      <p:grpSpPr>
        <a:xfrm>
          <a:off x="0" y="0"/>
          <a:ext cx="0" cy="0"/>
          <a:chOff x="0" y="0"/>
          <a:chExt cx="0" cy="0"/>
        </a:xfrm>
      </p:grpSpPr>
      <p:sp>
        <p:nvSpPr>
          <p:cNvPr id="680" name="Google Shape;680;g35ed75ccf_0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1" name="Google Shape;681;g35ed75ccf_0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2"/>
        <p:cNvGrpSpPr/>
        <p:nvPr/>
      </p:nvGrpSpPr>
      <p:grpSpPr>
        <a:xfrm>
          <a:off x="0" y="0"/>
          <a:ext cx="0" cy="0"/>
          <a:chOff x="0" y="0"/>
          <a:chExt cx="0" cy="0"/>
        </a:xfrm>
      </p:grpSpPr>
      <p:sp>
        <p:nvSpPr>
          <p:cNvPr id="483" name="Google Shape;483;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4" name="Google Shape;484;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800449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6"/>
        <p:cNvGrpSpPr/>
        <p:nvPr/>
      </p:nvGrpSpPr>
      <p:grpSpPr>
        <a:xfrm>
          <a:off x="0" y="0"/>
          <a:ext cx="0" cy="0"/>
          <a:chOff x="0" y="0"/>
          <a:chExt cx="0" cy="0"/>
        </a:xfrm>
      </p:grpSpPr>
      <p:sp>
        <p:nvSpPr>
          <p:cNvPr id="517" name="Google Shape;517;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8" name="Google Shape;518;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39700" indent="0">
              <a:buNone/>
            </a:pPr>
            <a:r>
              <a:rPr lang="en-US" b="1" dirty="0"/>
              <a:t>Static Infographic </a:t>
            </a:r>
            <a:r>
              <a:rPr lang="en-GB" b="0" i="0" dirty="0">
                <a:solidFill>
                  <a:srgbClr val="171923"/>
                </a:solidFill>
                <a:effectLst/>
                <a:latin typeface="inter"/>
              </a:rPr>
              <a:t>requires organization and planning to decide what information will be added to it, to prevent the reader from getting confused while reading it.</a:t>
            </a:r>
          </a:p>
          <a:p>
            <a:pPr marL="139700" indent="0">
              <a:buNone/>
            </a:pPr>
            <a:r>
              <a:rPr lang="en-GB" b="1" i="0" dirty="0">
                <a:solidFill>
                  <a:srgbClr val="171923"/>
                </a:solidFill>
                <a:effectLst/>
                <a:latin typeface="inter"/>
              </a:rPr>
              <a:t>Animated Infographic</a:t>
            </a:r>
            <a:r>
              <a:rPr lang="en-GB" b="0" i="0" dirty="0">
                <a:solidFill>
                  <a:srgbClr val="171923"/>
                </a:solidFill>
                <a:effectLst/>
                <a:latin typeface="inter"/>
              </a:rPr>
              <a:t>: the process to create this type of content is more complex and requires more resources and technical knowledge.</a:t>
            </a:r>
          </a:p>
          <a:p>
            <a:pPr marL="139700" indent="0">
              <a:buNone/>
            </a:pPr>
            <a:r>
              <a:rPr lang="en-GB" b="1" dirty="0"/>
              <a:t>Motion graphic</a:t>
            </a:r>
            <a:r>
              <a:rPr lang="en-GB" dirty="0"/>
              <a:t>: </a:t>
            </a:r>
            <a:r>
              <a:rPr lang="en-GB" b="0" i="0" dirty="0">
                <a:solidFill>
                  <a:srgbClr val="171923"/>
                </a:solidFill>
                <a:effectLst/>
                <a:latin typeface="inter"/>
              </a:rPr>
              <a:t>as in the animated infographic, the production of this one requires technical knowledge. Most of them are 30 to 60 seconds long.</a:t>
            </a:r>
          </a:p>
          <a:p>
            <a:pPr marL="139700" indent="0" algn="l">
              <a:buNone/>
            </a:pPr>
            <a:r>
              <a:rPr lang="en-GB" b="1" i="0" dirty="0">
                <a:solidFill>
                  <a:srgbClr val="171923"/>
                </a:solidFill>
                <a:effectLst/>
                <a:latin typeface="inter"/>
              </a:rPr>
              <a:t>Interactive Infographic</a:t>
            </a:r>
            <a:r>
              <a:rPr lang="en-GB" b="0" i="0" dirty="0">
                <a:solidFill>
                  <a:srgbClr val="171923"/>
                </a:solidFill>
                <a:effectLst/>
                <a:latin typeface="inter"/>
              </a:rPr>
              <a:t>: Its creation also requires a high technical level due to its complexity.</a:t>
            </a:r>
          </a:p>
          <a:p>
            <a:pPr algn="l"/>
            <a:r>
              <a:rPr lang="en-GB" b="0" i="0" dirty="0">
                <a:solidFill>
                  <a:srgbClr val="171923"/>
                </a:solidFill>
                <a:effectLst/>
                <a:latin typeface="inter"/>
              </a:rPr>
              <a:t>It is by far the most interesting type of infographic because it makes it possible to use several features at the same material and gives the audience full control of how the content will be consumed.</a:t>
            </a:r>
          </a:p>
        </p:txBody>
      </p:sp>
    </p:spTree>
    <p:extLst>
      <p:ext uri="{BB962C8B-B14F-4D97-AF65-F5344CB8AC3E}">
        <p14:creationId xmlns:p14="http://schemas.microsoft.com/office/powerpoint/2010/main" val="16891639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39700" indent="0">
              <a:buNone/>
            </a:pPr>
            <a:r>
              <a:rPr lang="en-US" b="1" dirty="0"/>
              <a:t>Data visualization</a:t>
            </a:r>
            <a:r>
              <a:rPr lang="en-US" dirty="0"/>
              <a:t>: </a:t>
            </a:r>
            <a:r>
              <a:rPr lang="en-GB" b="0" i="0" dirty="0">
                <a:solidFill>
                  <a:srgbClr val="606060"/>
                </a:solidFill>
                <a:effectLst/>
                <a:latin typeface="Arial" panose="020B0604020202020204" pitchFamily="34" charset="0"/>
              </a:rPr>
              <a:t>“the science of visual representation of -‚data’, defined as information which has been abstracted in some schematic form, including attributes or variables for the units of information”.</a:t>
            </a:r>
          </a:p>
          <a:p>
            <a:pPr marL="139700" indent="0">
              <a:buNone/>
            </a:pPr>
            <a:r>
              <a:rPr lang="en-GB" b="1" i="0" dirty="0">
                <a:solidFill>
                  <a:srgbClr val="606060"/>
                </a:solidFill>
                <a:effectLst/>
                <a:latin typeface="Arial" panose="020B0604020202020204" pitchFamily="34" charset="0"/>
              </a:rPr>
              <a:t>Semiotic system</a:t>
            </a:r>
            <a:r>
              <a:rPr lang="en-GB" b="0" i="0" dirty="0">
                <a:solidFill>
                  <a:srgbClr val="606060"/>
                </a:solidFill>
                <a:effectLst/>
                <a:latin typeface="Arial" panose="020B0604020202020204" pitchFamily="34" charset="0"/>
              </a:rPr>
              <a:t>: As the second part of the compound word indicates, infographics belong to the semiotic system of images. However, many infographics can be characterized as an interplay of three semiotic systems: image, language, and number. The relevance of numbers for infographics has received little attention, so far. That might change with the upcoming data journalism.</a:t>
            </a:r>
          </a:p>
          <a:p>
            <a:pPr marL="139700" indent="0">
              <a:buNone/>
            </a:pPr>
            <a:r>
              <a:rPr lang="en-GB" b="1" dirty="0"/>
              <a:t>Interactivity</a:t>
            </a:r>
            <a:r>
              <a:rPr lang="en-GB" dirty="0"/>
              <a:t>: low interactivity includes </a:t>
            </a:r>
            <a:r>
              <a:rPr lang="en-GB" b="0" i="0" dirty="0">
                <a:solidFill>
                  <a:srgbClr val="606060"/>
                </a:solidFill>
                <a:effectLst/>
                <a:latin typeface="Arial" panose="020B0604020202020204" pitchFamily="34" charset="0"/>
              </a:rPr>
              <a:t>interactivity includes object interactivity (the user clicks on a button, he or she gets a response); medium interactivity comprises hierarchical and hyperlinked interactivity; high interactivity is reached when users can influence or modify the content and choose their own navigation path through the information graphic.</a:t>
            </a:r>
          </a:p>
          <a:p>
            <a:pPr marL="139700" indent="0">
              <a:buNone/>
            </a:pPr>
            <a:r>
              <a:rPr lang="en-GB" b="1" i="0" dirty="0">
                <a:solidFill>
                  <a:srgbClr val="606060"/>
                </a:solidFill>
                <a:effectLst/>
                <a:latin typeface="Arial" panose="020B0604020202020204" pitchFamily="34" charset="0"/>
              </a:rPr>
              <a:t>Linear</a:t>
            </a:r>
            <a:r>
              <a:rPr lang="en-GB" b="0" i="0" dirty="0">
                <a:solidFill>
                  <a:srgbClr val="606060"/>
                </a:solidFill>
                <a:effectLst/>
                <a:latin typeface="Arial" panose="020B0604020202020204" pitchFamily="34" charset="0"/>
              </a:rPr>
              <a:t> interactivity enables the user to move between information sequences through a (narrative) frame predefined by the author. </a:t>
            </a:r>
            <a:r>
              <a:rPr lang="en-GB" b="1" i="0" dirty="0">
                <a:solidFill>
                  <a:srgbClr val="606060"/>
                </a:solidFill>
                <a:effectLst/>
                <a:latin typeface="Arial" panose="020B0604020202020204" pitchFamily="34" charset="0"/>
              </a:rPr>
              <a:t>Non-linear</a:t>
            </a:r>
            <a:r>
              <a:rPr lang="en-GB" b="0" i="0" dirty="0">
                <a:solidFill>
                  <a:srgbClr val="606060"/>
                </a:solidFill>
                <a:effectLst/>
                <a:latin typeface="Arial" panose="020B0604020202020204" pitchFamily="34" charset="0"/>
              </a:rPr>
              <a:t> information is often based on data visualization and lets the users explore the data by themselves.</a:t>
            </a:r>
          </a:p>
          <a:p>
            <a:pPr marL="139700" indent="0">
              <a:buNone/>
            </a:pPr>
            <a:r>
              <a:rPr lang="en-GB" b="1" i="0" dirty="0">
                <a:solidFill>
                  <a:srgbClr val="606060"/>
                </a:solidFill>
                <a:effectLst/>
                <a:latin typeface="Arial" panose="020B0604020202020204" pitchFamily="34" charset="0"/>
              </a:rPr>
              <a:t>Multimodality:</a:t>
            </a:r>
            <a:r>
              <a:rPr lang="en-GB" b="0" i="0" dirty="0">
                <a:solidFill>
                  <a:srgbClr val="606060"/>
                </a:solidFill>
                <a:effectLst/>
                <a:latin typeface="Arial" panose="020B0604020202020204" pitchFamily="34" charset="0"/>
              </a:rPr>
              <a:t> image, writing, music, gesture, speech, moving image, 3D objects, layout and even </a:t>
            </a:r>
            <a:r>
              <a:rPr lang="en-GB" b="0" i="0" dirty="0" err="1">
                <a:solidFill>
                  <a:srgbClr val="606060"/>
                </a:solidFill>
                <a:effectLst/>
                <a:latin typeface="Arial" panose="020B0604020202020204" pitchFamily="34" charset="0"/>
              </a:rPr>
              <a:t>color</a:t>
            </a:r>
            <a:r>
              <a:rPr lang="en-GB" b="0" i="0" dirty="0">
                <a:solidFill>
                  <a:srgbClr val="606060"/>
                </a:solidFill>
                <a:effectLst/>
                <a:latin typeface="Arial" panose="020B0604020202020204" pitchFamily="34" charset="0"/>
              </a:rPr>
              <a:t> can be a mode.</a:t>
            </a:r>
          </a:p>
          <a:p>
            <a:pPr marL="139700" indent="0">
              <a:buNone/>
            </a:pPr>
            <a:r>
              <a:rPr lang="en-GB" b="0" i="0" dirty="0">
                <a:solidFill>
                  <a:srgbClr val="606060"/>
                </a:solidFill>
                <a:effectLst/>
                <a:latin typeface="Arial" panose="020B0604020202020204" pitchFamily="34" charset="0"/>
              </a:rPr>
              <a:t>Communicative function: The main function of an infographic is to show something that is hard to explain verbally, in a visual way. A further important function is to inform, which can be done in three different ways: narrative, explicative, and descriptive.</a:t>
            </a:r>
            <a:endParaRPr lang="en-GB" dirty="0"/>
          </a:p>
        </p:txBody>
      </p:sp>
    </p:spTree>
    <p:extLst>
      <p:ext uri="{BB962C8B-B14F-4D97-AF65-F5344CB8AC3E}">
        <p14:creationId xmlns:p14="http://schemas.microsoft.com/office/powerpoint/2010/main" val="11671804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39700" indent="0">
              <a:lnSpc>
                <a:spcPct val="107000"/>
              </a:lnSpc>
              <a:spcAft>
                <a:spcPts val="800"/>
              </a:spcAft>
              <a:buNone/>
            </a:pPr>
            <a:r>
              <a:rPr lang="en-US" sz="1800" b="1" dirty="0">
                <a:effectLst/>
                <a:latin typeface="Calibri" panose="020F0502020204030204" pitchFamily="34" charset="0"/>
                <a:ea typeface="Calibri" panose="020F0502020204030204" pitchFamily="34" charset="0"/>
                <a:cs typeface="Times New Roman" panose="02020603050405020304" pitchFamily="18" charset="0"/>
              </a:rPr>
              <a:t>1. Statistical Infographics</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a:effectLst/>
                <a:latin typeface="Calibri" panose="020F0502020204030204" pitchFamily="34" charset="0"/>
                <a:ea typeface="Calibri" panose="020F0502020204030204" pitchFamily="34" charset="0"/>
                <a:cs typeface="Times New Roman" panose="02020603050405020304" pitchFamily="18" charset="0"/>
              </a:rPr>
              <a:t>they usually contain lots of pie charts, pictograms, maps, and bar graphs; a plus when making such infographic is the possibility to make these elements animated.</a:t>
            </a:r>
          </a:p>
          <a:p>
            <a:pPr marL="139700" indent="0">
              <a:lnSpc>
                <a:spcPct val="107000"/>
              </a:lnSpc>
              <a:spcAft>
                <a:spcPts val="800"/>
              </a:spcAft>
              <a:buNone/>
            </a:pPr>
            <a:r>
              <a:rPr lang="en-US" sz="1800" b="1" dirty="0">
                <a:effectLst/>
                <a:latin typeface="Calibri" panose="020F0502020204030204" pitchFamily="34" charset="0"/>
                <a:ea typeface="Calibri" panose="020F0502020204030204" pitchFamily="34" charset="0"/>
                <a:cs typeface="Times New Roman" panose="02020603050405020304" pitchFamily="18" charset="0"/>
              </a:rPr>
              <a:t>2. Timeline Infographic: </a:t>
            </a:r>
            <a:r>
              <a:rPr lang="en-US" sz="1800" dirty="0">
                <a:effectLst/>
                <a:latin typeface="Calibri" panose="020F0502020204030204" pitchFamily="34" charset="0"/>
                <a:ea typeface="Calibri" panose="020F0502020204030204" pitchFamily="34" charset="0"/>
                <a:cs typeface="Times New Roman" panose="02020603050405020304" pitchFamily="18" charset="0"/>
              </a:rPr>
              <a:t>is telling a story in chronological order; you can also add much more information under each time point or story point without making it overcrowded; you can achieve that with hotspots, videos, or by providing details on mouseovers.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139700" indent="0">
              <a:lnSpc>
                <a:spcPct val="107000"/>
              </a:lnSpc>
              <a:spcAft>
                <a:spcPts val="800"/>
              </a:spcAft>
              <a:buNone/>
            </a:pPr>
            <a:r>
              <a:rPr lang="en-US" sz="1800" b="1" dirty="0">
                <a:effectLst/>
                <a:latin typeface="Calibri" panose="020F0502020204030204" pitchFamily="34" charset="0"/>
                <a:ea typeface="Calibri" panose="020F0502020204030204" pitchFamily="34" charset="0"/>
                <a:cs typeface="Times New Roman" panose="02020603050405020304" pitchFamily="18" charset="0"/>
              </a:rPr>
              <a:t>3. Comparison Infographic:</a:t>
            </a:r>
            <a:r>
              <a:rPr lang="en-US" sz="1800" dirty="0">
                <a:effectLst/>
                <a:latin typeface="Calibri" panose="020F0502020204030204" pitchFamily="34" charset="0"/>
                <a:ea typeface="Calibri" panose="020F0502020204030204" pitchFamily="34" charset="0"/>
                <a:cs typeface="Times New Roman" panose="02020603050405020304" pitchFamily="18" charset="0"/>
              </a:rPr>
              <a:t> you compare two similar things side-by-side to highlight the difference between them.</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139700" indent="0">
              <a:lnSpc>
                <a:spcPct val="107000"/>
              </a:lnSpc>
              <a:spcAft>
                <a:spcPts val="800"/>
              </a:spcAft>
              <a:buNone/>
            </a:pPr>
            <a:r>
              <a:rPr lang="en-US" sz="1800" b="1" dirty="0">
                <a:effectLst/>
                <a:latin typeface="Calibri" panose="020F0502020204030204" pitchFamily="34" charset="0"/>
                <a:ea typeface="Calibri" panose="020F0502020204030204" pitchFamily="34" charset="0"/>
                <a:cs typeface="Times New Roman" panose="02020603050405020304" pitchFamily="18" charset="0"/>
              </a:rPr>
              <a:t>4. Process Infographics: </a:t>
            </a:r>
            <a:r>
              <a:rPr lang="en-US" sz="1800" dirty="0">
                <a:effectLst/>
                <a:latin typeface="Calibri" panose="020F0502020204030204" pitchFamily="34" charset="0"/>
                <a:ea typeface="Calibri" panose="020F0502020204030204" pitchFamily="34" charset="0"/>
                <a:cs typeface="Times New Roman" panose="02020603050405020304" pitchFamily="18" charset="0"/>
              </a:rPr>
              <a:t>are similar to timeline infographics because they have a similar visual format; the difference is a process infographic describes a process steps-by-step; a great feature is the possibility to expand each step with regular or interactive videos.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139700" indent="0">
              <a:lnSpc>
                <a:spcPct val="107000"/>
              </a:lnSpc>
              <a:spcAft>
                <a:spcPts val="800"/>
              </a:spcAft>
              <a:buNone/>
            </a:pPr>
            <a:r>
              <a:rPr lang="en-US" sz="1800" b="1" dirty="0">
                <a:effectLst/>
                <a:latin typeface="Calibri" panose="020F0502020204030204" pitchFamily="34" charset="0"/>
                <a:ea typeface="Calibri" panose="020F0502020204030204" pitchFamily="34" charset="0"/>
                <a:cs typeface="Times New Roman" panose="02020603050405020304" pitchFamily="18" charset="0"/>
              </a:rPr>
              <a:t>5. List-based Infographics: </a:t>
            </a:r>
            <a:r>
              <a:rPr lang="en-US" sz="1800" dirty="0">
                <a:effectLst/>
                <a:latin typeface="Calibri" panose="020F0502020204030204" pitchFamily="34" charset="0"/>
                <a:ea typeface="Calibri" panose="020F0502020204030204" pitchFamily="34" charset="0"/>
                <a:cs typeface="Times New Roman" panose="02020603050405020304" pitchFamily="18" charset="0"/>
              </a:rPr>
              <a:t>don’t rely on visual elements as much as some of the other types. Instead, it’s often mostly text and icons; that’s why they are generally very easy to design.</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139700" indent="0">
              <a:lnSpc>
                <a:spcPct val="107000"/>
              </a:lnSpc>
              <a:spcAft>
                <a:spcPts val="800"/>
              </a:spcAft>
              <a:buNone/>
            </a:pPr>
            <a:r>
              <a:rPr lang="en-US" sz="1800" b="1" dirty="0">
                <a:effectLst/>
                <a:latin typeface="Calibri" panose="020F0502020204030204" pitchFamily="34" charset="0"/>
                <a:ea typeface="Calibri" panose="020F0502020204030204" pitchFamily="34" charset="0"/>
                <a:cs typeface="Times New Roman" panose="02020603050405020304" pitchFamily="18" charset="0"/>
              </a:rPr>
              <a:t>6. Informational Infographic:</a:t>
            </a:r>
            <a:r>
              <a:rPr lang="en-US" sz="1800" dirty="0">
                <a:effectLst/>
                <a:latin typeface="Calibri" panose="020F0502020204030204" pitchFamily="34" charset="0"/>
                <a:ea typeface="Calibri" panose="020F0502020204030204" pitchFamily="34" charset="0"/>
                <a:cs typeface="Times New Roman" panose="02020603050405020304" pitchFamily="18" charset="0"/>
              </a:rPr>
              <a:t> are like a mix of all the different types of infographics; they are great when you want to really educate your pupils on a complex concept because they allow you to add many different elements like text, images, icons, lists, graphs, etc.; because they mix different sections, they can often become quite overcrowded, so it’s nice to add interactive pop-ups to them to keep the infographic visually appealing.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139700" indent="0">
              <a:lnSpc>
                <a:spcPct val="107000"/>
              </a:lnSpc>
              <a:spcAft>
                <a:spcPts val="800"/>
              </a:spcAft>
              <a:buNone/>
            </a:pPr>
            <a:r>
              <a:rPr lang="en-US" sz="1800" b="1" dirty="0">
                <a:effectLst/>
                <a:latin typeface="Calibri" panose="020F0502020204030204" pitchFamily="34" charset="0"/>
                <a:ea typeface="Calibri" panose="020F0502020204030204" pitchFamily="34" charset="0"/>
                <a:cs typeface="Times New Roman" panose="02020603050405020304" pitchFamily="18" charset="0"/>
              </a:rPr>
              <a:t>7. Hierarchical Infographic:</a:t>
            </a:r>
            <a:r>
              <a:rPr lang="en-US" sz="1800" dirty="0">
                <a:effectLst/>
                <a:latin typeface="Calibri" panose="020F0502020204030204" pitchFamily="34" charset="0"/>
                <a:ea typeface="Calibri" panose="020F0502020204030204" pitchFamily="34" charset="0"/>
                <a:cs typeface="Times New Roman" panose="02020603050405020304" pitchFamily="18" charset="0"/>
              </a:rPr>
              <a:t> here you can organize information according to the various levels; you need to display the differences between the various levels appropriately; the key with these types of infographics is to compare the different levels to each other and show how they relate to each other.</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139700" indent="0">
              <a:lnSpc>
                <a:spcPct val="107000"/>
              </a:lnSpc>
              <a:spcAft>
                <a:spcPts val="800"/>
              </a:spcAft>
              <a:buNone/>
            </a:pPr>
            <a:r>
              <a:rPr lang="en-US" sz="1800" b="1" dirty="0">
                <a:effectLst/>
                <a:latin typeface="Calibri" panose="020F0502020204030204" pitchFamily="34" charset="0"/>
                <a:ea typeface="Calibri" panose="020F0502020204030204" pitchFamily="34" charset="0"/>
                <a:cs typeface="Times New Roman" panose="02020603050405020304" pitchFamily="18" charset="0"/>
              </a:rPr>
              <a:t>8. Location Infographic:</a:t>
            </a:r>
            <a:r>
              <a:rPr lang="en-US" sz="1800" dirty="0">
                <a:effectLst/>
                <a:latin typeface="Calibri" panose="020F0502020204030204" pitchFamily="34" charset="0"/>
                <a:ea typeface="Calibri" panose="020F0502020204030204" pitchFamily="34" charset="0"/>
                <a:cs typeface="Times New Roman" panose="02020603050405020304" pitchFamily="18" charset="0"/>
              </a:rPr>
              <a:t> they provide an easy way to communicate any trends across regions whether we talk about local, national, or global levels; you can compare any kind of statistics and data based on location.</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340730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gn="just">
              <a:lnSpc>
                <a:spcPct val="107000"/>
              </a:lnSpc>
              <a:spcAft>
                <a:spcPts val="800"/>
              </a:spcAft>
            </a:pPr>
            <a:r>
              <a:rPr lang="en-GB" sz="1800" b="1" dirty="0">
                <a:effectLst/>
                <a:latin typeface="Calibri" panose="020F0502020204030204" pitchFamily="34" charset="0"/>
                <a:ea typeface="Calibri" panose="020F0502020204030204" pitchFamily="34" charset="0"/>
                <a:cs typeface="Times New Roman" panose="02020603050405020304" pitchFamily="18" charset="0"/>
              </a:rPr>
              <a:t>1. Collaboration of Various Learning Tools: </a:t>
            </a:r>
            <a:r>
              <a:rPr lang="en-GB" sz="1800" dirty="0">
                <a:effectLst/>
                <a:latin typeface="Calibri" panose="020F0502020204030204" pitchFamily="34" charset="0"/>
                <a:ea typeface="Calibri" panose="020F0502020204030204" pitchFamily="34" charset="0"/>
                <a:cs typeface="Times New Roman" panose="02020603050405020304" pitchFamily="18" charset="0"/>
              </a:rPr>
              <a:t>Mixed learning resources that you may include while teaching via an online environment enable you to oblige diverse adapting needs and inclinations. You can offer your pupils up close and customized guidance. Also, you can provide them self-guided, web-based learning ways. </a:t>
            </a:r>
          </a:p>
          <a:p>
            <a:pPr algn="just">
              <a:lnSpc>
                <a:spcPct val="107000"/>
              </a:lnSpc>
              <a:spcAft>
                <a:spcPts val="800"/>
              </a:spcAft>
            </a:pPr>
            <a:r>
              <a:rPr lang="en-GB" sz="1800" b="1" dirty="0">
                <a:effectLst/>
                <a:latin typeface="Calibri" panose="020F0502020204030204" pitchFamily="34" charset="0"/>
                <a:ea typeface="Calibri" panose="020F0502020204030204" pitchFamily="34" charset="0"/>
                <a:cs typeface="Times New Roman" panose="02020603050405020304" pitchFamily="18" charset="0"/>
              </a:rPr>
              <a:t>2. Strong Reporting with Customization:</a:t>
            </a:r>
            <a:r>
              <a:rPr lang="en-GB" sz="1800" dirty="0">
                <a:effectLst/>
                <a:latin typeface="Calibri" panose="020F0502020204030204" pitchFamily="34" charset="0"/>
                <a:ea typeface="Calibri" panose="020F0502020204030204" pitchFamily="34" charset="0"/>
                <a:cs typeface="Times New Roman" panose="02020603050405020304" pitchFamily="18" charset="0"/>
              </a:rPr>
              <a:t> Online Learning Management Systems (LMS) reports give you a total picture of online pupil’s execution, commitment, and fulfilment evaluations. You can discover how well they are faring amid intelligent activities. View eLearning appraisal scores with the goal that you can suggest supplemental web-based preparing assets, and guarantee that they are getting the data they have to accomplish the ideal results.</a:t>
            </a:r>
          </a:p>
          <a:p>
            <a:pPr algn="just">
              <a:lnSpc>
                <a:spcPct val="107000"/>
              </a:lnSpc>
              <a:spcAft>
                <a:spcPts val="800"/>
              </a:spcAft>
            </a:pPr>
            <a:r>
              <a:rPr lang="en-GB" sz="1800" b="1" dirty="0">
                <a:effectLst/>
                <a:latin typeface="Calibri" panose="020F0502020204030204" pitchFamily="34" charset="0"/>
                <a:ea typeface="Calibri" panose="020F0502020204030204" pitchFamily="34" charset="0"/>
                <a:cs typeface="Times New Roman" panose="02020603050405020304" pitchFamily="18" charset="0"/>
              </a:rPr>
              <a:t>3. Natural User Interface:</a:t>
            </a:r>
            <a:r>
              <a:rPr lang="en-GB" sz="1800" dirty="0">
                <a:effectLst/>
                <a:latin typeface="Calibri" panose="020F0502020204030204" pitchFamily="34" charset="0"/>
                <a:ea typeface="Calibri" panose="020F0502020204030204" pitchFamily="34" charset="0"/>
                <a:cs typeface="Times New Roman" panose="02020603050405020304" pitchFamily="18" charset="0"/>
              </a:rPr>
              <a:t> An online course or lesson (i.e. teaching in an online environment) is easy to use and instinctive. It allows you to include an assortment of dashboards that feature distinctive parts of the eLearning process you provide to pupils.</a:t>
            </a:r>
          </a:p>
          <a:p>
            <a:pPr algn="just">
              <a:lnSpc>
                <a:spcPct val="107000"/>
              </a:lnSpc>
              <a:spcAft>
                <a:spcPts val="800"/>
              </a:spcAft>
            </a:pPr>
            <a:r>
              <a:rPr lang="en-GB" sz="1800" b="1" dirty="0">
                <a:effectLst/>
                <a:latin typeface="Calibri" panose="020F0502020204030204" pitchFamily="34" charset="0"/>
                <a:ea typeface="Calibri" panose="020F0502020204030204" pitchFamily="34" charset="0"/>
                <a:cs typeface="Times New Roman" panose="02020603050405020304" pitchFamily="18" charset="0"/>
              </a:rPr>
              <a:t>4. Responsive Design Features:</a:t>
            </a:r>
            <a:r>
              <a:rPr lang="en-GB" sz="1800" dirty="0">
                <a:effectLst/>
                <a:latin typeface="Calibri" panose="020F0502020204030204" pitchFamily="34" charset="0"/>
                <a:ea typeface="Calibri" panose="020F0502020204030204" pitchFamily="34" charset="0"/>
                <a:cs typeface="Times New Roman" panose="02020603050405020304" pitchFamily="18" charset="0"/>
              </a:rPr>
              <a:t> As pupils need access to online learning anytime, anyplace, the online learning environment can convey portable inviting substance immediately; it offers everybody a similar survey involvement and gives similar advantages through responsive structure highlights.</a:t>
            </a:r>
          </a:p>
          <a:p>
            <a:pPr algn="just">
              <a:lnSpc>
                <a:spcPct val="107000"/>
              </a:lnSpc>
              <a:spcAft>
                <a:spcPts val="800"/>
              </a:spcAft>
            </a:pPr>
            <a:r>
              <a:rPr lang="en-GB" sz="1800" b="1" dirty="0">
                <a:effectLst/>
                <a:latin typeface="Calibri" panose="020F0502020204030204" pitchFamily="34" charset="0"/>
                <a:ea typeface="Calibri" panose="020F0502020204030204" pitchFamily="34" charset="0"/>
                <a:cs typeface="Times New Roman" panose="02020603050405020304" pitchFamily="18" charset="0"/>
              </a:rPr>
              <a:t>5. Availability Features: </a:t>
            </a:r>
            <a:r>
              <a:rPr lang="en-GB" sz="1800" dirty="0">
                <a:effectLst/>
                <a:latin typeface="Calibri" panose="020F0502020204030204" pitchFamily="34" charset="0"/>
                <a:ea typeface="Calibri" panose="020F0502020204030204" pitchFamily="34" charset="0"/>
                <a:cs typeface="Times New Roman" panose="02020603050405020304" pitchFamily="18" charset="0"/>
              </a:rPr>
              <a:t>If you are working with pupils with Special Educational Needs (SEN) and you need to consider availability highlights, online learning environment allows you to include inscriptions and captions to suit pupils who are hearing debilitated or sound portrayals for the individuals who are outwardly hindered; it also allows you to provide useful online assets to pupils worldwide.</a:t>
            </a:r>
          </a:p>
        </p:txBody>
      </p:sp>
    </p:spTree>
    <p:extLst>
      <p:ext uri="{BB962C8B-B14F-4D97-AF65-F5344CB8AC3E}">
        <p14:creationId xmlns:p14="http://schemas.microsoft.com/office/powerpoint/2010/main" val="18253953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nSpc>
                <a:spcPct val="107000"/>
              </a:lnSpc>
              <a:spcAft>
                <a:spcPts val="800"/>
              </a:spcAft>
            </a:pPr>
            <a:r>
              <a:rPr lang="en-GB" sz="1800" b="1" dirty="0">
                <a:effectLst/>
                <a:latin typeface="Calibri" panose="020F0502020204030204" pitchFamily="34" charset="0"/>
                <a:ea typeface="Calibri" panose="020F0502020204030204" pitchFamily="34" charset="0"/>
                <a:cs typeface="Times New Roman" panose="02020603050405020304" pitchFamily="18" charset="0"/>
              </a:rPr>
              <a:t>6. Convenience and Flexibility:</a:t>
            </a:r>
            <a:r>
              <a:rPr lang="en-GB" sz="1800" dirty="0">
                <a:effectLst/>
                <a:latin typeface="Calibri" panose="020F0502020204030204" pitchFamily="34" charset="0"/>
                <a:ea typeface="Calibri" panose="020F0502020204030204" pitchFamily="34" charset="0"/>
                <a:cs typeface="Times New Roman" panose="02020603050405020304" pitchFamily="18" charset="0"/>
              </a:rPr>
              <a:t> online learning environment offers convenience and flexibility in timings and pace, allowing you to learn in your own time.</a:t>
            </a:r>
          </a:p>
          <a:p>
            <a:pPr>
              <a:lnSpc>
                <a:spcPct val="107000"/>
              </a:lnSpc>
              <a:spcAft>
                <a:spcPts val="800"/>
              </a:spcAft>
            </a:pPr>
            <a:r>
              <a:rPr lang="en-GB" sz="1800" b="1" dirty="0">
                <a:effectLst/>
                <a:latin typeface="Calibri" panose="020F0502020204030204" pitchFamily="34" charset="0"/>
                <a:ea typeface="Calibri" panose="020F0502020204030204" pitchFamily="34" charset="0"/>
                <a:cs typeface="Times New Roman" panose="02020603050405020304" pitchFamily="18" charset="0"/>
              </a:rPr>
              <a:t>7. High-Quality Pupil-Teacher Interactions: </a:t>
            </a:r>
            <a:r>
              <a:rPr lang="en-GB" sz="1800" dirty="0">
                <a:effectLst/>
                <a:latin typeface="Calibri" panose="020F0502020204030204" pitchFamily="34" charset="0"/>
                <a:ea typeface="Calibri" panose="020F0502020204030204" pitchFamily="34" charset="0"/>
                <a:cs typeface="Times New Roman" panose="02020603050405020304" pitchFamily="18" charset="0"/>
              </a:rPr>
              <a:t>allows for better quality interactions between pupils and teacher, because the teacher has various teaching methods at his/her disposal. S/he can focus on individual pupils a lot more than s/he would in traditional classes. It ensures that each pupil gets adequate attention and advice from his/her teacher.</a:t>
            </a: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8. </a:t>
            </a:r>
            <a:r>
              <a:rPr lang="ro-RO" sz="1800" b="1" dirty="0">
                <a:effectLst/>
                <a:latin typeface="Calibri" panose="020F0502020204030204" pitchFamily="34" charset="0"/>
                <a:ea typeface="Calibri" panose="020F0502020204030204" pitchFamily="34" charset="0"/>
                <a:cs typeface="Times New Roman" panose="02020603050405020304" pitchFamily="18" charset="0"/>
              </a:rPr>
              <a:t>More </a:t>
            </a:r>
            <a:r>
              <a:rPr lang="ro-RO" sz="1800" b="1" dirty="0" err="1">
                <a:effectLst/>
                <a:latin typeface="Calibri" panose="020F0502020204030204" pitchFamily="34" charset="0"/>
                <a:ea typeface="Calibri" panose="020F0502020204030204" pitchFamily="34" charset="0"/>
                <a:cs typeface="Times New Roman" panose="02020603050405020304" pitchFamily="18" charset="0"/>
              </a:rPr>
              <a:t>pupils</a:t>
            </a:r>
            <a:r>
              <a:rPr lang="ro-RO" sz="1800" b="1" dirty="0">
                <a:effectLst/>
                <a:latin typeface="Calibri" panose="020F0502020204030204" pitchFamily="34" charset="0"/>
                <a:ea typeface="Calibri" panose="020F0502020204030204" pitchFamily="34" charset="0"/>
                <a:cs typeface="Times New Roman" panose="02020603050405020304" pitchFamily="18" charset="0"/>
              </a:rPr>
              <a:t> </a:t>
            </a:r>
            <a:r>
              <a:rPr lang="ro-RO" sz="1800" b="1" dirty="0" err="1">
                <a:effectLst/>
                <a:latin typeface="Calibri" panose="020F0502020204030204" pitchFamily="34" charset="0"/>
                <a:ea typeface="Calibri" panose="020F0502020204030204" pitchFamily="34" charset="0"/>
                <a:cs typeface="Times New Roman" panose="02020603050405020304" pitchFamily="18" charset="0"/>
              </a:rPr>
              <a:t>can</a:t>
            </a:r>
            <a:r>
              <a:rPr lang="ro-RO" sz="1800" b="1" dirty="0">
                <a:effectLst/>
                <a:latin typeface="Calibri" panose="020F0502020204030204" pitchFamily="34" charset="0"/>
                <a:ea typeface="Calibri" panose="020F0502020204030204" pitchFamily="34" charset="0"/>
                <a:cs typeface="Times New Roman" panose="02020603050405020304" pitchFamily="18" charset="0"/>
              </a:rPr>
              <a:t> </a:t>
            </a:r>
            <a:r>
              <a:rPr lang="ro-RO" sz="1800" b="1" dirty="0" err="1">
                <a:effectLst/>
                <a:latin typeface="Calibri" panose="020F0502020204030204" pitchFamily="34" charset="0"/>
                <a:ea typeface="Calibri" panose="020F0502020204030204" pitchFamily="34" charset="0"/>
                <a:cs typeface="Times New Roman" panose="02020603050405020304" pitchFamily="18" charset="0"/>
              </a:rPr>
              <a:t>enrol</a:t>
            </a:r>
            <a:r>
              <a:rPr lang="ro-RO" sz="1800" b="1" dirty="0">
                <a:effectLst/>
                <a:latin typeface="Calibri" panose="020F0502020204030204" pitchFamily="34" charset="0"/>
                <a:ea typeface="Calibri" panose="020F0502020204030204" pitchFamily="34" charset="0"/>
                <a:cs typeface="Times New Roman" panose="02020603050405020304" pitchFamily="18" charset="0"/>
              </a:rPr>
              <a:t> at </a:t>
            </a:r>
            <a:r>
              <a:rPr lang="ro-RO" sz="1800" b="1" dirty="0" err="1">
                <a:effectLst/>
                <a:latin typeface="Calibri" panose="020F0502020204030204" pitchFamily="34" charset="0"/>
                <a:ea typeface="Calibri" panose="020F0502020204030204" pitchFamily="34" charset="0"/>
                <a:cs typeface="Times New Roman" panose="02020603050405020304" pitchFamily="18" charset="0"/>
              </a:rPr>
              <a:t>once</a:t>
            </a:r>
            <a:r>
              <a:rPr lang="en-GB" sz="1800" dirty="0">
                <a:effectLst/>
                <a:latin typeface="Calibri" panose="020F0502020204030204" pitchFamily="34" charset="0"/>
                <a:ea typeface="Calibri" panose="020F0502020204030204" pitchFamily="34" charset="0"/>
                <a:cs typeface="Times New Roman" panose="02020603050405020304" pitchFamily="18" charset="0"/>
              </a:rPr>
              <a:t>: Online learning classes that depend on pre-recorded videos and tests can have an unlimited number of pupils enrolling, since there’s no need for physical classrooms and seats.</a:t>
            </a: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9. </a:t>
            </a:r>
            <a:r>
              <a:rPr lang="en-GB" sz="1800" b="1" dirty="0">
                <a:effectLst/>
                <a:latin typeface="Calibri" panose="020F0502020204030204" pitchFamily="34" charset="0"/>
                <a:ea typeface="Calibri" panose="020F0502020204030204" pitchFamily="34" charset="0"/>
                <a:cs typeface="Times New Roman" panose="02020603050405020304" pitchFamily="18" charset="0"/>
              </a:rPr>
              <a:t>Better learning experience: </a:t>
            </a:r>
            <a:r>
              <a:rPr lang="en-GB" sz="1800" dirty="0">
                <a:effectLst/>
                <a:latin typeface="Calibri" panose="020F0502020204030204" pitchFamily="34" charset="0"/>
                <a:ea typeface="Calibri" panose="020F0502020204030204" pitchFamily="34" charset="0"/>
                <a:cs typeface="Times New Roman" panose="02020603050405020304" pitchFamily="18" charset="0"/>
              </a:rPr>
              <a:t>because pupils are allowed to learn at their own pace and are encouraged to gain hands-on experience over memorizing textbooks;  it also helps pupils attend classes from places they’re comfortable being in, which makes them more likely to approach learning with a positive attitude, without pressure from commutes, class timings and personal schedules – thus students have more energy to attend online classes.</a:t>
            </a:r>
          </a:p>
          <a:p>
            <a:pPr>
              <a:lnSpc>
                <a:spcPct val="107000"/>
              </a:lnSpc>
              <a:spcAft>
                <a:spcPts val="800"/>
              </a:spcAft>
            </a:pPr>
            <a:r>
              <a:rPr lang="en-GB" sz="1800" b="1" dirty="0">
                <a:effectLst/>
                <a:latin typeface="Calibri" panose="020F0502020204030204" pitchFamily="34" charset="0"/>
                <a:ea typeface="Calibri" panose="020F0502020204030204" pitchFamily="34" charset="0"/>
                <a:cs typeface="Times New Roman" panose="02020603050405020304" pitchFamily="18" charset="0"/>
              </a:rPr>
              <a:t>10. More cost-effective: </a:t>
            </a:r>
            <a:r>
              <a:rPr lang="en-GB" sz="1800" dirty="0">
                <a:effectLst/>
                <a:latin typeface="Calibri" panose="020F0502020204030204" pitchFamily="34" charset="0"/>
                <a:ea typeface="Calibri" panose="020F0502020204030204" pitchFamily="34" charset="0"/>
                <a:cs typeface="Times New Roman" panose="02020603050405020304" pitchFamily="18" charset="0"/>
              </a:rPr>
              <a:t>Online learning is priced lower than traditional learning and is also worth the cost. The fees often don’t account for accommodation, textbooks, equipment, groceries, transport and other factors that contribute to the full learning experience in traditional schooling. Lower costs don’t mean a decrease in quality; lower costs ensure that a wider audience has access to universities and courses that were once reserved for those with higher budgets.</a:t>
            </a:r>
          </a:p>
        </p:txBody>
      </p:sp>
    </p:spTree>
    <p:extLst>
      <p:ext uri="{BB962C8B-B14F-4D97-AF65-F5344CB8AC3E}">
        <p14:creationId xmlns:p14="http://schemas.microsoft.com/office/powerpoint/2010/main" val="41462440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39700" indent="0">
              <a:buNone/>
            </a:pPr>
            <a:r>
              <a:rPr lang="en-GB" b="0" i="0" dirty="0">
                <a:solidFill>
                  <a:srgbClr val="111111"/>
                </a:solidFill>
                <a:effectLst/>
                <a:latin typeface="Verdana" panose="020B0604030504040204" pitchFamily="34" charset="0"/>
              </a:rPr>
              <a:t>The Online Learning Environment (OLE) provides helpful resources such as discussion forums, quizzes, </a:t>
            </a:r>
            <a:r>
              <a:rPr lang="en-GB" b="0" i="0" dirty="0" err="1">
                <a:solidFill>
                  <a:srgbClr val="111111"/>
                </a:solidFill>
                <a:effectLst/>
                <a:latin typeface="Verdana" panose="020B0604030504040204" pitchFamily="34" charset="0"/>
              </a:rPr>
              <a:t>eReadings</a:t>
            </a:r>
            <a:r>
              <a:rPr lang="en-GB" b="0" i="0" dirty="0">
                <a:solidFill>
                  <a:srgbClr val="111111"/>
                </a:solidFill>
                <a:effectLst/>
                <a:latin typeface="Verdana" panose="020B0604030504040204" pitchFamily="34" charset="0"/>
              </a:rPr>
              <a:t>, and the study notes. The online learning environment is primarily an asynchronous environment that is, you don’t have to log on to the computer at exactly the same time as your instructor or classmates in order to attend class. You</a:t>
            </a:r>
            <a:br>
              <a:rPr lang="en-GB" dirty="0"/>
            </a:br>
            <a:r>
              <a:rPr lang="en-GB" b="0" i="0" dirty="0">
                <a:solidFill>
                  <a:srgbClr val="111111"/>
                </a:solidFill>
                <a:effectLst/>
                <a:latin typeface="Verdana" panose="020B0604030504040204" pitchFamily="34" charset="0"/>
              </a:rPr>
              <a:t>will however, have specific deadlines to meet for the reading assignments and learning activities.</a:t>
            </a:r>
            <a:endParaRPr lang="en-GB" dirty="0"/>
          </a:p>
        </p:txBody>
      </p:sp>
    </p:spTree>
    <p:extLst>
      <p:ext uri="{BB962C8B-B14F-4D97-AF65-F5344CB8AC3E}">
        <p14:creationId xmlns:p14="http://schemas.microsoft.com/office/powerpoint/2010/main" val="40506912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0" name="Google Shape;10;p2"/>
          <p:cNvSpPr/>
          <p:nvPr/>
        </p:nvSpPr>
        <p:spPr>
          <a:xfrm>
            <a:off x="-75" y="4253100"/>
            <a:ext cx="9144000" cy="890400"/>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11;p2"/>
          <p:cNvGrpSpPr/>
          <p:nvPr/>
        </p:nvGrpSpPr>
        <p:grpSpPr>
          <a:xfrm>
            <a:off x="388375" y="557031"/>
            <a:ext cx="7205283" cy="4029437"/>
            <a:chOff x="388375" y="548150"/>
            <a:chExt cx="7205283" cy="4029437"/>
          </a:xfrm>
        </p:grpSpPr>
        <p:sp>
          <p:nvSpPr>
            <p:cNvPr id="12" name="Google Shape;12;p2"/>
            <p:cNvSpPr/>
            <p:nvPr/>
          </p:nvSpPr>
          <p:spPr>
            <a:xfrm>
              <a:off x="428433" y="583382"/>
              <a:ext cx="7165225" cy="3994205"/>
            </a:xfrm>
            <a:custGeom>
              <a:avLst/>
              <a:gdLst/>
              <a:ahLst/>
              <a:cxnLst/>
              <a:rect l="l" t="t" r="r" b="b"/>
              <a:pathLst>
                <a:path w="286609" h="181658" extrusionOk="0">
                  <a:moveTo>
                    <a:pt x="0" y="0"/>
                  </a:moveTo>
                  <a:lnTo>
                    <a:pt x="0" y="181658"/>
                  </a:lnTo>
                  <a:lnTo>
                    <a:pt x="276798" y="181658"/>
                  </a:lnTo>
                  <a:lnTo>
                    <a:pt x="276798" y="159359"/>
                  </a:lnTo>
                  <a:lnTo>
                    <a:pt x="286609" y="149845"/>
                  </a:lnTo>
                  <a:lnTo>
                    <a:pt x="276798" y="149845"/>
                  </a:lnTo>
                  <a:lnTo>
                    <a:pt x="276798" y="297"/>
                  </a:lnTo>
                  <a:close/>
                </a:path>
              </a:pathLst>
            </a:custGeom>
            <a:solidFill>
              <a:srgbClr val="0D0138">
                <a:alpha val="16540"/>
              </a:srgbClr>
            </a:solidFill>
            <a:ln>
              <a:noFill/>
            </a:ln>
          </p:spPr>
        </p:sp>
        <p:sp>
          <p:nvSpPr>
            <p:cNvPr id="13" name="Google Shape;13;p2"/>
            <p:cNvSpPr/>
            <p:nvPr/>
          </p:nvSpPr>
          <p:spPr>
            <a:xfrm>
              <a:off x="388375" y="548150"/>
              <a:ext cx="7165225" cy="3994205"/>
            </a:xfrm>
            <a:custGeom>
              <a:avLst/>
              <a:gdLst/>
              <a:ahLst/>
              <a:cxnLst/>
              <a:rect l="l" t="t" r="r" b="b"/>
              <a:pathLst>
                <a:path w="286609" h="181658" extrusionOk="0">
                  <a:moveTo>
                    <a:pt x="0" y="0"/>
                  </a:moveTo>
                  <a:lnTo>
                    <a:pt x="0" y="181658"/>
                  </a:lnTo>
                  <a:lnTo>
                    <a:pt x="276798" y="181658"/>
                  </a:lnTo>
                  <a:lnTo>
                    <a:pt x="276798" y="159359"/>
                  </a:lnTo>
                  <a:lnTo>
                    <a:pt x="286609" y="149845"/>
                  </a:lnTo>
                  <a:lnTo>
                    <a:pt x="276798" y="149845"/>
                  </a:lnTo>
                  <a:lnTo>
                    <a:pt x="276798" y="297"/>
                  </a:lnTo>
                  <a:close/>
                </a:path>
              </a:pathLst>
            </a:custGeom>
            <a:solidFill>
              <a:srgbClr val="FFFFFF"/>
            </a:solidFill>
            <a:ln>
              <a:noFill/>
            </a:ln>
          </p:spPr>
        </p:sp>
      </p:grpSp>
      <p:sp>
        <p:nvSpPr>
          <p:cNvPr id="45" name="Google Shape;45;p2"/>
          <p:cNvSpPr txBox="1">
            <a:spLocks noGrp="1"/>
          </p:cNvSpPr>
          <p:nvPr>
            <p:ph type="ctrTitle"/>
          </p:nvPr>
        </p:nvSpPr>
        <p:spPr>
          <a:xfrm>
            <a:off x="975350" y="1133950"/>
            <a:ext cx="5701800" cy="2875500"/>
          </a:xfrm>
          <a:prstGeom prst="rect">
            <a:avLst/>
          </a:prstGeom>
        </p:spPr>
        <p:txBody>
          <a:bodyPr spcFirstLastPara="1" wrap="square" lIns="91425" tIns="91425" rIns="91425" bIns="91425" anchor="ctr" anchorCtr="0">
            <a:noAutofit/>
          </a:bodyPr>
          <a:lstStyle>
            <a:lvl1pPr lvl="0">
              <a:spcBef>
                <a:spcPts val="0"/>
              </a:spcBef>
              <a:spcAft>
                <a:spcPts val="0"/>
              </a:spcAft>
              <a:buClr>
                <a:schemeClr val="dk1"/>
              </a:buClr>
              <a:buSzPts val="6000"/>
              <a:buNone/>
              <a:defRPr sz="6000">
                <a:solidFill>
                  <a:schemeClr val="dk1"/>
                </a:solidFill>
              </a:defRPr>
            </a:lvl1pPr>
            <a:lvl2pPr lvl="1">
              <a:spcBef>
                <a:spcPts val="0"/>
              </a:spcBef>
              <a:spcAft>
                <a:spcPts val="0"/>
              </a:spcAft>
              <a:buClr>
                <a:schemeClr val="dk1"/>
              </a:buClr>
              <a:buSzPts val="6000"/>
              <a:buNone/>
              <a:defRPr sz="6000">
                <a:solidFill>
                  <a:schemeClr val="dk1"/>
                </a:solidFill>
              </a:defRPr>
            </a:lvl2pPr>
            <a:lvl3pPr lvl="2">
              <a:spcBef>
                <a:spcPts val="0"/>
              </a:spcBef>
              <a:spcAft>
                <a:spcPts val="0"/>
              </a:spcAft>
              <a:buClr>
                <a:schemeClr val="dk1"/>
              </a:buClr>
              <a:buSzPts val="6000"/>
              <a:buNone/>
              <a:defRPr sz="6000">
                <a:solidFill>
                  <a:schemeClr val="dk1"/>
                </a:solidFill>
              </a:defRPr>
            </a:lvl3pPr>
            <a:lvl4pPr lvl="3">
              <a:spcBef>
                <a:spcPts val="0"/>
              </a:spcBef>
              <a:spcAft>
                <a:spcPts val="0"/>
              </a:spcAft>
              <a:buClr>
                <a:schemeClr val="dk1"/>
              </a:buClr>
              <a:buSzPts val="6000"/>
              <a:buNone/>
              <a:defRPr sz="6000">
                <a:solidFill>
                  <a:schemeClr val="dk1"/>
                </a:solidFill>
              </a:defRPr>
            </a:lvl4pPr>
            <a:lvl5pPr lvl="4">
              <a:spcBef>
                <a:spcPts val="0"/>
              </a:spcBef>
              <a:spcAft>
                <a:spcPts val="0"/>
              </a:spcAft>
              <a:buClr>
                <a:schemeClr val="dk1"/>
              </a:buClr>
              <a:buSzPts val="6000"/>
              <a:buNone/>
              <a:defRPr sz="6000">
                <a:solidFill>
                  <a:schemeClr val="dk1"/>
                </a:solidFill>
              </a:defRPr>
            </a:lvl5pPr>
            <a:lvl6pPr lvl="5">
              <a:spcBef>
                <a:spcPts val="0"/>
              </a:spcBef>
              <a:spcAft>
                <a:spcPts val="0"/>
              </a:spcAft>
              <a:buClr>
                <a:schemeClr val="dk1"/>
              </a:buClr>
              <a:buSzPts val="6000"/>
              <a:buNone/>
              <a:defRPr sz="6000">
                <a:solidFill>
                  <a:schemeClr val="dk1"/>
                </a:solidFill>
              </a:defRPr>
            </a:lvl6pPr>
            <a:lvl7pPr lvl="6">
              <a:spcBef>
                <a:spcPts val="0"/>
              </a:spcBef>
              <a:spcAft>
                <a:spcPts val="0"/>
              </a:spcAft>
              <a:buClr>
                <a:schemeClr val="dk1"/>
              </a:buClr>
              <a:buSzPts val="6000"/>
              <a:buNone/>
              <a:defRPr sz="6000">
                <a:solidFill>
                  <a:schemeClr val="dk1"/>
                </a:solidFill>
              </a:defRPr>
            </a:lvl7pPr>
            <a:lvl8pPr lvl="7">
              <a:spcBef>
                <a:spcPts val="0"/>
              </a:spcBef>
              <a:spcAft>
                <a:spcPts val="0"/>
              </a:spcAft>
              <a:buClr>
                <a:schemeClr val="dk1"/>
              </a:buClr>
              <a:buSzPts val="6000"/>
              <a:buNone/>
              <a:defRPr sz="6000">
                <a:solidFill>
                  <a:schemeClr val="dk1"/>
                </a:solidFill>
              </a:defRPr>
            </a:lvl8pPr>
            <a:lvl9pPr lvl="8">
              <a:spcBef>
                <a:spcPts val="0"/>
              </a:spcBef>
              <a:spcAft>
                <a:spcPts val="0"/>
              </a:spcAft>
              <a:buClr>
                <a:schemeClr val="dk1"/>
              </a:buClr>
              <a:buSzPts val="6000"/>
              <a:buNone/>
              <a:defRPr sz="6000">
                <a:solidFill>
                  <a:schemeClr val="dk1"/>
                </a:solidFill>
              </a:defRPr>
            </a:lvl9pPr>
          </a:lstStyle>
          <a:p>
            <a:endParaRPr/>
          </a:p>
        </p:txBody>
      </p:sp>
      <p:pic>
        <p:nvPicPr>
          <p:cNvPr id="5" name="Picture 4" descr="A picture containing light, clock&#10;&#10;Description automatically generated">
            <a:extLst>
              <a:ext uri="{FF2B5EF4-FFF2-40B4-BE49-F238E27FC236}">
                <a16:creationId xmlns:a16="http://schemas.microsoft.com/office/drawing/2014/main" id="{EC1FB6EE-2EC3-244D-A500-0DF5890AD7D0}"/>
              </a:ext>
            </a:extLst>
          </p:cNvPr>
          <p:cNvPicPr>
            <a:picLocks noChangeAspect="1"/>
          </p:cNvPicPr>
          <p:nvPr userDrawn="1"/>
        </p:nvPicPr>
        <p:blipFill>
          <a:blip r:embed="rId2"/>
          <a:stretch>
            <a:fillRect/>
          </a:stretch>
        </p:blipFill>
        <p:spPr>
          <a:xfrm>
            <a:off x="6809975" y="3040909"/>
            <a:ext cx="2424382" cy="2424382"/>
          </a:xfrm>
          <a:prstGeom prst="rect">
            <a:avLst/>
          </a:prstGeom>
        </p:spPr>
      </p:pic>
      <p:grpSp>
        <p:nvGrpSpPr>
          <p:cNvPr id="47" name="Group 46">
            <a:extLst>
              <a:ext uri="{FF2B5EF4-FFF2-40B4-BE49-F238E27FC236}">
                <a16:creationId xmlns:a16="http://schemas.microsoft.com/office/drawing/2014/main" id="{64641FBC-1C3C-1E41-B13E-27959D0B6BCB}"/>
              </a:ext>
            </a:extLst>
          </p:cNvPr>
          <p:cNvGrpSpPr/>
          <p:nvPr userDrawn="1"/>
        </p:nvGrpSpPr>
        <p:grpSpPr>
          <a:xfrm>
            <a:off x="7886184" y="175845"/>
            <a:ext cx="1199201" cy="1119555"/>
            <a:chOff x="7886184" y="175845"/>
            <a:chExt cx="1199201" cy="1119555"/>
          </a:xfrm>
        </p:grpSpPr>
        <p:sp>
          <p:nvSpPr>
            <p:cNvPr id="46" name="Rounded Rectangle 45">
              <a:extLst>
                <a:ext uri="{FF2B5EF4-FFF2-40B4-BE49-F238E27FC236}">
                  <a16:creationId xmlns:a16="http://schemas.microsoft.com/office/drawing/2014/main" id="{C776E7F8-9076-C844-A8D9-7EF6FC16B997}"/>
                </a:ext>
              </a:extLst>
            </p:cNvPr>
            <p:cNvSpPr/>
            <p:nvPr userDrawn="1"/>
          </p:nvSpPr>
          <p:spPr>
            <a:xfrm>
              <a:off x="7886184" y="175845"/>
              <a:ext cx="1199201" cy="111955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drawing of a cartoon character&#10;&#10;Description automatically generated">
              <a:extLst>
                <a:ext uri="{FF2B5EF4-FFF2-40B4-BE49-F238E27FC236}">
                  <a16:creationId xmlns:a16="http://schemas.microsoft.com/office/drawing/2014/main" id="{7B7E1F76-C22B-6F41-97E3-F5A9F193A7E1}"/>
                </a:ext>
              </a:extLst>
            </p:cNvPr>
            <p:cNvPicPr>
              <a:picLocks noChangeAspect="1"/>
            </p:cNvPicPr>
            <p:nvPr userDrawn="1"/>
          </p:nvPicPr>
          <p:blipFill>
            <a:blip r:embed="rId3"/>
            <a:stretch>
              <a:fillRect/>
            </a:stretch>
          </p:blipFill>
          <p:spPr>
            <a:xfrm>
              <a:off x="8068272" y="237473"/>
              <a:ext cx="757776" cy="608790"/>
            </a:xfrm>
            <a:prstGeom prst="rect">
              <a:avLst/>
            </a:prstGeom>
          </p:spPr>
        </p:pic>
        <p:pic>
          <p:nvPicPr>
            <p:cNvPr id="9" name="Picture 8" descr="A screenshot of a cell phone&#10;&#10;Description automatically generated">
              <a:extLst>
                <a:ext uri="{FF2B5EF4-FFF2-40B4-BE49-F238E27FC236}">
                  <a16:creationId xmlns:a16="http://schemas.microsoft.com/office/drawing/2014/main" id="{F93A6EC7-5765-5E4F-A81A-AFEE5BBD256D}"/>
                </a:ext>
              </a:extLst>
            </p:cNvPr>
            <p:cNvPicPr>
              <a:picLocks noChangeAspect="1"/>
            </p:cNvPicPr>
            <p:nvPr userDrawn="1"/>
          </p:nvPicPr>
          <p:blipFill rotWithShape="1">
            <a:blip r:embed="rId4"/>
            <a:srcRect l="324" t="-939" r="23985" b="939"/>
            <a:stretch/>
          </p:blipFill>
          <p:spPr>
            <a:xfrm>
              <a:off x="7926242" y="906847"/>
              <a:ext cx="1055647" cy="286027"/>
            </a:xfrm>
            <a:prstGeom prst="rect">
              <a:avLst/>
            </a:prstGeom>
          </p:spPr>
        </p:pic>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spTree>
      <p:nvGrpSpPr>
        <p:cNvPr id="1" name="Shape 46"/>
        <p:cNvGrpSpPr/>
        <p:nvPr/>
      </p:nvGrpSpPr>
      <p:grpSpPr>
        <a:xfrm>
          <a:off x="0" y="0"/>
          <a:ext cx="0" cy="0"/>
          <a:chOff x="0" y="0"/>
          <a:chExt cx="0" cy="0"/>
        </a:xfrm>
      </p:grpSpPr>
      <p:sp>
        <p:nvSpPr>
          <p:cNvPr id="47" name="Google Shape;47;p3"/>
          <p:cNvSpPr/>
          <p:nvPr/>
        </p:nvSpPr>
        <p:spPr>
          <a:xfrm>
            <a:off x="-75" y="4253100"/>
            <a:ext cx="9144000" cy="890400"/>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8" name="Google Shape;48;p3"/>
          <p:cNvGrpSpPr/>
          <p:nvPr/>
        </p:nvGrpSpPr>
        <p:grpSpPr>
          <a:xfrm>
            <a:off x="388375" y="557031"/>
            <a:ext cx="7205283" cy="4029437"/>
            <a:chOff x="388375" y="548150"/>
            <a:chExt cx="7205283" cy="4029437"/>
          </a:xfrm>
        </p:grpSpPr>
        <p:sp>
          <p:nvSpPr>
            <p:cNvPr id="49" name="Google Shape;49;p3"/>
            <p:cNvSpPr/>
            <p:nvPr/>
          </p:nvSpPr>
          <p:spPr>
            <a:xfrm>
              <a:off x="428433" y="583382"/>
              <a:ext cx="7165225" cy="3994205"/>
            </a:xfrm>
            <a:custGeom>
              <a:avLst/>
              <a:gdLst/>
              <a:ahLst/>
              <a:cxnLst/>
              <a:rect l="l" t="t" r="r" b="b"/>
              <a:pathLst>
                <a:path w="286609" h="181658" extrusionOk="0">
                  <a:moveTo>
                    <a:pt x="0" y="0"/>
                  </a:moveTo>
                  <a:lnTo>
                    <a:pt x="0" y="181658"/>
                  </a:lnTo>
                  <a:lnTo>
                    <a:pt x="276798" y="181658"/>
                  </a:lnTo>
                  <a:lnTo>
                    <a:pt x="276798" y="159359"/>
                  </a:lnTo>
                  <a:lnTo>
                    <a:pt x="286609" y="149845"/>
                  </a:lnTo>
                  <a:lnTo>
                    <a:pt x="276798" y="149845"/>
                  </a:lnTo>
                  <a:lnTo>
                    <a:pt x="276798" y="297"/>
                  </a:lnTo>
                  <a:close/>
                </a:path>
              </a:pathLst>
            </a:custGeom>
            <a:solidFill>
              <a:srgbClr val="0D0138">
                <a:alpha val="16540"/>
              </a:srgbClr>
            </a:solidFill>
            <a:ln>
              <a:noFill/>
            </a:ln>
          </p:spPr>
        </p:sp>
        <p:sp>
          <p:nvSpPr>
            <p:cNvPr id="50" name="Google Shape;50;p3"/>
            <p:cNvSpPr/>
            <p:nvPr/>
          </p:nvSpPr>
          <p:spPr>
            <a:xfrm>
              <a:off x="388375" y="548150"/>
              <a:ext cx="7165225" cy="3994205"/>
            </a:xfrm>
            <a:custGeom>
              <a:avLst/>
              <a:gdLst/>
              <a:ahLst/>
              <a:cxnLst/>
              <a:rect l="l" t="t" r="r" b="b"/>
              <a:pathLst>
                <a:path w="286609" h="181658" extrusionOk="0">
                  <a:moveTo>
                    <a:pt x="0" y="0"/>
                  </a:moveTo>
                  <a:lnTo>
                    <a:pt x="0" y="181658"/>
                  </a:lnTo>
                  <a:lnTo>
                    <a:pt x="276798" y="181658"/>
                  </a:lnTo>
                  <a:lnTo>
                    <a:pt x="276798" y="159359"/>
                  </a:lnTo>
                  <a:lnTo>
                    <a:pt x="286609" y="149845"/>
                  </a:lnTo>
                  <a:lnTo>
                    <a:pt x="276798" y="149845"/>
                  </a:lnTo>
                  <a:lnTo>
                    <a:pt x="276798" y="297"/>
                  </a:lnTo>
                  <a:close/>
                </a:path>
              </a:pathLst>
            </a:custGeom>
            <a:solidFill>
              <a:srgbClr val="FFFFFF"/>
            </a:solidFill>
            <a:ln>
              <a:noFill/>
            </a:ln>
          </p:spPr>
        </p:sp>
      </p:grpSp>
      <p:sp>
        <p:nvSpPr>
          <p:cNvPr id="80" name="Google Shape;80;p3"/>
          <p:cNvSpPr txBox="1">
            <a:spLocks noGrp="1"/>
          </p:cNvSpPr>
          <p:nvPr>
            <p:ph type="ctrTitle"/>
          </p:nvPr>
        </p:nvSpPr>
        <p:spPr>
          <a:xfrm>
            <a:off x="967600" y="1583350"/>
            <a:ext cx="5711400" cy="11598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dk1"/>
              </a:buClr>
              <a:buSzPts val="4800"/>
              <a:buNone/>
              <a:defRPr sz="4800">
                <a:solidFill>
                  <a:schemeClr val="dk1"/>
                </a:solidFill>
              </a:defRPr>
            </a:lvl1pPr>
            <a:lvl2pPr lvl="1" rtl="0">
              <a:spcBef>
                <a:spcPts val="0"/>
              </a:spcBef>
              <a:spcAft>
                <a:spcPts val="0"/>
              </a:spcAft>
              <a:buClr>
                <a:schemeClr val="dk1"/>
              </a:buClr>
              <a:buSzPts val="4800"/>
              <a:buNone/>
              <a:defRPr sz="4800">
                <a:solidFill>
                  <a:schemeClr val="dk1"/>
                </a:solidFill>
              </a:defRPr>
            </a:lvl2pPr>
            <a:lvl3pPr lvl="2" rtl="0">
              <a:spcBef>
                <a:spcPts val="0"/>
              </a:spcBef>
              <a:spcAft>
                <a:spcPts val="0"/>
              </a:spcAft>
              <a:buClr>
                <a:schemeClr val="dk1"/>
              </a:buClr>
              <a:buSzPts val="4800"/>
              <a:buNone/>
              <a:defRPr sz="4800">
                <a:solidFill>
                  <a:schemeClr val="dk1"/>
                </a:solidFill>
              </a:defRPr>
            </a:lvl3pPr>
            <a:lvl4pPr lvl="3" rtl="0">
              <a:spcBef>
                <a:spcPts val="0"/>
              </a:spcBef>
              <a:spcAft>
                <a:spcPts val="0"/>
              </a:spcAft>
              <a:buClr>
                <a:schemeClr val="dk1"/>
              </a:buClr>
              <a:buSzPts val="4800"/>
              <a:buNone/>
              <a:defRPr sz="4800">
                <a:solidFill>
                  <a:schemeClr val="dk1"/>
                </a:solidFill>
              </a:defRPr>
            </a:lvl4pPr>
            <a:lvl5pPr lvl="4" rtl="0">
              <a:spcBef>
                <a:spcPts val="0"/>
              </a:spcBef>
              <a:spcAft>
                <a:spcPts val="0"/>
              </a:spcAft>
              <a:buClr>
                <a:schemeClr val="dk1"/>
              </a:buClr>
              <a:buSzPts val="4800"/>
              <a:buNone/>
              <a:defRPr sz="4800">
                <a:solidFill>
                  <a:schemeClr val="dk1"/>
                </a:solidFill>
              </a:defRPr>
            </a:lvl5pPr>
            <a:lvl6pPr lvl="5" rtl="0">
              <a:spcBef>
                <a:spcPts val="0"/>
              </a:spcBef>
              <a:spcAft>
                <a:spcPts val="0"/>
              </a:spcAft>
              <a:buClr>
                <a:schemeClr val="dk1"/>
              </a:buClr>
              <a:buSzPts val="4800"/>
              <a:buNone/>
              <a:defRPr sz="4800">
                <a:solidFill>
                  <a:schemeClr val="dk1"/>
                </a:solidFill>
              </a:defRPr>
            </a:lvl6pPr>
            <a:lvl7pPr lvl="6" rtl="0">
              <a:spcBef>
                <a:spcPts val="0"/>
              </a:spcBef>
              <a:spcAft>
                <a:spcPts val="0"/>
              </a:spcAft>
              <a:buClr>
                <a:schemeClr val="dk1"/>
              </a:buClr>
              <a:buSzPts val="4800"/>
              <a:buNone/>
              <a:defRPr sz="4800">
                <a:solidFill>
                  <a:schemeClr val="dk1"/>
                </a:solidFill>
              </a:defRPr>
            </a:lvl7pPr>
            <a:lvl8pPr lvl="7" rtl="0">
              <a:spcBef>
                <a:spcPts val="0"/>
              </a:spcBef>
              <a:spcAft>
                <a:spcPts val="0"/>
              </a:spcAft>
              <a:buClr>
                <a:schemeClr val="dk1"/>
              </a:buClr>
              <a:buSzPts val="4800"/>
              <a:buNone/>
              <a:defRPr sz="4800">
                <a:solidFill>
                  <a:schemeClr val="dk1"/>
                </a:solidFill>
              </a:defRPr>
            </a:lvl8pPr>
            <a:lvl9pPr lvl="8" rtl="0">
              <a:spcBef>
                <a:spcPts val="0"/>
              </a:spcBef>
              <a:spcAft>
                <a:spcPts val="0"/>
              </a:spcAft>
              <a:buClr>
                <a:schemeClr val="dk1"/>
              </a:buClr>
              <a:buSzPts val="4800"/>
              <a:buNone/>
              <a:defRPr sz="4800">
                <a:solidFill>
                  <a:schemeClr val="dk1"/>
                </a:solidFill>
              </a:defRPr>
            </a:lvl9pPr>
          </a:lstStyle>
          <a:p>
            <a:endParaRPr/>
          </a:p>
        </p:txBody>
      </p:sp>
      <p:sp>
        <p:nvSpPr>
          <p:cNvPr id="81" name="Google Shape;81;p3"/>
          <p:cNvSpPr txBox="1">
            <a:spLocks noGrp="1"/>
          </p:cNvSpPr>
          <p:nvPr>
            <p:ph type="subTitle" idx="1"/>
          </p:nvPr>
        </p:nvSpPr>
        <p:spPr>
          <a:xfrm>
            <a:off x="967600" y="2840052"/>
            <a:ext cx="5711400" cy="7848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4"/>
              </a:buClr>
              <a:buSzPts val="3000"/>
              <a:buNone/>
              <a:defRPr>
                <a:solidFill>
                  <a:schemeClr val="accent4"/>
                </a:solidFill>
              </a:defRPr>
            </a:lvl1pPr>
            <a:lvl2pPr lvl="1" rtl="0">
              <a:spcBef>
                <a:spcPts val="0"/>
              </a:spcBef>
              <a:spcAft>
                <a:spcPts val="0"/>
              </a:spcAft>
              <a:buClr>
                <a:schemeClr val="accent4"/>
              </a:buClr>
              <a:buSzPts val="3000"/>
              <a:buNone/>
              <a:defRPr sz="3000">
                <a:solidFill>
                  <a:schemeClr val="accent4"/>
                </a:solidFill>
              </a:defRPr>
            </a:lvl2pPr>
            <a:lvl3pPr lvl="2" rtl="0">
              <a:spcBef>
                <a:spcPts val="0"/>
              </a:spcBef>
              <a:spcAft>
                <a:spcPts val="0"/>
              </a:spcAft>
              <a:buClr>
                <a:schemeClr val="accent4"/>
              </a:buClr>
              <a:buSzPts val="3000"/>
              <a:buNone/>
              <a:defRPr sz="3000">
                <a:solidFill>
                  <a:schemeClr val="accent4"/>
                </a:solidFill>
              </a:defRPr>
            </a:lvl3pPr>
            <a:lvl4pPr lvl="3" rtl="0">
              <a:spcBef>
                <a:spcPts val="0"/>
              </a:spcBef>
              <a:spcAft>
                <a:spcPts val="0"/>
              </a:spcAft>
              <a:buClr>
                <a:schemeClr val="accent4"/>
              </a:buClr>
              <a:buSzPts val="3000"/>
              <a:buNone/>
              <a:defRPr sz="3000">
                <a:solidFill>
                  <a:schemeClr val="accent4"/>
                </a:solidFill>
              </a:defRPr>
            </a:lvl4pPr>
            <a:lvl5pPr lvl="4" rtl="0">
              <a:spcBef>
                <a:spcPts val="0"/>
              </a:spcBef>
              <a:spcAft>
                <a:spcPts val="0"/>
              </a:spcAft>
              <a:buClr>
                <a:schemeClr val="accent4"/>
              </a:buClr>
              <a:buSzPts val="3000"/>
              <a:buNone/>
              <a:defRPr sz="3000">
                <a:solidFill>
                  <a:schemeClr val="accent4"/>
                </a:solidFill>
              </a:defRPr>
            </a:lvl5pPr>
            <a:lvl6pPr lvl="5" rtl="0">
              <a:spcBef>
                <a:spcPts val="0"/>
              </a:spcBef>
              <a:spcAft>
                <a:spcPts val="0"/>
              </a:spcAft>
              <a:buClr>
                <a:schemeClr val="accent4"/>
              </a:buClr>
              <a:buSzPts val="3000"/>
              <a:buNone/>
              <a:defRPr sz="3000">
                <a:solidFill>
                  <a:schemeClr val="accent4"/>
                </a:solidFill>
              </a:defRPr>
            </a:lvl6pPr>
            <a:lvl7pPr lvl="6" rtl="0">
              <a:spcBef>
                <a:spcPts val="0"/>
              </a:spcBef>
              <a:spcAft>
                <a:spcPts val="0"/>
              </a:spcAft>
              <a:buClr>
                <a:schemeClr val="accent4"/>
              </a:buClr>
              <a:buSzPts val="3000"/>
              <a:buNone/>
              <a:defRPr sz="3000">
                <a:solidFill>
                  <a:schemeClr val="accent4"/>
                </a:solidFill>
              </a:defRPr>
            </a:lvl7pPr>
            <a:lvl8pPr lvl="7" rtl="0">
              <a:spcBef>
                <a:spcPts val="0"/>
              </a:spcBef>
              <a:spcAft>
                <a:spcPts val="0"/>
              </a:spcAft>
              <a:buClr>
                <a:schemeClr val="accent4"/>
              </a:buClr>
              <a:buSzPts val="3000"/>
              <a:buNone/>
              <a:defRPr sz="3000">
                <a:solidFill>
                  <a:schemeClr val="accent4"/>
                </a:solidFill>
              </a:defRPr>
            </a:lvl8pPr>
            <a:lvl9pPr lvl="8" rtl="0">
              <a:spcBef>
                <a:spcPts val="0"/>
              </a:spcBef>
              <a:spcAft>
                <a:spcPts val="0"/>
              </a:spcAft>
              <a:buClr>
                <a:schemeClr val="accent4"/>
              </a:buClr>
              <a:buSzPts val="3000"/>
              <a:buNone/>
              <a:defRPr sz="3000">
                <a:solidFill>
                  <a:schemeClr val="accent4"/>
                </a:solidFill>
              </a:defRPr>
            </a:lvl9pPr>
          </a:lstStyle>
          <a:p>
            <a:endParaRPr/>
          </a:p>
        </p:txBody>
      </p:sp>
      <p:sp>
        <p:nvSpPr>
          <p:cNvPr id="82" name="Google Shape;82;p3"/>
          <p:cNvSpPr txBox="1">
            <a:spLocks noGrp="1"/>
          </p:cNvSpPr>
          <p:nvPr>
            <p:ph type="sldNum" idx="12"/>
          </p:nvPr>
        </p:nvSpPr>
        <p:spPr>
          <a:xfrm>
            <a:off x="8529670" y="32126"/>
            <a:ext cx="548700" cy="393600"/>
          </a:xfrm>
          <a:prstGeom prst="rect">
            <a:avLst/>
          </a:prstGeom>
        </p:spPr>
        <p:txBody>
          <a:bodyPr spcFirstLastPara="1" wrap="square" lIns="91425" tIns="91425" rIns="91425" bIns="91425"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38" name="Picture 37" descr="A picture containing light, clock&#10;&#10;Description automatically generated">
            <a:extLst>
              <a:ext uri="{FF2B5EF4-FFF2-40B4-BE49-F238E27FC236}">
                <a16:creationId xmlns:a16="http://schemas.microsoft.com/office/drawing/2014/main" id="{49D4D145-B05F-E147-8ADC-DBC1C574C45A}"/>
              </a:ext>
            </a:extLst>
          </p:cNvPr>
          <p:cNvPicPr>
            <a:picLocks noChangeAspect="1"/>
          </p:cNvPicPr>
          <p:nvPr userDrawn="1"/>
        </p:nvPicPr>
        <p:blipFill>
          <a:blip r:embed="rId2"/>
          <a:stretch>
            <a:fillRect/>
          </a:stretch>
        </p:blipFill>
        <p:spPr>
          <a:xfrm>
            <a:off x="6809975" y="3040909"/>
            <a:ext cx="2424382" cy="2424382"/>
          </a:xfrm>
          <a:prstGeom prst="rect">
            <a:avLst/>
          </a:prstGeom>
        </p:spPr>
      </p:pic>
      <p:grpSp>
        <p:nvGrpSpPr>
          <p:cNvPr id="39" name="Group 38">
            <a:extLst>
              <a:ext uri="{FF2B5EF4-FFF2-40B4-BE49-F238E27FC236}">
                <a16:creationId xmlns:a16="http://schemas.microsoft.com/office/drawing/2014/main" id="{BA1A32D3-B9B3-294E-A980-30B02141E14A}"/>
              </a:ext>
            </a:extLst>
          </p:cNvPr>
          <p:cNvGrpSpPr/>
          <p:nvPr userDrawn="1"/>
        </p:nvGrpSpPr>
        <p:grpSpPr>
          <a:xfrm>
            <a:off x="7886184" y="175845"/>
            <a:ext cx="1199201" cy="1119555"/>
            <a:chOff x="7886184" y="175845"/>
            <a:chExt cx="1199201" cy="1119555"/>
          </a:xfrm>
        </p:grpSpPr>
        <p:sp>
          <p:nvSpPr>
            <p:cNvPr id="40" name="Rounded Rectangle 39">
              <a:extLst>
                <a:ext uri="{FF2B5EF4-FFF2-40B4-BE49-F238E27FC236}">
                  <a16:creationId xmlns:a16="http://schemas.microsoft.com/office/drawing/2014/main" id="{0BBF617A-CFFB-D54D-8BF5-9FC6EA632B1D}"/>
                </a:ext>
              </a:extLst>
            </p:cNvPr>
            <p:cNvSpPr/>
            <p:nvPr userDrawn="1"/>
          </p:nvSpPr>
          <p:spPr>
            <a:xfrm>
              <a:off x="7886184" y="175845"/>
              <a:ext cx="1199201" cy="111955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 name="Picture 40" descr="A drawing of a cartoon character&#10;&#10;Description automatically generated">
              <a:extLst>
                <a:ext uri="{FF2B5EF4-FFF2-40B4-BE49-F238E27FC236}">
                  <a16:creationId xmlns:a16="http://schemas.microsoft.com/office/drawing/2014/main" id="{57F09A8F-7A53-7C4B-B329-60EE3344AB2E}"/>
                </a:ext>
              </a:extLst>
            </p:cNvPr>
            <p:cNvPicPr>
              <a:picLocks noChangeAspect="1"/>
            </p:cNvPicPr>
            <p:nvPr userDrawn="1"/>
          </p:nvPicPr>
          <p:blipFill>
            <a:blip r:embed="rId3"/>
            <a:stretch>
              <a:fillRect/>
            </a:stretch>
          </p:blipFill>
          <p:spPr>
            <a:xfrm>
              <a:off x="8068272" y="237473"/>
              <a:ext cx="757776" cy="608790"/>
            </a:xfrm>
            <a:prstGeom prst="rect">
              <a:avLst/>
            </a:prstGeom>
          </p:spPr>
        </p:pic>
        <p:pic>
          <p:nvPicPr>
            <p:cNvPr id="42" name="Picture 41" descr="A screenshot of a cell phone&#10;&#10;Description automatically generated">
              <a:extLst>
                <a:ext uri="{FF2B5EF4-FFF2-40B4-BE49-F238E27FC236}">
                  <a16:creationId xmlns:a16="http://schemas.microsoft.com/office/drawing/2014/main" id="{73A67B18-6794-FA44-866C-07BCED97D470}"/>
                </a:ext>
              </a:extLst>
            </p:cNvPr>
            <p:cNvPicPr>
              <a:picLocks noChangeAspect="1"/>
            </p:cNvPicPr>
            <p:nvPr userDrawn="1"/>
          </p:nvPicPr>
          <p:blipFill rotWithShape="1">
            <a:blip r:embed="rId4"/>
            <a:srcRect l="324" t="-939" r="23985" b="939"/>
            <a:stretch/>
          </p:blipFill>
          <p:spPr>
            <a:xfrm>
              <a:off x="7926242" y="906847"/>
              <a:ext cx="1055647" cy="286027"/>
            </a:xfrm>
            <a:prstGeom prst="rect">
              <a:avLst/>
            </a:prstGeom>
          </p:spPr>
        </p:pic>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130"/>
        <p:cNvGrpSpPr/>
        <p:nvPr/>
      </p:nvGrpSpPr>
      <p:grpSpPr>
        <a:xfrm>
          <a:off x="0" y="0"/>
          <a:ext cx="0" cy="0"/>
          <a:chOff x="0" y="0"/>
          <a:chExt cx="0" cy="0"/>
        </a:xfrm>
      </p:grpSpPr>
      <p:sp>
        <p:nvSpPr>
          <p:cNvPr id="131" name="Google Shape;131;p5"/>
          <p:cNvSpPr/>
          <p:nvPr/>
        </p:nvSpPr>
        <p:spPr>
          <a:xfrm>
            <a:off x="-75" y="4557900"/>
            <a:ext cx="9144000" cy="585600"/>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5"/>
          <p:cNvSpPr/>
          <p:nvPr/>
        </p:nvSpPr>
        <p:spPr>
          <a:xfrm>
            <a:off x="428433" y="888182"/>
            <a:ext cx="7165225" cy="3994205"/>
          </a:xfrm>
          <a:custGeom>
            <a:avLst/>
            <a:gdLst/>
            <a:ahLst/>
            <a:cxnLst/>
            <a:rect l="l" t="t" r="r" b="b"/>
            <a:pathLst>
              <a:path w="286609" h="181658" extrusionOk="0">
                <a:moveTo>
                  <a:pt x="0" y="0"/>
                </a:moveTo>
                <a:lnTo>
                  <a:pt x="0" y="181658"/>
                </a:lnTo>
                <a:lnTo>
                  <a:pt x="276798" y="181658"/>
                </a:lnTo>
                <a:lnTo>
                  <a:pt x="276798" y="159359"/>
                </a:lnTo>
                <a:lnTo>
                  <a:pt x="286609" y="149845"/>
                </a:lnTo>
                <a:lnTo>
                  <a:pt x="276798" y="149845"/>
                </a:lnTo>
                <a:lnTo>
                  <a:pt x="276798" y="297"/>
                </a:lnTo>
                <a:close/>
              </a:path>
            </a:pathLst>
          </a:custGeom>
          <a:solidFill>
            <a:srgbClr val="0D0138">
              <a:alpha val="16540"/>
            </a:srgbClr>
          </a:solidFill>
          <a:ln>
            <a:noFill/>
          </a:ln>
        </p:spPr>
      </p:sp>
      <p:sp>
        <p:nvSpPr>
          <p:cNvPr id="133" name="Google Shape;133;p5"/>
          <p:cNvSpPr/>
          <p:nvPr/>
        </p:nvSpPr>
        <p:spPr>
          <a:xfrm>
            <a:off x="388375" y="852950"/>
            <a:ext cx="7165225" cy="3994205"/>
          </a:xfrm>
          <a:custGeom>
            <a:avLst/>
            <a:gdLst/>
            <a:ahLst/>
            <a:cxnLst/>
            <a:rect l="l" t="t" r="r" b="b"/>
            <a:pathLst>
              <a:path w="286609" h="181658" extrusionOk="0">
                <a:moveTo>
                  <a:pt x="0" y="0"/>
                </a:moveTo>
                <a:lnTo>
                  <a:pt x="0" y="181658"/>
                </a:lnTo>
                <a:lnTo>
                  <a:pt x="276798" y="181658"/>
                </a:lnTo>
                <a:lnTo>
                  <a:pt x="276798" y="159359"/>
                </a:lnTo>
                <a:lnTo>
                  <a:pt x="286609" y="149845"/>
                </a:lnTo>
                <a:lnTo>
                  <a:pt x="276798" y="149845"/>
                </a:lnTo>
                <a:lnTo>
                  <a:pt x="276798" y="297"/>
                </a:lnTo>
                <a:close/>
              </a:path>
            </a:pathLst>
          </a:custGeom>
          <a:solidFill>
            <a:srgbClr val="FFFFFF"/>
          </a:solidFill>
          <a:ln>
            <a:noFill/>
          </a:ln>
        </p:spPr>
      </p:sp>
      <p:sp>
        <p:nvSpPr>
          <p:cNvPr id="134" name="Google Shape;134;p5"/>
          <p:cNvSpPr txBox="1">
            <a:spLocks noGrp="1"/>
          </p:cNvSpPr>
          <p:nvPr>
            <p:ph type="title"/>
          </p:nvPr>
        </p:nvSpPr>
        <p:spPr>
          <a:xfrm>
            <a:off x="388375" y="0"/>
            <a:ext cx="6923400" cy="8529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endParaRPr/>
          </a:p>
        </p:txBody>
      </p:sp>
      <p:sp>
        <p:nvSpPr>
          <p:cNvPr id="135" name="Google Shape;135;p5"/>
          <p:cNvSpPr txBox="1">
            <a:spLocks noGrp="1"/>
          </p:cNvSpPr>
          <p:nvPr>
            <p:ph type="body" idx="1"/>
          </p:nvPr>
        </p:nvSpPr>
        <p:spPr>
          <a:xfrm>
            <a:off x="582200" y="1040900"/>
            <a:ext cx="6525300" cy="3643200"/>
          </a:xfrm>
          <a:prstGeom prst="rect">
            <a:avLst/>
          </a:prstGeom>
        </p:spPr>
        <p:txBody>
          <a:bodyPr spcFirstLastPara="1" wrap="square" lIns="91425" tIns="91425" rIns="91425" bIns="91425" anchor="t" anchorCtr="0">
            <a:noAutofit/>
          </a:bodyPr>
          <a:lstStyle>
            <a:lvl1pPr marL="457200" lvl="0" indent="-419100">
              <a:spcBef>
                <a:spcPts val="600"/>
              </a:spcBef>
              <a:spcAft>
                <a:spcPts val="0"/>
              </a:spcAft>
              <a:buSzPts val="3000"/>
              <a:buChar char="●"/>
              <a:defRPr/>
            </a:lvl1pPr>
            <a:lvl2pPr marL="914400" lvl="1" indent="-381000">
              <a:spcBef>
                <a:spcPts val="0"/>
              </a:spcBef>
              <a:spcAft>
                <a:spcPts val="0"/>
              </a:spcAft>
              <a:buSzPts val="2400"/>
              <a:buChar char="○"/>
              <a:defRPr/>
            </a:lvl2pPr>
            <a:lvl3pPr marL="1371600" lvl="2" indent="-381000">
              <a:spcBef>
                <a:spcPts val="0"/>
              </a:spcBef>
              <a:spcAft>
                <a:spcPts val="0"/>
              </a:spcAft>
              <a:buSzPts val="2400"/>
              <a:buChar char="■"/>
              <a:defRPr/>
            </a:lvl3pPr>
            <a:lvl4pPr marL="1828800" lvl="3" indent="-342900">
              <a:spcBef>
                <a:spcPts val="0"/>
              </a:spcBef>
              <a:spcAft>
                <a:spcPts val="0"/>
              </a:spcAft>
              <a:buSzPts val="1800"/>
              <a:buChar char="●"/>
              <a:defRPr/>
            </a:lvl4pPr>
            <a:lvl5pPr marL="2286000" lvl="4" indent="-342900">
              <a:spcBef>
                <a:spcPts val="0"/>
              </a:spcBef>
              <a:spcAft>
                <a:spcPts val="0"/>
              </a:spcAft>
              <a:buSzPts val="1800"/>
              <a:buChar char="○"/>
              <a:defRPr/>
            </a:lvl5pPr>
            <a:lvl6pPr marL="2743200" lvl="5" indent="-342900">
              <a:spcBef>
                <a:spcPts val="0"/>
              </a:spcBef>
              <a:spcAft>
                <a:spcPts val="0"/>
              </a:spcAft>
              <a:buSzPts val="1800"/>
              <a:buChar char="■"/>
              <a:defRPr/>
            </a:lvl6pPr>
            <a:lvl7pPr marL="3200400" lvl="6" indent="-342900">
              <a:spcBef>
                <a:spcPts val="0"/>
              </a:spcBef>
              <a:spcAft>
                <a:spcPts val="0"/>
              </a:spcAft>
              <a:buSzPts val="1800"/>
              <a:buChar char="●"/>
              <a:defRPr/>
            </a:lvl7pPr>
            <a:lvl8pPr marL="3657600" lvl="7" indent="-342900">
              <a:spcBef>
                <a:spcPts val="0"/>
              </a:spcBef>
              <a:spcAft>
                <a:spcPts val="0"/>
              </a:spcAft>
              <a:buSzPts val="1800"/>
              <a:buChar char="○"/>
              <a:defRPr/>
            </a:lvl8pPr>
            <a:lvl9pPr marL="4114800" lvl="8" indent="-342900">
              <a:spcBef>
                <a:spcPts val="0"/>
              </a:spcBef>
              <a:spcAft>
                <a:spcPts val="0"/>
              </a:spcAft>
              <a:buSzPts val="1800"/>
              <a:buChar char="■"/>
              <a:defRPr/>
            </a:lvl9pPr>
          </a:lstStyle>
          <a:p>
            <a:endParaRPr/>
          </a:p>
        </p:txBody>
      </p:sp>
      <p:sp>
        <p:nvSpPr>
          <p:cNvPr id="171" name="Google Shape;171;p5"/>
          <p:cNvSpPr txBox="1">
            <a:spLocks noGrp="1"/>
          </p:cNvSpPr>
          <p:nvPr>
            <p:ph type="sldNum" idx="12"/>
          </p:nvPr>
        </p:nvSpPr>
        <p:spPr>
          <a:xfrm>
            <a:off x="8529670" y="32126"/>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pic>
        <p:nvPicPr>
          <p:cNvPr id="43" name="Picture 42" descr="A picture containing light, clock&#10;&#10;Description automatically generated">
            <a:extLst>
              <a:ext uri="{FF2B5EF4-FFF2-40B4-BE49-F238E27FC236}">
                <a16:creationId xmlns:a16="http://schemas.microsoft.com/office/drawing/2014/main" id="{64A7468A-6634-1446-AA27-6B10792ECAE6}"/>
              </a:ext>
            </a:extLst>
          </p:cNvPr>
          <p:cNvPicPr>
            <a:picLocks noChangeAspect="1"/>
          </p:cNvPicPr>
          <p:nvPr userDrawn="1"/>
        </p:nvPicPr>
        <p:blipFill>
          <a:blip r:embed="rId2"/>
          <a:stretch>
            <a:fillRect/>
          </a:stretch>
        </p:blipFill>
        <p:spPr>
          <a:xfrm>
            <a:off x="6809975" y="3040909"/>
            <a:ext cx="2424382" cy="2424382"/>
          </a:xfrm>
          <a:prstGeom prst="rect">
            <a:avLst/>
          </a:prstGeom>
        </p:spPr>
      </p:pic>
      <p:grpSp>
        <p:nvGrpSpPr>
          <p:cNvPr id="44" name="Group 43">
            <a:extLst>
              <a:ext uri="{FF2B5EF4-FFF2-40B4-BE49-F238E27FC236}">
                <a16:creationId xmlns:a16="http://schemas.microsoft.com/office/drawing/2014/main" id="{5D9A2D5E-226C-ED4E-A3D1-08272E82E8F6}"/>
              </a:ext>
            </a:extLst>
          </p:cNvPr>
          <p:cNvGrpSpPr/>
          <p:nvPr userDrawn="1"/>
        </p:nvGrpSpPr>
        <p:grpSpPr>
          <a:xfrm>
            <a:off x="7886184" y="175845"/>
            <a:ext cx="1199201" cy="1119555"/>
            <a:chOff x="7886184" y="175845"/>
            <a:chExt cx="1199201" cy="1119555"/>
          </a:xfrm>
        </p:grpSpPr>
        <p:sp>
          <p:nvSpPr>
            <p:cNvPr id="45" name="Rounded Rectangle 44">
              <a:extLst>
                <a:ext uri="{FF2B5EF4-FFF2-40B4-BE49-F238E27FC236}">
                  <a16:creationId xmlns:a16="http://schemas.microsoft.com/office/drawing/2014/main" id="{27E9CD5C-AAB3-CD45-8639-B62C15E3FDF9}"/>
                </a:ext>
              </a:extLst>
            </p:cNvPr>
            <p:cNvSpPr/>
            <p:nvPr userDrawn="1"/>
          </p:nvSpPr>
          <p:spPr>
            <a:xfrm>
              <a:off x="7886184" y="175845"/>
              <a:ext cx="1199201" cy="111955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6" name="Picture 45" descr="A drawing of a cartoon character&#10;&#10;Description automatically generated">
              <a:extLst>
                <a:ext uri="{FF2B5EF4-FFF2-40B4-BE49-F238E27FC236}">
                  <a16:creationId xmlns:a16="http://schemas.microsoft.com/office/drawing/2014/main" id="{5D26196D-091E-3246-B0B4-425E67374B24}"/>
                </a:ext>
              </a:extLst>
            </p:cNvPr>
            <p:cNvPicPr>
              <a:picLocks noChangeAspect="1"/>
            </p:cNvPicPr>
            <p:nvPr userDrawn="1"/>
          </p:nvPicPr>
          <p:blipFill>
            <a:blip r:embed="rId3"/>
            <a:stretch>
              <a:fillRect/>
            </a:stretch>
          </p:blipFill>
          <p:spPr>
            <a:xfrm>
              <a:off x="8068272" y="237473"/>
              <a:ext cx="757776" cy="608790"/>
            </a:xfrm>
            <a:prstGeom prst="rect">
              <a:avLst/>
            </a:prstGeom>
          </p:spPr>
        </p:pic>
        <p:pic>
          <p:nvPicPr>
            <p:cNvPr id="47" name="Picture 46" descr="A screenshot of a cell phone&#10;&#10;Description automatically generated">
              <a:extLst>
                <a:ext uri="{FF2B5EF4-FFF2-40B4-BE49-F238E27FC236}">
                  <a16:creationId xmlns:a16="http://schemas.microsoft.com/office/drawing/2014/main" id="{D5055A65-4160-0A40-A43A-5B6389791A7C}"/>
                </a:ext>
              </a:extLst>
            </p:cNvPr>
            <p:cNvPicPr>
              <a:picLocks noChangeAspect="1"/>
            </p:cNvPicPr>
            <p:nvPr userDrawn="1"/>
          </p:nvPicPr>
          <p:blipFill rotWithShape="1">
            <a:blip r:embed="rId4"/>
            <a:srcRect l="324" t="-939" r="23985" b="939"/>
            <a:stretch/>
          </p:blipFill>
          <p:spPr>
            <a:xfrm>
              <a:off x="7926242" y="906847"/>
              <a:ext cx="1055647" cy="286027"/>
            </a:xfrm>
            <a:prstGeom prst="rect">
              <a:avLst/>
            </a:prstGeom>
          </p:spPr>
        </p:pic>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Dog)" type="blank">
  <p:cSld name="BLANK">
    <p:spTree>
      <p:nvGrpSpPr>
        <p:cNvPr id="1" name="Shape 336"/>
        <p:cNvGrpSpPr/>
        <p:nvPr/>
      </p:nvGrpSpPr>
      <p:grpSpPr>
        <a:xfrm>
          <a:off x="0" y="0"/>
          <a:ext cx="0" cy="0"/>
          <a:chOff x="0" y="0"/>
          <a:chExt cx="0" cy="0"/>
        </a:xfrm>
      </p:grpSpPr>
      <p:sp>
        <p:nvSpPr>
          <p:cNvPr id="337" name="Google Shape;337;p10"/>
          <p:cNvSpPr/>
          <p:nvPr/>
        </p:nvSpPr>
        <p:spPr>
          <a:xfrm>
            <a:off x="-75" y="4557900"/>
            <a:ext cx="9144000" cy="585600"/>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10"/>
          <p:cNvSpPr txBox="1">
            <a:spLocks noGrp="1"/>
          </p:cNvSpPr>
          <p:nvPr>
            <p:ph type="sldNum" idx="12"/>
          </p:nvPr>
        </p:nvSpPr>
        <p:spPr>
          <a:xfrm>
            <a:off x="8529670" y="32126"/>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pic>
        <p:nvPicPr>
          <p:cNvPr id="35" name="Picture 34" descr="A picture containing light, clock&#10;&#10;Description automatically generated">
            <a:extLst>
              <a:ext uri="{FF2B5EF4-FFF2-40B4-BE49-F238E27FC236}">
                <a16:creationId xmlns:a16="http://schemas.microsoft.com/office/drawing/2014/main" id="{9C27AEA0-9657-1648-B681-6C8D46C0F2EC}"/>
              </a:ext>
            </a:extLst>
          </p:cNvPr>
          <p:cNvPicPr>
            <a:picLocks noChangeAspect="1"/>
          </p:cNvPicPr>
          <p:nvPr userDrawn="1"/>
        </p:nvPicPr>
        <p:blipFill>
          <a:blip r:embed="rId2"/>
          <a:stretch>
            <a:fillRect/>
          </a:stretch>
        </p:blipFill>
        <p:spPr>
          <a:xfrm>
            <a:off x="-527528" y="2892226"/>
            <a:ext cx="2424382" cy="2424382"/>
          </a:xfrm>
          <a:prstGeom prst="rect">
            <a:avLst/>
          </a:prstGeom>
        </p:spPr>
      </p:pic>
      <p:grpSp>
        <p:nvGrpSpPr>
          <p:cNvPr id="36" name="Group 35">
            <a:extLst>
              <a:ext uri="{FF2B5EF4-FFF2-40B4-BE49-F238E27FC236}">
                <a16:creationId xmlns:a16="http://schemas.microsoft.com/office/drawing/2014/main" id="{EB6F88AC-53A6-C549-9280-F46F06A53FB4}"/>
              </a:ext>
            </a:extLst>
          </p:cNvPr>
          <p:cNvGrpSpPr/>
          <p:nvPr userDrawn="1"/>
        </p:nvGrpSpPr>
        <p:grpSpPr>
          <a:xfrm>
            <a:off x="7886184" y="175845"/>
            <a:ext cx="1199201" cy="1119555"/>
            <a:chOff x="7886184" y="175845"/>
            <a:chExt cx="1199201" cy="1119555"/>
          </a:xfrm>
        </p:grpSpPr>
        <p:sp>
          <p:nvSpPr>
            <p:cNvPr id="37" name="Rounded Rectangle 36">
              <a:extLst>
                <a:ext uri="{FF2B5EF4-FFF2-40B4-BE49-F238E27FC236}">
                  <a16:creationId xmlns:a16="http://schemas.microsoft.com/office/drawing/2014/main" id="{572D9785-7EC4-CB4D-8B53-97DD0D493970}"/>
                </a:ext>
              </a:extLst>
            </p:cNvPr>
            <p:cNvSpPr/>
            <p:nvPr userDrawn="1"/>
          </p:nvSpPr>
          <p:spPr>
            <a:xfrm>
              <a:off x="7886184" y="175845"/>
              <a:ext cx="1199201" cy="111955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8" name="Picture 37" descr="A drawing of a cartoon character&#10;&#10;Description automatically generated">
              <a:extLst>
                <a:ext uri="{FF2B5EF4-FFF2-40B4-BE49-F238E27FC236}">
                  <a16:creationId xmlns:a16="http://schemas.microsoft.com/office/drawing/2014/main" id="{A5C4017D-3299-8147-90F4-FB58E3B17464}"/>
                </a:ext>
              </a:extLst>
            </p:cNvPr>
            <p:cNvPicPr>
              <a:picLocks noChangeAspect="1"/>
            </p:cNvPicPr>
            <p:nvPr userDrawn="1"/>
          </p:nvPicPr>
          <p:blipFill>
            <a:blip r:embed="rId3"/>
            <a:stretch>
              <a:fillRect/>
            </a:stretch>
          </p:blipFill>
          <p:spPr>
            <a:xfrm>
              <a:off x="8068272" y="237473"/>
              <a:ext cx="757776" cy="608790"/>
            </a:xfrm>
            <a:prstGeom prst="rect">
              <a:avLst/>
            </a:prstGeom>
          </p:spPr>
        </p:pic>
        <p:pic>
          <p:nvPicPr>
            <p:cNvPr id="39" name="Picture 38" descr="A screenshot of a cell phone&#10;&#10;Description automatically generated">
              <a:extLst>
                <a:ext uri="{FF2B5EF4-FFF2-40B4-BE49-F238E27FC236}">
                  <a16:creationId xmlns:a16="http://schemas.microsoft.com/office/drawing/2014/main" id="{1FE56867-F5BC-9049-9125-21D2440E682B}"/>
                </a:ext>
              </a:extLst>
            </p:cNvPr>
            <p:cNvPicPr>
              <a:picLocks noChangeAspect="1"/>
            </p:cNvPicPr>
            <p:nvPr userDrawn="1"/>
          </p:nvPicPr>
          <p:blipFill rotWithShape="1">
            <a:blip r:embed="rId4"/>
            <a:srcRect l="324" t="-939" r="23985" b="939"/>
            <a:stretch/>
          </p:blipFill>
          <p:spPr>
            <a:xfrm>
              <a:off x="7926242" y="906847"/>
              <a:ext cx="1055647" cy="286027"/>
            </a:xfrm>
            <a:prstGeom prst="rect">
              <a:avLst/>
            </a:prstGeom>
          </p:spPr>
        </p:pic>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Cat)">
  <p:cSld name="BLANK_1">
    <p:spTree>
      <p:nvGrpSpPr>
        <p:cNvPr id="1" name="Shape 370"/>
        <p:cNvGrpSpPr/>
        <p:nvPr/>
      </p:nvGrpSpPr>
      <p:grpSpPr>
        <a:xfrm>
          <a:off x="0" y="0"/>
          <a:ext cx="0" cy="0"/>
          <a:chOff x="0" y="0"/>
          <a:chExt cx="0" cy="0"/>
        </a:xfrm>
      </p:grpSpPr>
      <p:sp>
        <p:nvSpPr>
          <p:cNvPr id="371" name="Google Shape;371;p11"/>
          <p:cNvSpPr/>
          <p:nvPr/>
        </p:nvSpPr>
        <p:spPr>
          <a:xfrm>
            <a:off x="-75" y="4557900"/>
            <a:ext cx="9144000" cy="585600"/>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11"/>
          <p:cNvSpPr txBox="1">
            <a:spLocks noGrp="1"/>
          </p:cNvSpPr>
          <p:nvPr>
            <p:ph type="sldNum" idx="12"/>
          </p:nvPr>
        </p:nvSpPr>
        <p:spPr>
          <a:xfrm>
            <a:off x="8529670" y="32126"/>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pic>
        <p:nvPicPr>
          <p:cNvPr id="33" name="Picture 32" descr="A picture containing light, clock&#10;&#10;Description automatically generated">
            <a:extLst>
              <a:ext uri="{FF2B5EF4-FFF2-40B4-BE49-F238E27FC236}">
                <a16:creationId xmlns:a16="http://schemas.microsoft.com/office/drawing/2014/main" id="{2C2D2D6F-3681-6F4D-B4AD-F07B5A5295D5}"/>
              </a:ext>
            </a:extLst>
          </p:cNvPr>
          <p:cNvPicPr>
            <a:picLocks noChangeAspect="1"/>
          </p:cNvPicPr>
          <p:nvPr userDrawn="1"/>
        </p:nvPicPr>
        <p:blipFill>
          <a:blip r:embed="rId2"/>
          <a:stretch>
            <a:fillRect/>
          </a:stretch>
        </p:blipFill>
        <p:spPr>
          <a:xfrm>
            <a:off x="-401147" y="2944265"/>
            <a:ext cx="2424382" cy="2424382"/>
          </a:xfrm>
          <a:prstGeom prst="rect">
            <a:avLst/>
          </a:prstGeom>
        </p:spPr>
      </p:pic>
      <p:grpSp>
        <p:nvGrpSpPr>
          <p:cNvPr id="34" name="Group 33">
            <a:extLst>
              <a:ext uri="{FF2B5EF4-FFF2-40B4-BE49-F238E27FC236}">
                <a16:creationId xmlns:a16="http://schemas.microsoft.com/office/drawing/2014/main" id="{715369D6-850F-AB45-B701-B2F27E27FA1F}"/>
              </a:ext>
            </a:extLst>
          </p:cNvPr>
          <p:cNvGrpSpPr/>
          <p:nvPr userDrawn="1"/>
        </p:nvGrpSpPr>
        <p:grpSpPr>
          <a:xfrm>
            <a:off x="7886184" y="175845"/>
            <a:ext cx="1199201" cy="1119555"/>
            <a:chOff x="7886184" y="175845"/>
            <a:chExt cx="1199201" cy="1119555"/>
          </a:xfrm>
        </p:grpSpPr>
        <p:sp>
          <p:nvSpPr>
            <p:cNvPr id="35" name="Rounded Rectangle 34">
              <a:extLst>
                <a:ext uri="{FF2B5EF4-FFF2-40B4-BE49-F238E27FC236}">
                  <a16:creationId xmlns:a16="http://schemas.microsoft.com/office/drawing/2014/main" id="{C8F9F072-B183-4B43-A37C-A7F4B4D23E02}"/>
                </a:ext>
              </a:extLst>
            </p:cNvPr>
            <p:cNvSpPr/>
            <p:nvPr userDrawn="1"/>
          </p:nvSpPr>
          <p:spPr>
            <a:xfrm>
              <a:off x="7886184" y="175845"/>
              <a:ext cx="1199201" cy="111955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6" name="Picture 35" descr="A drawing of a cartoon character&#10;&#10;Description automatically generated">
              <a:extLst>
                <a:ext uri="{FF2B5EF4-FFF2-40B4-BE49-F238E27FC236}">
                  <a16:creationId xmlns:a16="http://schemas.microsoft.com/office/drawing/2014/main" id="{6240D7EB-F38C-584A-A799-C79710A6A2E8}"/>
                </a:ext>
              </a:extLst>
            </p:cNvPr>
            <p:cNvPicPr>
              <a:picLocks noChangeAspect="1"/>
            </p:cNvPicPr>
            <p:nvPr userDrawn="1"/>
          </p:nvPicPr>
          <p:blipFill>
            <a:blip r:embed="rId3"/>
            <a:stretch>
              <a:fillRect/>
            </a:stretch>
          </p:blipFill>
          <p:spPr>
            <a:xfrm>
              <a:off x="8068272" y="237473"/>
              <a:ext cx="757776" cy="608790"/>
            </a:xfrm>
            <a:prstGeom prst="rect">
              <a:avLst/>
            </a:prstGeom>
          </p:spPr>
        </p:pic>
        <p:pic>
          <p:nvPicPr>
            <p:cNvPr id="37" name="Picture 36" descr="A screenshot of a cell phone&#10;&#10;Description automatically generated">
              <a:extLst>
                <a:ext uri="{FF2B5EF4-FFF2-40B4-BE49-F238E27FC236}">
                  <a16:creationId xmlns:a16="http://schemas.microsoft.com/office/drawing/2014/main" id="{0063DBE4-C616-5043-968F-1B8807994918}"/>
                </a:ext>
              </a:extLst>
            </p:cNvPr>
            <p:cNvPicPr>
              <a:picLocks noChangeAspect="1"/>
            </p:cNvPicPr>
            <p:nvPr userDrawn="1"/>
          </p:nvPicPr>
          <p:blipFill rotWithShape="1">
            <a:blip r:embed="rId4"/>
            <a:srcRect l="324" t="-939" r="23985" b="939"/>
            <a:stretch/>
          </p:blipFill>
          <p:spPr>
            <a:xfrm>
              <a:off x="7926242" y="906847"/>
              <a:ext cx="1055647" cy="286027"/>
            </a:xfrm>
            <a:prstGeom prst="rect">
              <a:avLst/>
            </a:prstGeom>
          </p:spPr>
        </p:pic>
      </p:gr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accent3"/>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88375" y="0"/>
            <a:ext cx="6923400" cy="852900"/>
          </a:xfrm>
          <a:prstGeom prst="rect">
            <a:avLst/>
          </a:prstGeom>
          <a:noFill/>
          <a:ln>
            <a:noFill/>
          </a:ln>
        </p:spPr>
        <p:txBody>
          <a:bodyPr spcFirstLastPara="1" wrap="square" lIns="91425" tIns="91425" rIns="91425" bIns="91425" anchor="b" anchorCtr="0">
            <a:noAutofit/>
          </a:bodyPr>
          <a:lstStyle>
            <a:lvl1pPr lvl="0">
              <a:spcBef>
                <a:spcPts val="0"/>
              </a:spcBef>
              <a:spcAft>
                <a:spcPts val="0"/>
              </a:spcAft>
              <a:buClr>
                <a:schemeClr val="lt1"/>
              </a:buClr>
              <a:buSzPts val="2400"/>
              <a:buFont typeface="Varela Round"/>
              <a:buNone/>
              <a:defRPr sz="2400" b="1">
                <a:solidFill>
                  <a:schemeClr val="lt1"/>
                </a:solidFill>
                <a:latin typeface="Varela Round"/>
                <a:ea typeface="Varela Round"/>
                <a:cs typeface="Varela Round"/>
                <a:sym typeface="Varela Round"/>
              </a:defRPr>
            </a:lvl1pPr>
            <a:lvl2pPr lvl="1">
              <a:spcBef>
                <a:spcPts val="0"/>
              </a:spcBef>
              <a:spcAft>
                <a:spcPts val="0"/>
              </a:spcAft>
              <a:buClr>
                <a:schemeClr val="lt1"/>
              </a:buClr>
              <a:buSzPts val="2400"/>
              <a:buFont typeface="Varela Round"/>
              <a:buNone/>
              <a:defRPr sz="2400" b="1">
                <a:solidFill>
                  <a:schemeClr val="lt1"/>
                </a:solidFill>
                <a:latin typeface="Varela Round"/>
                <a:ea typeface="Varela Round"/>
                <a:cs typeface="Varela Round"/>
                <a:sym typeface="Varela Round"/>
              </a:defRPr>
            </a:lvl2pPr>
            <a:lvl3pPr lvl="2">
              <a:spcBef>
                <a:spcPts val="0"/>
              </a:spcBef>
              <a:spcAft>
                <a:spcPts val="0"/>
              </a:spcAft>
              <a:buClr>
                <a:schemeClr val="lt1"/>
              </a:buClr>
              <a:buSzPts val="2400"/>
              <a:buFont typeface="Varela Round"/>
              <a:buNone/>
              <a:defRPr sz="2400" b="1">
                <a:solidFill>
                  <a:schemeClr val="lt1"/>
                </a:solidFill>
                <a:latin typeface="Varela Round"/>
                <a:ea typeface="Varela Round"/>
                <a:cs typeface="Varela Round"/>
                <a:sym typeface="Varela Round"/>
              </a:defRPr>
            </a:lvl3pPr>
            <a:lvl4pPr lvl="3">
              <a:spcBef>
                <a:spcPts val="0"/>
              </a:spcBef>
              <a:spcAft>
                <a:spcPts val="0"/>
              </a:spcAft>
              <a:buClr>
                <a:schemeClr val="lt1"/>
              </a:buClr>
              <a:buSzPts val="2400"/>
              <a:buFont typeface="Varela Round"/>
              <a:buNone/>
              <a:defRPr sz="2400" b="1">
                <a:solidFill>
                  <a:schemeClr val="lt1"/>
                </a:solidFill>
                <a:latin typeface="Varela Round"/>
                <a:ea typeface="Varela Round"/>
                <a:cs typeface="Varela Round"/>
                <a:sym typeface="Varela Round"/>
              </a:defRPr>
            </a:lvl4pPr>
            <a:lvl5pPr lvl="4">
              <a:spcBef>
                <a:spcPts val="0"/>
              </a:spcBef>
              <a:spcAft>
                <a:spcPts val="0"/>
              </a:spcAft>
              <a:buClr>
                <a:schemeClr val="lt1"/>
              </a:buClr>
              <a:buSzPts val="2400"/>
              <a:buFont typeface="Varela Round"/>
              <a:buNone/>
              <a:defRPr sz="2400" b="1">
                <a:solidFill>
                  <a:schemeClr val="lt1"/>
                </a:solidFill>
                <a:latin typeface="Varela Round"/>
                <a:ea typeface="Varela Round"/>
                <a:cs typeface="Varela Round"/>
                <a:sym typeface="Varela Round"/>
              </a:defRPr>
            </a:lvl5pPr>
            <a:lvl6pPr lvl="5">
              <a:spcBef>
                <a:spcPts val="0"/>
              </a:spcBef>
              <a:spcAft>
                <a:spcPts val="0"/>
              </a:spcAft>
              <a:buClr>
                <a:schemeClr val="lt1"/>
              </a:buClr>
              <a:buSzPts val="2400"/>
              <a:buFont typeface="Varela Round"/>
              <a:buNone/>
              <a:defRPr sz="2400" b="1">
                <a:solidFill>
                  <a:schemeClr val="lt1"/>
                </a:solidFill>
                <a:latin typeface="Varela Round"/>
                <a:ea typeface="Varela Round"/>
                <a:cs typeface="Varela Round"/>
                <a:sym typeface="Varela Round"/>
              </a:defRPr>
            </a:lvl6pPr>
            <a:lvl7pPr lvl="6">
              <a:spcBef>
                <a:spcPts val="0"/>
              </a:spcBef>
              <a:spcAft>
                <a:spcPts val="0"/>
              </a:spcAft>
              <a:buClr>
                <a:schemeClr val="lt1"/>
              </a:buClr>
              <a:buSzPts val="2400"/>
              <a:buFont typeface="Varela Round"/>
              <a:buNone/>
              <a:defRPr sz="2400" b="1">
                <a:solidFill>
                  <a:schemeClr val="lt1"/>
                </a:solidFill>
                <a:latin typeface="Varela Round"/>
                <a:ea typeface="Varela Round"/>
                <a:cs typeface="Varela Round"/>
                <a:sym typeface="Varela Round"/>
              </a:defRPr>
            </a:lvl7pPr>
            <a:lvl8pPr lvl="7">
              <a:spcBef>
                <a:spcPts val="0"/>
              </a:spcBef>
              <a:spcAft>
                <a:spcPts val="0"/>
              </a:spcAft>
              <a:buClr>
                <a:schemeClr val="lt1"/>
              </a:buClr>
              <a:buSzPts val="2400"/>
              <a:buFont typeface="Varela Round"/>
              <a:buNone/>
              <a:defRPr sz="2400" b="1">
                <a:solidFill>
                  <a:schemeClr val="lt1"/>
                </a:solidFill>
                <a:latin typeface="Varela Round"/>
                <a:ea typeface="Varela Round"/>
                <a:cs typeface="Varela Round"/>
                <a:sym typeface="Varela Round"/>
              </a:defRPr>
            </a:lvl8pPr>
            <a:lvl9pPr lvl="8">
              <a:spcBef>
                <a:spcPts val="0"/>
              </a:spcBef>
              <a:spcAft>
                <a:spcPts val="0"/>
              </a:spcAft>
              <a:buClr>
                <a:schemeClr val="lt1"/>
              </a:buClr>
              <a:buSzPts val="2400"/>
              <a:buFont typeface="Varela Round"/>
              <a:buNone/>
              <a:defRPr sz="2400" b="1">
                <a:solidFill>
                  <a:schemeClr val="lt1"/>
                </a:solidFill>
                <a:latin typeface="Varela Round"/>
                <a:ea typeface="Varela Round"/>
                <a:cs typeface="Varela Round"/>
                <a:sym typeface="Varela Round"/>
              </a:defRPr>
            </a:lvl9pPr>
          </a:lstStyle>
          <a:p>
            <a:endParaRPr/>
          </a:p>
        </p:txBody>
      </p:sp>
      <p:sp>
        <p:nvSpPr>
          <p:cNvPr id="7" name="Google Shape;7;p1"/>
          <p:cNvSpPr txBox="1">
            <a:spLocks noGrp="1"/>
          </p:cNvSpPr>
          <p:nvPr>
            <p:ph type="body" idx="1"/>
          </p:nvPr>
        </p:nvSpPr>
        <p:spPr>
          <a:xfrm>
            <a:off x="582200" y="1040900"/>
            <a:ext cx="6525300" cy="3643200"/>
          </a:xfrm>
          <a:prstGeom prst="rect">
            <a:avLst/>
          </a:prstGeom>
          <a:noFill/>
          <a:ln>
            <a:noFill/>
          </a:ln>
        </p:spPr>
        <p:txBody>
          <a:bodyPr spcFirstLastPara="1" wrap="square" lIns="91425" tIns="91425" rIns="91425" bIns="91425" anchor="t" anchorCtr="0">
            <a:noAutofit/>
          </a:bodyPr>
          <a:lstStyle>
            <a:lvl1pPr marL="457200" lvl="0" indent="-419100">
              <a:spcBef>
                <a:spcPts val="600"/>
              </a:spcBef>
              <a:spcAft>
                <a:spcPts val="0"/>
              </a:spcAft>
              <a:buClr>
                <a:schemeClr val="accent3"/>
              </a:buClr>
              <a:buSzPts val="3000"/>
              <a:buFont typeface="Didact Gothic"/>
              <a:buChar char="●"/>
              <a:defRPr sz="3000">
                <a:solidFill>
                  <a:schemeClr val="dk1"/>
                </a:solidFill>
                <a:latin typeface="Didact Gothic"/>
                <a:ea typeface="Didact Gothic"/>
                <a:cs typeface="Didact Gothic"/>
                <a:sym typeface="Didact Gothic"/>
              </a:defRPr>
            </a:lvl1pPr>
            <a:lvl2pPr marL="914400" lvl="1" indent="-381000">
              <a:spcBef>
                <a:spcPts val="0"/>
              </a:spcBef>
              <a:spcAft>
                <a:spcPts val="0"/>
              </a:spcAft>
              <a:buClr>
                <a:schemeClr val="accent3"/>
              </a:buClr>
              <a:buSzPts val="2400"/>
              <a:buFont typeface="Didact Gothic"/>
              <a:buChar char="○"/>
              <a:defRPr sz="2400">
                <a:solidFill>
                  <a:schemeClr val="dk1"/>
                </a:solidFill>
                <a:latin typeface="Didact Gothic"/>
                <a:ea typeface="Didact Gothic"/>
                <a:cs typeface="Didact Gothic"/>
                <a:sym typeface="Didact Gothic"/>
              </a:defRPr>
            </a:lvl2pPr>
            <a:lvl3pPr marL="1371600" lvl="2" indent="-381000">
              <a:spcBef>
                <a:spcPts val="0"/>
              </a:spcBef>
              <a:spcAft>
                <a:spcPts val="0"/>
              </a:spcAft>
              <a:buClr>
                <a:schemeClr val="accent3"/>
              </a:buClr>
              <a:buSzPts val="2400"/>
              <a:buFont typeface="Didact Gothic"/>
              <a:buChar char="■"/>
              <a:defRPr sz="2400">
                <a:solidFill>
                  <a:schemeClr val="dk1"/>
                </a:solidFill>
                <a:latin typeface="Didact Gothic"/>
                <a:ea typeface="Didact Gothic"/>
                <a:cs typeface="Didact Gothic"/>
                <a:sym typeface="Didact Gothic"/>
              </a:defRPr>
            </a:lvl3pPr>
            <a:lvl4pPr marL="1828800" lvl="3" indent="-342900">
              <a:spcBef>
                <a:spcPts val="0"/>
              </a:spcBef>
              <a:spcAft>
                <a:spcPts val="0"/>
              </a:spcAft>
              <a:buClr>
                <a:schemeClr val="dk1"/>
              </a:buClr>
              <a:buSzPts val="1800"/>
              <a:buFont typeface="Didact Gothic"/>
              <a:buChar char="●"/>
              <a:defRPr sz="1800">
                <a:solidFill>
                  <a:schemeClr val="dk1"/>
                </a:solidFill>
                <a:latin typeface="Didact Gothic"/>
                <a:ea typeface="Didact Gothic"/>
                <a:cs typeface="Didact Gothic"/>
                <a:sym typeface="Didact Gothic"/>
              </a:defRPr>
            </a:lvl4pPr>
            <a:lvl5pPr marL="2286000" lvl="4" indent="-342900">
              <a:spcBef>
                <a:spcPts val="0"/>
              </a:spcBef>
              <a:spcAft>
                <a:spcPts val="0"/>
              </a:spcAft>
              <a:buClr>
                <a:schemeClr val="dk1"/>
              </a:buClr>
              <a:buSzPts val="1800"/>
              <a:buFont typeface="Didact Gothic"/>
              <a:buChar char="○"/>
              <a:defRPr sz="1800">
                <a:solidFill>
                  <a:schemeClr val="dk1"/>
                </a:solidFill>
                <a:latin typeface="Didact Gothic"/>
                <a:ea typeface="Didact Gothic"/>
                <a:cs typeface="Didact Gothic"/>
                <a:sym typeface="Didact Gothic"/>
              </a:defRPr>
            </a:lvl5pPr>
            <a:lvl6pPr marL="2743200" lvl="5" indent="-342900">
              <a:spcBef>
                <a:spcPts val="0"/>
              </a:spcBef>
              <a:spcAft>
                <a:spcPts val="0"/>
              </a:spcAft>
              <a:buClr>
                <a:schemeClr val="dk1"/>
              </a:buClr>
              <a:buSzPts val="1800"/>
              <a:buFont typeface="Didact Gothic"/>
              <a:buChar char="■"/>
              <a:defRPr sz="1800">
                <a:solidFill>
                  <a:schemeClr val="dk1"/>
                </a:solidFill>
                <a:latin typeface="Didact Gothic"/>
                <a:ea typeface="Didact Gothic"/>
                <a:cs typeface="Didact Gothic"/>
                <a:sym typeface="Didact Gothic"/>
              </a:defRPr>
            </a:lvl6pPr>
            <a:lvl7pPr marL="3200400" lvl="6" indent="-342900">
              <a:spcBef>
                <a:spcPts val="0"/>
              </a:spcBef>
              <a:spcAft>
                <a:spcPts val="0"/>
              </a:spcAft>
              <a:buClr>
                <a:schemeClr val="dk1"/>
              </a:buClr>
              <a:buSzPts val="1800"/>
              <a:buFont typeface="Didact Gothic"/>
              <a:buChar char="●"/>
              <a:defRPr sz="1800">
                <a:solidFill>
                  <a:schemeClr val="dk1"/>
                </a:solidFill>
                <a:latin typeface="Didact Gothic"/>
                <a:ea typeface="Didact Gothic"/>
                <a:cs typeface="Didact Gothic"/>
                <a:sym typeface="Didact Gothic"/>
              </a:defRPr>
            </a:lvl7pPr>
            <a:lvl8pPr marL="3657600" lvl="7" indent="-342900">
              <a:spcBef>
                <a:spcPts val="0"/>
              </a:spcBef>
              <a:spcAft>
                <a:spcPts val="0"/>
              </a:spcAft>
              <a:buClr>
                <a:schemeClr val="dk1"/>
              </a:buClr>
              <a:buSzPts val="1800"/>
              <a:buFont typeface="Didact Gothic"/>
              <a:buChar char="○"/>
              <a:defRPr sz="1800">
                <a:solidFill>
                  <a:schemeClr val="dk1"/>
                </a:solidFill>
                <a:latin typeface="Didact Gothic"/>
                <a:ea typeface="Didact Gothic"/>
                <a:cs typeface="Didact Gothic"/>
                <a:sym typeface="Didact Gothic"/>
              </a:defRPr>
            </a:lvl8pPr>
            <a:lvl9pPr marL="4114800" lvl="8" indent="-342900">
              <a:spcBef>
                <a:spcPts val="0"/>
              </a:spcBef>
              <a:spcAft>
                <a:spcPts val="0"/>
              </a:spcAft>
              <a:buClr>
                <a:schemeClr val="dk1"/>
              </a:buClr>
              <a:buSzPts val="1800"/>
              <a:buFont typeface="Didact Gothic"/>
              <a:buChar char="■"/>
              <a:defRPr sz="1800">
                <a:solidFill>
                  <a:schemeClr val="dk1"/>
                </a:solidFill>
                <a:latin typeface="Didact Gothic"/>
                <a:ea typeface="Didact Gothic"/>
                <a:cs typeface="Didact Gothic"/>
                <a:sym typeface="Didact Gothic"/>
              </a:defRPr>
            </a:lvl9pPr>
          </a:lstStyle>
          <a:p>
            <a:endParaRPr/>
          </a:p>
        </p:txBody>
      </p:sp>
      <p:sp>
        <p:nvSpPr>
          <p:cNvPr id="8" name="Google Shape;8;p1"/>
          <p:cNvSpPr txBox="1">
            <a:spLocks noGrp="1"/>
          </p:cNvSpPr>
          <p:nvPr>
            <p:ph type="sldNum" idx="12"/>
          </p:nvPr>
        </p:nvSpPr>
        <p:spPr>
          <a:xfrm>
            <a:off x="8529670" y="32126"/>
            <a:ext cx="548700" cy="393600"/>
          </a:xfrm>
          <a:prstGeom prst="rect">
            <a:avLst/>
          </a:prstGeom>
          <a:noFill/>
          <a:ln>
            <a:noFill/>
          </a:ln>
        </p:spPr>
        <p:txBody>
          <a:bodyPr spcFirstLastPara="1" wrap="square" lIns="91425" tIns="91425" rIns="91425" bIns="91425" anchor="t" anchorCtr="0">
            <a:noAutofit/>
          </a:bodyPr>
          <a:lstStyle>
            <a:lvl1pPr lvl="0" algn="r">
              <a:buNone/>
              <a:defRPr sz="1200">
                <a:solidFill>
                  <a:srgbClr val="FFFFFF"/>
                </a:solidFill>
                <a:latin typeface="Didact Gothic"/>
                <a:ea typeface="Didact Gothic"/>
                <a:cs typeface="Didact Gothic"/>
                <a:sym typeface="Didact Gothic"/>
              </a:defRPr>
            </a:lvl1pPr>
            <a:lvl2pPr lvl="1" algn="r">
              <a:buNone/>
              <a:defRPr sz="1200">
                <a:solidFill>
                  <a:srgbClr val="FFFFFF"/>
                </a:solidFill>
                <a:latin typeface="Didact Gothic"/>
                <a:ea typeface="Didact Gothic"/>
                <a:cs typeface="Didact Gothic"/>
                <a:sym typeface="Didact Gothic"/>
              </a:defRPr>
            </a:lvl2pPr>
            <a:lvl3pPr lvl="2" algn="r">
              <a:buNone/>
              <a:defRPr sz="1200">
                <a:solidFill>
                  <a:srgbClr val="FFFFFF"/>
                </a:solidFill>
                <a:latin typeface="Didact Gothic"/>
                <a:ea typeface="Didact Gothic"/>
                <a:cs typeface="Didact Gothic"/>
                <a:sym typeface="Didact Gothic"/>
              </a:defRPr>
            </a:lvl3pPr>
            <a:lvl4pPr lvl="3" algn="r">
              <a:buNone/>
              <a:defRPr sz="1200">
                <a:solidFill>
                  <a:srgbClr val="FFFFFF"/>
                </a:solidFill>
                <a:latin typeface="Didact Gothic"/>
                <a:ea typeface="Didact Gothic"/>
                <a:cs typeface="Didact Gothic"/>
                <a:sym typeface="Didact Gothic"/>
              </a:defRPr>
            </a:lvl4pPr>
            <a:lvl5pPr lvl="4" algn="r">
              <a:buNone/>
              <a:defRPr sz="1200">
                <a:solidFill>
                  <a:srgbClr val="FFFFFF"/>
                </a:solidFill>
                <a:latin typeface="Didact Gothic"/>
                <a:ea typeface="Didact Gothic"/>
                <a:cs typeface="Didact Gothic"/>
                <a:sym typeface="Didact Gothic"/>
              </a:defRPr>
            </a:lvl5pPr>
            <a:lvl6pPr lvl="5" algn="r">
              <a:buNone/>
              <a:defRPr sz="1200">
                <a:solidFill>
                  <a:srgbClr val="FFFFFF"/>
                </a:solidFill>
                <a:latin typeface="Didact Gothic"/>
                <a:ea typeface="Didact Gothic"/>
                <a:cs typeface="Didact Gothic"/>
                <a:sym typeface="Didact Gothic"/>
              </a:defRPr>
            </a:lvl6pPr>
            <a:lvl7pPr lvl="6" algn="r">
              <a:buNone/>
              <a:defRPr sz="1200">
                <a:solidFill>
                  <a:srgbClr val="FFFFFF"/>
                </a:solidFill>
                <a:latin typeface="Didact Gothic"/>
                <a:ea typeface="Didact Gothic"/>
                <a:cs typeface="Didact Gothic"/>
                <a:sym typeface="Didact Gothic"/>
              </a:defRPr>
            </a:lvl7pPr>
            <a:lvl8pPr lvl="7" algn="r">
              <a:buNone/>
              <a:defRPr sz="1200">
                <a:solidFill>
                  <a:srgbClr val="FFFFFF"/>
                </a:solidFill>
                <a:latin typeface="Didact Gothic"/>
                <a:ea typeface="Didact Gothic"/>
                <a:cs typeface="Didact Gothic"/>
                <a:sym typeface="Didact Gothic"/>
              </a:defRPr>
            </a:lvl8pPr>
            <a:lvl9pPr lvl="8" algn="r">
              <a:buNone/>
              <a:defRPr sz="1200">
                <a:solidFill>
                  <a:srgbClr val="FFFFFF"/>
                </a:solidFill>
                <a:latin typeface="Didact Gothic"/>
                <a:ea typeface="Didact Gothic"/>
                <a:cs typeface="Didact Gothic"/>
                <a:sym typeface="Didact Gothic"/>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6" r:id="rId4"/>
    <p:sldLayoutId id="2147483657" r:id="rId5"/>
  </p:sldLayoutIdLst>
  <p:transition>
    <p:fade thruBlk="1"/>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podio.com/site/creative-routines" TargetMode="Externa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www.bbcearth.com/" TargetMode="Externa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8" Type="http://schemas.openxmlformats.org/officeDocument/2006/relationships/hyperlink" Target="https://killervisualstrategies.com/blog/best-types-interactive-content-infographics-design.html" TargetMode="External"/><Relationship Id="rId3" Type="http://schemas.openxmlformats.org/officeDocument/2006/relationships/hyperlink" Target="https://www.lexico.com/definition/infographic" TargetMode="External"/><Relationship Id="rId7" Type="http://schemas.openxmlformats.org/officeDocument/2006/relationships/hyperlink" Target="https://blog.dot.vu/8-types-of-interactive-infographics/" TargetMode="External"/><Relationship Id="rId2" Type="http://schemas.openxmlformats.org/officeDocument/2006/relationships/hyperlink" Target="https://dictionary.cambridge.org/dictionary/english/infographic" TargetMode="External"/><Relationship Id="rId1" Type="http://schemas.openxmlformats.org/officeDocument/2006/relationships/slideLayout" Target="../slideLayouts/slideLayout3.xml"/><Relationship Id="rId6" Type="http://schemas.openxmlformats.org/officeDocument/2006/relationships/hyperlink" Target="http://www.itvantage.co.uk/services/interactive-infographic" TargetMode="External"/><Relationship Id="rId5" Type="http://schemas.openxmlformats.org/officeDocument/2006/relationships/hyperlink" Target="https://rockcontent.com/blog/interactive-infographic/" TargetMode="External"/><Relationship Id="rId4" Type="http://schemas.openxmlformats.org/officeDocument/2006/relationships/hyperlink" Target="https://venngage.com/blog/what-is-an-infographic/" TargetMode="External"/><Relationship Id="rId9" Type="http://schemas.openxmlformats.org/officeDocument/2006/relationships/hyperlink" Target="https://medium.com/visual-stories/16-stunning-examples-of-interactive-infographics-fa7203845cb1"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hyperlink" Target="https://youtu.be/MxtNoZqIVxI" TargetMode="Externa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3" Type="http://schemas.openxmlformats.org/officeDocument/2006/relationships/hyperlink" Target="https://www.trendmicro.com/en_us/initiative-education/internet-safety-kids-families.html" TargetMode="External"/><Relationship Id="rId2" Type="http://schemas.openxmlformats.org/officeDocument/2006/relationships/hyperlink" Target="https://www.trendmicro.com/internet-safety/" TargetMode="External"/><Relationship Id="rId1" Type="http://schemas.openxmlformats.org/officeDocument/2006/relationships/slideLayout" Target="../slideLayouts/slideLayout3.xml"/><Relationship Id="rId4" Type="http://schemas.openxmlformats.org/officeDocument/2006/relationships/hyperlink" Target="https://www.trendmicro.com/vinfo/us/threat-encyclopedia/" TargetMode="External"/></Relationships>
</file>

<file path=ppt/slides/_rels/slide54.xml.rels><?xml version="1.0" encoding="UTF-8" standalone="yes"?>
<Relationships xmlns="http://schemas.openxmlformats.org/package/2006/relationships"><Relationship Id="rId8" Type="http://schemas.openxmlformats.org/officeDocument/2006/relationships/hyperlink" Target="https://docs.moodle.org/311/en/Features" TargetMode="External"/><Relationship Id="rId3" Type="http://schemas.openxmlformats.org/officeDocument/2006/relationships/hyperlink" Target="https://elearningindustry.com/elearning-features-top-everyone-know" TargetMode="External"/><Relationship Id="rId7" Type="http://schemas.openxmlformats.org/officeDocument/2006/relationships/hyperlink" Target="https://axiomq.com/blog/10-best-examples-of-elearning-platforms-today/" TargetMode="External"/><Relationship Id="rId2" Type="http://schemas.openxmlformats.org/officeDocument/2006/relationships/hyperlink" Target="https://www.igi-global.com/dictionary/interacting-at-a-distance/21004" TargetMode="External"/><Relationship Id="rId1" Type="http://schemas.openxmlformats.org/officeDocument/2006/relationships/slideLayout" Target="../slideLayouts/slideLayout3.xml"/><Relationship Id="rId6" Type="http://schemas.openxmlformats.org/officeDocument/2006/relationships/hyperlink" Target="https://e-student.org/types-of-e-learning/" TargetMode="External"/><Relationship Id="rId5" Type="http://schemas.openxmlformats.org/officeDocument/2006/relationships/hyperlink" Target="https://fahiezan.wordpress.com/week-3/" TargetMode="External"/><Relationship Id="rId4" Type="http://schemas.openxmlformats.org/officeDocument/2006/relationships/hyperlink" Target="https://elearningindustry.com/why-online-learning-is-future-of-education" TargetMode="External"/><Relationship Id="rId9" Type="http://schemas.openxmlformats.org/officeDocument/2006/relationships/hyperlink" Target="https://www.facultyfocus.com/articles/online-education/online-course-delivery-and-instruction/five-ways-to-engage-students-in-an-online-learning-environment/" TargetMode="External"/></Relationships>
</file>

<file path=ppt/slides/_rels/slide55.xml.rels><?xml version="1.0" encoding="UTF-8" standalone="yes"?>
<Relationships xmlns="http://schemas.openxmlformats.org/package/2006/relationships"><Relationship Id="rId3" Type="http://schemas.openxmlformats.org/officeDocument/2006/relationships/hyperlink" Target="https://learnsafe.com/maintaining-a-safe-learning-environment-for-distance-learning/#:~:text=It%20is%20important%20to%20define,online%20behaviors%20for%20the%20future" TargetMode="External"/><Relationship Id="rId2" Type="http://schemas.openxmlformats.org/officeDocument/2006/relationships/hyperlink" Target="https://www.digitalclassworld.com/blog/how-to-engage-students-online/" TargetMode="External"/><Relationship Id="rId1" Type="http://schemas.openxmlformats.org/officeDocument/2006/relationships/slideLayout" Target="../slideLayouts/slideLayout3.xml"/><Relationship Id="rId4" Type="http://schemas.openxmlformats.org/officeDocument/2006/relationships/hyperlink" Target="https://www.itu.int/en/cop/Documents/Creating%20a%20Safe%20Online%20Environment%20for%20Kids%20ITU.pdf" TargetMode="Externa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ww.youtube.com/watch?v=2csQTdfrctk" TargetMode="External"/><Relationship Id="rId1" Type="http://schemas.openxmlformats.org/officeDocument/2006/relationships/slideLayout" Target="../slideLayouts/slideLayout3.xml"/><Relationship Id="rId4" Type="http://schemas.openxmlformats.org/officeDocument/2006/relationships/image" Target="../media/image22.pn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2" Type="http://schemas.openxmlformats.org/officeDocument/2006/relationships/hyperlink" Target="https://www.canva.com/" TargetMode="External"/><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3" Type="http://schemas.openxmlformats.org/officeDocument/2006/relationships/hyperlink" Target="https://www.canva.com/" TargetMode="External"/><Relationship Id="rId2" Type="http://schemas.openxmlformats.org/officeDocument/2006/relationships/hyperlink" Target="https://www.youtube.com/watch?v=bt4M2_f9lwY" TargetMode="External"/><Relationship Id="rId1" Type="http://schemas.openxmlformats.org/officeDocument/2006/relationships/slideLayout" Target="../slideLayouts/slideLayout3.xml"/><Relationship Id="rId5" Type="http://schemas.openxmlformats.org/officeDocument/2006/relationships/image" Target="../media/image24.png"/><Relationship Id="rId4" Type="http://schemas.openxmlformats.org/officeDocument/2006/relationships/image" Target="../media/image7.png"/></Relationships>
</file>

<file path=ppt/slides/_rels/slide75.xml.rels><?xml version="1.0" encoding="UTF-8" standalone="yes"?>
<Relationships xmlns="http://schemas.openxmlformats.org/package/2006/relationships"><Relationship Id="rId8" Type="http://schemas.openxmlformats.org/officeDocument/2006/relationships/hyperlink" Target="https://www.youtube.com/watch?v=bt4M2_f9lwY" TargetMode="External"/><Relationship Id="rId3" Type="http://schemas.openxmlformats.org/officeDocument/2006/relationships/hyperlink" Target="https://kahoot.it/" TargetMode="External"/><Relationship Id="rId7" Type="http://schemas.openxmlformats.org/officeDocument/2006/relationships/hyperlink" Target="http://www.canva.com/create/lesson-plans/" TargetMode="External"/><Relationship Id="rId2" Type="http://schemas.openxmlformats.org/officeDocument/2006/relationships/hyperlink" Target="https://www.powtoon.com/?locale=en" TargetMode="External"/><Relationship Id="rId1" Type="http://schemas.openxmlformats.org/officeDocument/2006/relationships/slideLayout" Target="../slideLayouts/slideLayout3.xml"/><Relationship Id="rId6" Type="http://schemas.openxmlformats.org/officeDocument/2006/relationships/hyperlink" Target="https://www.freetech4teachers.com/2019/12/how-to-make-interactive-graphic-with.html" TargetMode="External"/><Relationship Id="rId5" Type="http://schemas.openxmlformats.org/officeDocument/2006/relationships/hyperlink" Target="https://www.canva.com/" TargetMode="External"/><Relationship Id="rId4" Type="http://schemas.openxmlformats.org/officeDocument/2006/relationships/hyperlink" Target="https://workspace.google.com/" TargetMode="Externa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77.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3.jpg"/><Relationship Id="rId7" Type="http://schemas.openxmlformats.org/officeDocument/2006/relationships/image" Target="../media/image28.pn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27.png"/><Relationship Id="rId11" Type="http://schemas.openxmlformats.org/officeDocument/2006/relationships/image" Target="../media/image2.png"/><Relationship Id="rId5" Type="http://schemas.openxmlformats.org/officeDocument/2006/relationships/image" Target="../media/image26.png"/><Relationship Id="rId10" Type="http://schemas.openxmlformats.org/officeDocument/2006/relationships/image" Target="../media/image31.jpeg"/><Relationship Id="rId4" Type="http://schemas.openxmlformats.org/officeDocument/2006/relationships/image" Target="../media/image25.png"/><Relationship Id="rId9" Type="http://schemas.openxmlformats.org/officeDocument/2006/relationships/image" Target="../media/image30.e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85"/>
        <p:cNvGrpSpPr/>
        <p:nvPr/>
      </p:nvGrpSpPr>
      <p:grpSpPr>
        <a:xfrm>
          <a:off x="0" y="0"/>
          <a:ext cx="0" cy="0"/>
          <a:chOff x="0" y="0"/>
          <a:chExt cx="0" cy="0"/>
        </a:xfrm>
      </p:grpSpPr>
      <p:sp>
        <p:nvSpPr>
          <p:cNvPr id="486" name="Google Shape;486;p14"/>
          <p:cNvSpPr txBox="1">
            <a:spLocks noGrp="1"/>
          </p:cNvSpPr>
          <p:nvPr>
            <p:ph type="ctrTitle"/>
          </p:nvPr>
        </p:nvSpPr>
        <p:spPr>
          <a:xfrm>
            <a:off x="441196" y="1133950"/>
            <a:ext cx="5701800" cy="28755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3400" dirty="0"/>
              <a:t>IO2: Module 1</a:t>
            </a:r>
            <a:br>
              <a:rPr lang="en" sz="3400" dirty="0"/>
            </a:br>
            <a:r>
              <a:rPr lang="en" sz="2000" dirty="0"/>
              <a:t>F2f learning</a:t>
            </a:r>
            <a:endParaRPr sz="2000" dirty="0"/>
          </a:p>
        </p:txBody>
      </p:sp>
      <p:pic>
        <p:nvPicPr>
          <p:cNvPr id="3" name="Picture 2" descr="A close up of a sign&#10;&#10;Description automatically generated">
            <a:extLst>
              <a:ext uri="{FF2B5EF4-FFF2-40B4-BE49-F238E27FC236}">
                <a16:creationId xmlns:a16="http://schemas.microsoft.com/office/drawing/2014/main" id="{5A12A757-D1EE-1346-98AB-F10DBFCE2426}"/>
              </a:ext>
            </a:extLst>
          </p:cNvPr>
          <p:cNvPicPr>
            <a:picLocks noChangeAspect="1"/>
          </p:cNvPicPr>
          <p:nvPr/>
        </p:nvPicPr>
        <p:blipFill>
          <a:blip r:embed="rId3"/>
          <a:stretch>
            <a:fillRect/>
          </a:stretch>
        </p:blipFill>
        <p:spPr>
          <a:xfrm>
            <a:off x="4183518" y="1422153"/>
            <a:ext cx="2452672" cy="2145049"/>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3808E3-FC9D-475D-95D8-F10229467277}"/>
              </a:ext>
            </a:extLst>
          </p:cNvPr>
          <p:cNvSpPr>
            <a:spLocks noGrp="1"/>
          </p:cNvSpPr>
          <p:nvPr>
            <p:ph type="title"/>
          </p:nvPr>
        </p:nvSpPr>
        <p:spPr/>
        <p:txBody>
          <a:bodyPr/>
          <a:lstStyle/>
          <a:p>
            <a:r>
              <a:rPr lang="en-US" dirty="0"/>
              <a:t>A.1.1 Using interactive infographics in primary education</a:t>
            </a:r>
            <a:endParaRPr lang="en-GB" dirty="0"/>
          </a:p>
        </p:txBody>
      </p:sp>
      <p:sp>
        <p:nvSpPr>
          <p:cNvPr id="3" name="Text Placeholder 2">
            <a:extLst>
              <a:ext uri="{FF2B5EF4-FFF2-40B4-BE49-F238E27FC236}">
                <a16:creationId xmlns:a16="http://schemas.microsoft.com/office/drawing/2014/main" id="{A7AF0271-D004-49D5-B3A1-C61655D23241}"/>
              </a:ext>
            </a:extLst>
          </p:cNvPr>
          <p:cNvSpPr>
            <a:spLocks noGrp="1"/>
          </p:cNvSpPr>
          <p:nvPr>
            <p:ph type="body" idx="1"/>
          </p:nvPr>
        </p:nvSpPr>
        <p:spPr>
          <a:xfrm>
            <a:off x="582200" y="1040900"/>
            <a:ext cx="6525300" cy="3754124"/>
          </a:xfrm>
        </p:spPr>
        <p:txBody>
          <a:bodyPr/>
          <a:lstStyle/>
          <a:p>
            <a:pPr marL="38100" indent="0" algn="ctr">
              <a:buNone/>
            </a:pPr>
            <a:r>
              <a:rPr lang="en-US" sz="2000" dirty="0"/>
              <a:t>Types of Infographic</a:t>
            </a:r>
          </a:p>
          <a:p>
            <a:pPr marL="38100" indent="0" algn="ctr">
              <a:buNone/>
            </a:pPr>
            <a:endParaRPr lang="en-US" sz="2000" dirty="0"/>
          </a:p>
          <a:p>
            <a:pPr algn="just"/>
            <a:r>
              <a:rPr lang="en-GB" sz="1400" b="1" dirty="0"/>
              <a:t>Static Infographic</a:t>
            </a:r>
            <a:r>
              <a:rPr lang="en-GB" sz="1400" dirty="0"/>
              <a:t>: it presents a static image with a large amount of text.</a:t>
            </a:r>
          </a:p>
          <a:p>
            <a:pPr algn="just"/>
            <a:r>
              <a:rPr lang="en-GB" sz="1400" b="1" dirty="0"/>
              <a:t>Animated Infographic</a:t>
            </a:r>
            <a:r>
              <a:rPr lang="en-GB" sz="1400" dirty="0"/>
              <a:t>: is similar to the static one, however, the difference is that some visual elements can move.</a:t>
            </a:r>
          </a:p>
          <a:p>
            <a:pPr algn="just"/>
            <a:r>
              <a:rPr lang="en-GB" sz="1400" b="1" dirty="0"/>
              <a:t>Motion Graphic</a:t>
            </a:r>
            <a:r>
              <a:rPr lang="en-GB" sz="1400" dirty="0"/>
              <a:t>: it is presented in the video format, often hosted on platforms such as Vimeo and YouTube, but it contains animated images and graphs instead of live-action.</a:t>
            </a:r>
          </a:p>
          <a:p>
            <a:pPr algn="just"/>
            <a:r>
              <a:rPr lang="en-GB" sz="1400" b="1" dirty="0"/>
              <a:t>Statistical Infographic</a:t>
            </a:r>
            <a:r>
              <a:rPr lang="en-GB" sz="1400" dirty="0"/>
              <a:t>: explore visual content to present data based on researches, analytic reports, and so on.</a:t>
            </a:r>
          </a:p>
          <a:p>
            <a:pPr algn="just"/>
            <a:r>
              <a:rPr lang="en-GB" sz="1400" b="1" dirty="0">
                <a:solidFill>
                  <a:schemeClr val="accent5">
                    <a:lumMod val="50000"/>
                  </a:schemeClr>
                </a:solidFill>
              </a:rPr>
              <a:t>Interactive Infographic</a:t>
            </a:r>
            <a:r>
              <a:rPr lang="en-GB" sz="1400" dirty="0"/>
              <a:t>: allow the audience to click or drag specific elements of the image.</a:t>
            </a:r>
          </a:p>
        </p:txBody>
      </p:sp>
    </p:spTree>
    <p:extLst>
      <p:ext uri="{BB962C8B-B14F-4D97-AF65-F5344CB8AC3E}">
        <p14:creationId xmlns:p14="http://schemas.microsoft.com/office/powerpoint/2010/main" val="2801536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3808E3-FC9D-475D-95D8-F10229467277}"/>
              </a:ext>
            </a:extLst>
          </p:cNvPr>
          <p:cNvSpPr>
            <a:spLocks noGrp="1"/>
          </p:cNvSpPr>
          <p:nvPr>
            <p:ph type="title"/>
          </p:nvPr>
        </p:nvSpPr>
        <p:spPr/>
        <p:txBody>
          <a:bodyPr/>
          <a:lstStyle/>
          <a:p>
            <a:r>
              <a:rPr lang="en-US" dirty="0"/>
              <a:t>A.1.1 Using interactive infographics in primary education</a:t>
            </a:r>
            <a:endParaRPr lang="en-GB" dirty="0"/>
          </a:p>
        </p:txBody>
      </p:sp>
      <p:sp>
        <p:nvSpPr>
          <p:cNvPr id="3" name="Text Placeholder 2">
            <a:extLst>
              <a:ext uri="{FF2B5EF4-FFF2-40B4-BE49-F238E27FC236}">
                <a16:creationId xmlns:a16="http://schemas.microsoft.com/office/drawing/2014/main" id="{A7AF0271-D004-49D5-B3A1-C61655D23241}"/>
              </a:ext>
            </a:extLst>
          </p:cNvPr>
          <p:cNvSpPr>
            <a:spLocks noGrp="1"/>
          </p:cNvSpPr>
          <p:nvPr>
            <p:ph type="body" idx="1"/>
          </p:nvPr>
        </p:nvSpPr>
        <p:spPr/>
        <p:txBody>
          <a:bodyPr/>
          <a:lstStyle/>
          <a:p>
            <a:pPr marL="38100" indent="0" algn="ctr">
              <a:buNone/>
            </a:pPr>
            <a:r>
              <a:rPr lang="en-US" sz="2000" dirty="0"/>
              <a:t>What is an </a:t>
            </a:r>
            <a:r>
              <a:rPr lang="en-US" sz="2000" b="1" dirty="0"/>
              <a:t>Interactive</a:t>
            </a:r>
            <a:r>
              <a:rPr lang="en-US" sz="2000" dirty="0"/>
              <a:t> Infographic?</a:t>
            </a:r>
          </a:p>
          <a:p>
            <a:pPr marL="38100" indent="0" algn="ctr">
              <a:buNone/>
            </a:pPr>
            <a:endParaRPr lang="en-US" sz="1600" b="1" dirty="0"/>
          </a:p>
          <a:p>
            <a:pPr marL="38100" indent="0" algn="just">
              <a:buNone/>
            </a:pPr>
            <a:r>
              <a:rPr lang="en-GB" sz="1400" dirty="0"/>
              <a:t>An </a:t>
            </a:r>
            <a:r>
              <a:rPr lang="en-GB" sz="1400" b="1" dirty="0"/>
              <a:t>Interactive</a:t>
            </a:r>
            <a:r>
              <a:rPr lang="en-GB" sz="1400" dirty="0"/>
              <a:t> Information Graphic (or </a:t>
            </a:r>
            <a:r>
              <a:rPr lang="en-GB" sz="1400" b="1" dirty="0"/>
              <a:t>Interactive Infographic</a:t>
            </a:r>
            <a:r>
              <a:rPr lang="en-GB" sz="1400" dirty="0"/>
              <a:t>) is a visual representation of information that integrates different modes – e.g. image (which is the constitutive element), written text, sound, layout – into a coherent whole and offers at least one navigation option to control the graphic; its communicative function is to inform, e.g. by describing or explaining something or narrating a factual story.</a:t>
            </a:r>
          </a:p>
          <a:p>
            <a:pPr marL="38100" indent="0" algn="just">
              <a:buNone/>
            </a:pPr>
            <a:r>
              <a:rPr lang="en-GB" sz="1400" dirty="0"/>
              <a:t>Thus, an </a:t>
            </a:r>
            <a:r>
              <a:rPr lang="en-GB" sz="1400" b="1" dirty="0"/>
              <a:t>Interactive Infographic </a:t>
            </a:r>
            <a:r>
              <a:rPr lang="en-GB" sz="1400" dirty="0"/>
              <a:t>is a data-rich, visually compelling and engaging infographic that also utilizes animation so users can “interact” with the design.</a:t>
            </a:r>
          </a:p>
        </p:txBody>
      </p:sp>
    </p:spTree>
    <p:extLst>
      <p:ext uri="{BB962C8B-B14F-4D97-AF65-F5344CB8AC3E}">
        <p14:creationId xmlns:p14="http://schemas.microsoft.com/office/powerpoint/2010/main" val="37809753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3808E3-FC9D-475D-95D8-F10229467277}"/>
              </a:ext>
            </a:extLst>
          </p:cNvPr>
          <p:cNvSpPr>
            <a:spLocks noGrp="1"/>
          </p:cNvSpPr>
          <p:nvPr>
            <p:ph type="title"/>
          </p:nvPr>
        </p:nvSpPr>
        <p:spPr/>
        <p:txBody>
          <a:bodyPr/>
          <a:lstStyle/>
          <a:p>
            <a:r>
              <a:rPr lang="en-US" dirty="0"/>
              <a:t>A.1.1 Using interactive infographics in primary education</a:t>
            </a:r>
            <a:endParaRPr lang="en-GB" dirty="0"/>
          </a:p>
        </p:txBody>
      </p:sp>
      <p:sp>
        <p:nvSpPr>
          <p:cNvPr id="3" name="Text Placeholder 2">
            <a:extLst>
              <a:ext uri="{FF2B5EF4-FFF2-40B4-BE49-F238E27FC236}">
                <a16:creationId xmlns:a16="http://schemas.microsoft.com/office/drawing/2014/main" id="{A7AF0271-D004-49D5-B3A1-C61655D23241}"/>
              </a:ext>
            </a:extLst>
          </p:cNvPr>
          <p:cNvSpPr>
            <a:spLocks noGrp="1"/>
          </p:cNvSpPr>
          <p:nvPr>
            <p:ph type="body" idx="1"/>
          </p:nvPr>
        </p:nvSpPr>
        <p:spPr>
          <a:xfrm>
            <a:off x="582200" y="1040900"/>
            <a:ext cx="6525300" cy="3716954"/>
          </a:xfrm>
        </p:spPr>
        <p:txBody>
          <a:bodyPr/>
          <a:lstStyle/>
          <a:p>
            <a:pPr marL="38100" indent="0" algn="ctr">
              <a:buNone/>
            </a:pPr>
            <a:r>
              <a:rPr lang="en-US" sz="2000" dirty="0"/>
              <a:t>What is an Interactive Infographic for (primary) education and why is valuable for education</a:t>
            </a:r>
          </a:p>
          <a:p>
            <a:r>
              <a:rPr lang="en-GB" sz="1400" dirty="0"/>
              <a:t>An Interactive Infographic is an engaging educational experience for pupils.</a:t>
            </a:r>
          </a:p>
          <a:p>
            <a:r>
              <a:rPr lang="en-GB" sz="1400" dirty="0"/>
              <a:t>It consists of learning materials that engage pupils so that they “interact” with information. </a:t>
            </a:r>
          </a:p>
          <a:p>
            <a:r>
              <a:rPr lang="en-GB" sz="1400" dirty="0"/>
              <a:t>In </a:t>
            </a:r>
            <a:r>
              <a:rPr lang="en-GB" sz="1400" dirty="0" err="1"/>
              <a:t>Sticks’n’Stones</a:t>
            </a:r>
            <a:r>
              <a:rPr lang="en-GB" sz="1400" dirty="0"/>
              <a:t> Project, the Infographic is presented as a poster with QR codes. </a:t>
            </a:r>
          </a:p>
          <a:p>
            <a:r>
              <a:rPr lang="en-GB" sz="1400" dirty="0"/>
              <a:t>Usually, in an Interactive Infographic if you scan each QR code you will find it is linked to one of the following digital learning resources: quizzes, widgets, maps, games, graphs &amp; charts, microsites, interactive video, </a:t>
            </a:r>
            <a:r>
              <a:rPr lang="en-GB" sz="1400" dirty="0" err="1"/>
              <a:t>ebooks</a:t>
            </a:r>
            <a:r>
              <a:rPr lang="en-GB" sz="1400" dirty="0"/>
              <a:t>, reports, calculators, polls &amp; surveys, timelines.</a:t>
            </a:r>
          </a:p>
          <a:p>
            <a:pPr marL="38100" indent="0" algn="ctr">
              <a:buNone/>
            </a:pPr>
            <a:r>
              <a:rPr lang="en-GB" sz="1400" b="1" dirty="0">
                <a:solidFill>
                  <a:schemeClr val="accent3">
                    <a:lumMod val="50000"/>
                  </a:schemeClr>
                </a:solidFill>
              </a:rPr>
              <a:t>In this way, a simple poster can be brought to life and turned into an educational resource!</a:t>
            </a:r>
          </a:p>
        </p:txBody>
      </p:sp>
    </p:spTree>
    <p:extLst>
      <p:ext uri="{BB962C8B-B14F-4D97-AF65-F5344CB8AC3E}">
        <p14:creationId xmlns:p14="http://schemas.microsoft.com/office/powerpoint/2010/main" val="4134744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3808E3-FC9D-475D-95D8-F10229467277}"/>
              </a:ext>
            </a:extLst>
          </p:cNvPr>
          <p:cNvSpPr>
            <a:spLocks noGrp="1"/>
          </p:cNvSpPr>
          <p:nvPr>
            <p:ph type="title"/>
          </p:nvPr>
        </p:nvSpPr>
        <p:spPr/>
        <p:txBody>
          <a:bodyPr/>
          <a:lstStyle/>
          <a:p>
            <a:r>
              <a:rPr lang="en-US" dirty="0"/>
              <a:t>A.1.1 Using interactive infographics in primary education</a:t>
            </a:r>
            <a:endParaRPr lang="en-GB" dirty="0"/>
          </a:p>
        </p:txBody>
      </p:sp>
      <p:sp>
        <p:nvSpPr>
          <p:cNvPr id="3" name="Text Placeholder 2">
            <a:extLst>
              <a:ext uri="{FF2B5EF4-FFF2-40B4-BE49-F238E27FC236}">
                <a16:creationId xmlns:a16="http://schemas.microsoft.com/office/drawing/2014/main" id="{A7AF0271-D004-49D5-B3A1-C61655D23241}"/>
              </a:ext>
            </a:extLst>
          </p:cNvPr>
          <p:cNvSpPr>
            <a:spLocks noGrp="1"/>
          </p:cNvSpPr>
          <p:nvPr>
            <p:ph type="body" idx="1"/>
          </p:nvPr>
        </p:nvSpPr>
        <p:spPr/>
        <p:txBody>
          <a:bodyPr/>
          <a:lstStyle/>
          <a:p>
            <a:pPr marL="38100" indent="0" algn="ctr">
              <a:buNone/>
            </a:pPr>
            <a:r>
              <a:rPr lang="en-US" sz="2000" dirty="0"/>
              <a:t>Features of Interactive Infographic</a:t>
            </a:r>
            <a:r>
              <a:rPr lang="en-US" sz="1600" b="1" dirty="0"/>
              <a:t>s</a:t>
            </a:r>
          </a:p>
          <a:p>
            <a:pPr marL="38100" indent="0" algn="ctr">
              <a:buNone/>
            </a:pPr>
            <a:endParaRPr lang="en-US" sz="1600" b="1" dirty="0"/>
          </a:p>
          <a:p>
            <a:r>
              <a:rPr lang="en-GB" sz="1400" dirty="0"/>
              <a:t>Data visualization (or information visualization)</a:t>
            </a:r>
          </a:p>
          <a:p>
            <a:r>
              <a:rPr lang="en-GB" sz="1400" dirty="0"/>
              <a:t>Semiotic system</a:t>
            </a:r>
          </a:p>
          <a:p>
            <a:r>
              <a:rPr lang="en-GB" sz="1400" dirty="0"/>
              <a:t>Interactivity</a:t>
            </a:r>
          </a:p>
          <a:p>
            <a:r>
              <a:rPr lang="en-GB" sz="1400" dirty="0"/>
              <a:t>Linearity / non-linearity</a:t>
            </a:r>
          </a:p>
          <a:p>
            <a:r>
              <a:rPr lang="en-GB" sz="1400" dirty="0"/>
              <a:t>Multimodality</a:t>
            </a:r>
          </a:p>
          <a:p>
            <a:r>
              <a:rPr lang="en-GB" sz="1400" dirty="0"/>
              <a:t>Communicative function</a:t>
            </a:r>
          </a:p>
        </p:txBody>
      </p:sp>
    </p:spTree>
    <p:extLst>
      <p:ext uri="{BB962C8B-B14F-4D97-AF65-F5344CB8AC3E}">
        <p14:creationId xmlns:p14="http://schemas.microsoft.com/office/powerpoint/2010/main" val="41576206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3808E3-FC9D-475D-95D8-F10229467277}"/>
              </a:ext>
            </a:extLst>
          </p:cNvPr>
          <p:cNvSpPr>
            <a:spLocks noGrp="1"/>
          </p:cNvSpPr>
          <p:nvPr>
            <p:ph type="title"/>
          </p:nvPr>
        </p:nvSpPr>
        <p:spPr/>
        <p:txBody>
          <a:bodyPr/>
          <a:lstStyle/>
          <a:p>
            <a:r>
              <a:rPr lang="en-US" dirty="0"/>
              <a:t>A.1.1 Using interactive infographics in primary education</a:t>
            </a:r>
            <a:endParaRPr lang="en-GB" dirty="0"/>
          </a:p>
        </p:txBody>
      </p:sp>
      <p:sp>
        <p:nvSpPr>
          <p:cNvPr id="3" name="Text Placeholder 2">
            <a:extLst>
              <a:ext uri="{FF2B5EF4-FFF2-40B4-BE49-F238E27FC236}">
                <a16:creationId xmlns:a16="http://schemas.microsoft.com/office/drawing/2014/main" id="{A7AF0271-D004-49D5-B3A1-C61655D23241}"/>
              </a:ext>
            </a:extLst>
          </p:cNvPr>
          <p:cNvSpPr>
            <a:spLocks noGrp="1"/>
          </p:cNvSpPr>
          <p:nvPr>
            <p:ph type="body" idx="1"/>
          </p:nvPr>
        </p:nvSpPr>
        <p:spPr>
          <a:xfrm>
            <a:off x="388376" y="852900"/>
            <a:ext cx="6923400" cy="4001598"/>
          </a:xfrm>
        </p:spPr>
        <p:txBody>
          <a:bodyPr/>
          <a:lstStyle/>
          <a:p>
            <a:pPr marL="38100" indent="0" algn="ctr">
              <a:buNone/>
            </a:pPr>
            <a:r>
              <a:rPr lang="en-US" sz="2000" dirty="0"/>
              <a:t>Types of Interactive Infographics</a:t>
            </a:r>
          </a:p>
          <a:p>
            <a:pPr marL="38100" indent="0">
              <a:buNone/>
            </a:pPr>
            <a:endParaRPr lang="en-US" sz="2000" dirty="0"/>
          </a:p>
          <a:p>
            <a:pPr marL="38100" indent="0">
              <a:buNone/>
            </a:pPr>
            <a:r>
              <a:rPr lang="en-US" sz="1400" dirty="0"/>
              <a:t>	1. Statistical Infographic</a:t>
            </a:r>
          </a:p>
          <a:p>
            <a:pPr marL="38100" indent="0">
              <a:buNone/>
            </a:pPr>
            <a:r>
              <a:rPr lang="en-US" sz="1400" dirty="0"/>
              <a:t>	2. Timeline Infographic</a:t>
            </a:r>
          </a:p>
          <a:p>
            <a:pPr marL="38100" indent="0">
              <a:buNone/>
            </a:pPr>
            <a:r>
              <a:rPr lang="en-US" sz="1400" dirty="0"/>
              <a:t>	3. Comparison Infographic</a:t>
            </a:r>
          </a:p>
          <a:p>
            <a:pPr marL="38100" indent="0">
              <a:buNone/>
            </a:pPr>
            <a:r>
              <a:rPr lang="en-US" sz="1400" dirty="0"/>
              <a:t>	4. Process Infographic (also called ‘how-to’ Infographic)</a:t>
            </a:r>
          </a:p>
          <a:p>
            <a:pPr marL="38100" indent="0">
              <a:buNone/>
            </a:pPr>
            <a:r>
              <a:rPr lang="en-US" sz="1400" dirty="0"/>
              <a:t>	5. List-based Infographic</a:t>
            </a:r>
          </a:p>
          <a:p>
            <a:pPr marL="38100" indent="0">
              <a:buNone/>
            </a:pPr>
            <a:r>
              <a:rPr lang="en-US" sz="1400" dirty="0"/>
              <a:t>	6. Informational Infographic</a:t>
            </a:r>
          </a:p>
          <a:p>
            <a:pPr marL="38100" indent="0">
              <a:buNone/>
            </a:pPr>
            <a:r>
              <a:rPr lang="en-US" sz="1400" dirty="0"/>
              <a:t>	7. Hierarchical Infographic</a:t>
            </a:r>
          </a:p>
          <a:p>
            <a:pPr marL="38100" indent="0">
              <a:buNone/>
            </a:pPr>
            <a:r>
              <a:rPr lang="en-US" sz="1400" dirty="0"/>
              <a:t>	8. Location Infographic</a:t>
            </a:r>
          </a:p>
          <a:p>
            <a:pPr marL="495300" indent="-457200">
              <a:buAutoNum type="arabicPeriod"/>
            </a:pPr>
            <a:endParaRPr lang="en-US" sz="2000" dirty="0"/>
          </a:p>
          <a:p>
            <a:pPr marL="38100" indent="0">
              <a:buNone/>
            </a:pPr>
            <a:endParaRPr lang="en-US" sz="2000" dirty="0"/>
          </a:p>
        </p:txBody>
      </p:sp>
    </p:spTree>
    <p:extLst>
      <p:ext uri="{BB962C8B-B14F-4D97-AF65-F5344CB8AC3E}">
        <p14:creationId xmlns:p14="http://schemas.microsoft.com/office/powerpoint/2010/main" val="37897457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D1D581-AD09-4395-842D-02DFE55486AC}"/>
              </a:ext>
            </a:extLst>
          </p:cNvPr>
          <p:cNvSpPr>
            <a:spLocks noGrp="1"/>
          </p:cNvSpPr>
          <p:nvPr>
            <p:ph type="title"/>
          </p:nvPr>
        </p:nvSpPr>
        <p:spPr/>
        <p:txBody>
          <a:bodyPr/>
          <a:lstStyle/>
          <a:p>
            <a:r>
              <a:rPr lang="en-US" dirty="0"/>
              <a:t>Task to do 1 </a:t>
            </a:r>
            <a:endParaRPr lang="en-GB" dirty="0"/>
          </a:p>
        </p:txBody>
      </p:sp>
      <p:sp>
        <p:nvSpPr>
          <p:cNvPr id="3" name="Text Placeholder 2">
            <a:extLst>
              <a:ext uri="{FF2B5EF4-FFF2-40B4-BE49-F238E27FC236}">
                <a16:creationId xmlns:a16="http://schemas.microsoft.com/office/drawing/2014/main" id="{E003DE07-4BC6-48BB-85A8-42CD7FA3BD67}"/>
              </a:ext>
            </a:extLst>
          </p:cNvPr>
          <p:cNvSpPr>
            <a:spLocks noGrp="1"/>
          </p:cNvSpPr>
          <p:nvPr>
            <p:ph type="body" idx="1"/>
          </p:nvPr>
        </p:nvSpPr>
        <p:spPr/>
        <p:txBody>
          <a:bodyPr/>
          <a:lstStyle/>
          <a:p>
            <a:pPr marL="38100" indent="0">
              <a:buNone/>
            </a:pPr>
            <a:r>
              <a:rPr lang="en-GB" sz="1400" b="1" u="sng" dirty="0"/>
              <a:t>Individual work</a:t>
            </a:r>
          </a:p>
          <a:p>
            <a:pPr marL="38100" indent="0">
              <a:buNone/>
            </a:pPr>
            <a:endParaRPr lang="en-GB" sz="1400" dirty="0"/>
          </a:p>
          <a:p>
            <a:pPr marL="38100" indent="0">
              <a:buNone/>
            </a:pPr>
            <a:r>
              <a:rPr lang="en-GB" sz="1400" dirty="0"/>
              <a:t>Think 5 minutes of what the trainer taught you about Interactive Infographics and reflect on the questions below:</a:t>
            </a:r>
          </a:p>
          <a:p>
            <a:pPr marL="342900" indent="-342900">
              <a:buFont typeface="Arial" panose="020B0604020202020204" pitchFamily="34" charset="0"/>
              <a:buChar char="•"/>
            </a:pPr>
            <a:r>
              <a:rPr lang="en-GB" sz="1400" b="1" i="1" dirty="0">
                <a:solidFill>
                  <a:schemeClr val="accent1"/>
                </a:solidFill>
              </a:rPr>
              <a:t>In your opinion, what do you think are the arguments that would make infographics useful for primary education?</a:t>
            </a:r>
          </a:p>
          <a:p>
            <a:pPr marL="342900" indent="-342900">
              <a:buFont typeface="Arial" panose="020B0604020202020204" pitchFamily="34" charset="0"/>
              <a:buChar char="•"/>
            </a:pPr>
            <a:r>
              <a:rPr lang="en-GB" sz="1400" b="1" i="1" dirty="0">
                <a:solidFill>
                  <a:schemeClr val="accent1"/>
                </a:solidFill>
              </a:rPr>
              <a:t>For what reasons would you use infographics in your classes?</a:t>
            </a:r>
          </a:p>
          <a:p>
            <a:pPr marL="38100" indent="0">
              <a:buNone/>
            </a:pPr>
            <a:endParaRPr lang="en-GB" sz="1400" dirty="0"/>
          </a:p>
          <a:p>
            <a:pPr marL="38100" indent="0">
              <a:buNone/>
            </a:pPr>
            <a:r>
              <a:rPr lang="en-GB" sz="1400" dirty="0"/>
              <a:t>Be ready to share your thoughts when/if the trainer will nominate you…</a:t>
            </a:r>
          </a:p>
          <a:p>
            <a:endParaRPr lang="en-GB" sz="1400" dirty="0"/>
          </a:p>
          <a:p>
            <a:pPr marL="38100" indent="0">
              <a:buNone/>
            </a:pPr>
            <a:r>
              <a:rPr lang="en-GB" sz="1400" dirty="0"/>
              <a:t>Working time: 15 minutes (including discussions upon the trainees’ answers/ideas)</a:t>
            </a:r>
          </a:p>
          <a:p>
            <a:pPr marL="38100" indent="0">
              <a:buNone/>
            </a:pPr>
            <a:endParaRPr lang="en-GB" dirty="0"/>
          </a:p>
        </p:txBody>
      </p:sp>
      <p:pic>
        <p:nvPicPr>
          <p:cNvPr id="4" name="Picture 3" descr="hard thinking face /&gt; | Funny emoticons, Animated emoticons, Funny emoji  faces">
            <a:extLst>
              <a:ext uri="{FF2B5EF4-FFF2-40B4-BE49-F238E27FC236}">
                <a16:creationId xmlns:a16="http://schemas.microsoft.com/office/drawing/2014/main" id="{AA0A1B5B-4ED1-4443-9F69-FAB29399CE92}"/>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90439" y="131812"/>
            <a:ext cx="909088" cy="909088"/>
          </a:xfrm>
          <a:prstGeom prst="rect">
            <a:avLst/>
          </a:prstGeom>
          <a:noFill/>
          <a:ln>
            <a:noFill/>
          </a:ln>
        </p:spPr>
      </p:pic>
    </p:spTree>
    <p:extLst>
      <p:ext uri="{BB962C8B-B14F-4D97-AF65-F5344CB8AC3E}">
        <p14:creationId xmlns:p14="http://schemas.microsoft.com/office/powerpoint/2010/main" val="18212899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3808E3-FC9D-475D-95D8-F10229467277}"/>
              </a:ext>
            </a:extLst>
          </p:cNvPr>
          <p:cNvSpPr>
            <a:spLocks noGrp="1"/>
          </p:cNvSpPr>
          <p:nvPr>
            <p:ph type="title"/>
          </p:nvPr>
        </p:nvSpPr>
        <p:spPr/>
        <p:txBody>
          <a:bodyPr/>
          <a:lstStyle/>
          <a:p>
            <a:r>
              <a:rPr lang="en-US" dirty="0"/>
              <a:t>A.1.1 Using interactive infographics in primary education</a:t>
            </a:r>
            <a:endParaRPr lang="en-GB" dirty="0"/>
          </a:p>
        </p:txBody>
      </p:sp>
      <p:sp>
        <p:nvSpPr>
          <p:cNvPr id="3" name="Text Placeholder 2">
            <a:extLst>
              <a:ext uri="{FF2B5EF4-FFF2-40B4-BE49-F238E27FC236}">
                <a16:creationId xmlns:a16="http://schemas.microsoft.com/office/drawing/2014/main" id="{A7AF0271-D004-49D5-B3A1-C61655D23241}"/>
              </a:ext>
            </a:extLst>
          </p:cNvPr>
          <p:cNvSpPr>
            <a:spLocks noGrp="1"/>
          </p:cNvSpPr>
          <p:nvPr>
            <p:ph type="body" idx="1"/>
          </p:nvPr>
        </p:nvSpPr>
        <p:spPr>
          <a:xfrm>
            <a:off x="582200" y="852900"/>
            <a:ext cx="6525300" cy="3831200"/>
          </a:xfrm>
        </p:spPr>
        <p:txBody>
          <a:bodyPr/>
          <a:lstStyle/>
          <a:p>
            <a:pPr marL="38100" indent="0" algn="ctr">
              <a:buNone/>
            </a:pPr>
            <a:r>
              <a:rPr lang="en-US" sz="2000" dirty="0"/>
              <a:t>Why to use Interactive Infographics in primary education? </a:t>
            </a:r>
          </a:p>
          <a:p>
            <a:pPr marL="38100" indent="0" algn="ctr">
              <a:buNone/>
            </a:pPr>
            <a:endParaRPr lang="en-US" sz="1400" dirty="0"/>
          </a:p>
          <a:p>
            <a:pPr algn="just">
              <a:lnSpc>
                <a:spcPct val="107000"/>
              </a:lnSpc>
              <a:spcAft>
                <a:spcPts val="800"/>
              </a:spcAft>
            </a:pPr>
            <a:r>
              <a:rPr lang="en-GB" sz="1400" dirty="0">
                <a:effectLst/>
                <a:latin typeface="Calibri" panose="020F0502020204030204" pitchFamily="34" charset="0"/>
                <a:ea typeface="Calibri" panose="020F0502020204030204" pitchFamily="34" charset="0"/>
                <a:cs typeface="Times New Roman" panose="02020603050405020304" pitchFamily="18" charset="0"/>
              </a:rPr>
              <a:t>When pupils </a:t>
            </a:r>
            <a:r>
              <a:rPr lang="en-GB" sz="1400" u="sng" dirty="0">
                <a:effectLst/>
                <a:latin typeface="Calibri" panose="020F0502020204030204" pitchFamily="34" charset="0"/>
                <a:ea typeface="Calibri" panose="020F0502020204030204" pitchFamily="34" charset="0"/>
                <a:cs typeface="Times New Roman" panose="02020603050405020304" pitchFamily="18" charset="0"/>
              </a:rPr>
              <a:t>interpret</a:t>
            </a:r>
            <a:r>
              <a:rPr lang="en-GB" sz="1400" dirty="0">
                <a:effectLst/>
                <a:latin typeface="Calibri" panose="020F0502020204030204" pitchFamily="34" charset="0"/>
                <a:ea typeface="Calibri" panose="020F0502020204030204" pitchFamily="34" charset="0"/>
                <a:cs typeface="Times New Roman" panose="02020603050405020304" pitchFamily="18" charset="0"/>
              </a:rPr>
              <a:t> Interactive Infographics, they practice reading and understanding graphs, charts, diagrams, and maps; finding patterns in data and interpreting their meaning; and arguing from evidence to support their interpretation of the infographic. </a:t>
            </a:r>
          </a:p>
          <a:p>
            <a:pPr algn="just">
              <a:lnSpc>
                <a:spcPct val="107000"/>
              </a:lnSpc>
              <a:spcAft>
                <a:spcPts val="800"/>
              </a:spcAft>
            </a:pPr>
            <a:r>
              <a:rPr lang="en-GB" sz="1400" dirty="0">
                <a:effectLst/>
                <a:latin typeface="Calibri" panose="020F0502020204030204" pitchFamily="34" charset="0"/>
                <a:ea typeface="Calibri" panose="020F0502020204030204" pitchFamily="34" charset="0"/>
                <a:cs typeface="Times New Roman" panose="02020603050405020304" pitchFamily="18" charset="0"/>
              </a:rPr>
              <a:t>When pupils </a:t>
            </a:r>
            <a:r>
              <a:rPr lang="en-GB" sz="1400" u="sng" dirty="0">
                <a:effectLst/>
                <a:latin typeface="Calibri" panose="020F0502020204030204" pitchFamily="34" charset="0"/>
                <a:ea typeface="Calibri" panose="020F0502020204030204" pitchFamily="34" charset="0"/>
                <a:cs typeface="Times New Roman" panose="02020603050405020304" pitchFamily="18" charset="0"/>
              </a:rPr>
              <a:t>critique</a:t>
            </a:r>
            <a:r>
              <a:rPr lang="en-GB" sz="1400" dirty="0">
                <a:effectLst/>
                <a:latin typeface="Calibri" panose="020F0502020204030204" pitchFamily="34" charset="0"/>
                <a:ea typeface="Calibri" panose="020F0502020204030204" pitchFamily="34" charset="0"/>
                <a:cs typeface="Times New Roman" panose="02020603050405020304" pitchFamily="18" charset="0"/>
              </a:rPr>
              <a:t> others’ Interactive Infographics, they practice using evidence to support an argument. </a:t>
            </a:r>
          </a:p>
          <a:p>
            <a:pPr algn="just">
              <a:lnSpc>
                <a:spcPct val="107000"/>
              </a:lnSpc>
              <a:spcAft>
                <a:spcPts val="800"/>
              </a:spcAft>
            </a:pPr>
            <a:r>
              <a:rPr lang="en-GB" sz="1400" dirty="0">
                <a:effectLst/>
                <a:latin typeface="Calibri" panose="020F0502020204030204" pitchFamily="34" charset="0"/>
                <a:ea typeface="Calibri" panose="020F0502020204030204" pitchFamily="34" charset="0"/>
                <a:cs typeface="Times New Roman" panose="02020603050405020304" pitchFamily="18" charset="0"/>
              </a:rPr>
              <a:t>When pupils </a:t>
            </a:r>
            <a:r>
              <a:rPr lang="en-GB" sz="1400" u="sng" dirty="0">
                <a:effectLst/>
                <a:latin typeface="Calibri" panose="020F0502020204030204" pitchFamily="34" charset="0"/>
                <a:ea typeface="Calibri" panose="020F0502020204030204" pitchFamily="34" charset="0"/>
                <a:cs typeface="Times New Roman" panose="02020603050405020304" pitchFamily="18" charset="0"/>
              </a:rPr>
              <a:t>create</a:t>
            </a:r>
            <a:r>
              <a:rPr lang="en-GB" sz="1400" dirty="0">
                <a:effectLst/>
                <a:latin typeface="Calibri" panose="020F0502020204030204" pitchFamily="34" charset="0"/>
                <a:ea typeface="Calibri" panose="020F0502020204030204" pitchFamily="34" charset="0"/>
                <a:cs typeface="Times New Roman" panose="02020603050405020304" pitchFamily="18" charset="0"/>
              </a:rPr>
              <a:t> their own Interactive Infographics, they gain experience analysing data, finding and explaining patterns in data, and thoughtfully deciding how to visually present that data.</a:t>
            </a:r>
            <a:r>
              <a:rPr lang="en-US" sz="1400" dirty="0"/>
              <a:t> </a:t>
            </a:r>
          </a:p>
          <a:p>
            <a:pPr marL="38100" indent="0">
              <a:buNone/>
            </a:pPr>
            <a:endParaRPr lang="en-US" sz="2000" dirty="0"/>
          </a:p>
        </p:txBody>
      </p:sp>
    </p:spTree>
    <p:extLst>
      <p:ext uri="{BB962C8B-B14F-4D97-AF65-F5344CB8AC3E}">
        <p14:creationId xmlns:p14="http://schemas.microsoft.com/office/powerpoint/2010/main" val="18728343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3808E3-FC9D-475D-95D8-F10229467277}"/>
              </a:ext>
            </a:extLst>
          </p:cNvPr>
          <p:cNvSpPr>
            <a:spLocks noGrp="1"/>
          </p:cNvSpPr>
          <p:nvPr>
            <p:ph type="title"/>
          </p:nvPr>
        </p:nvSpPr>
        <p:spPr/>
        <p:txBody>
          <a:bodyPr/>
          <a:lstStyle/>
          <a:p>
            <a:r>
              <a:rPr lang="en-US" dirty="0"/>
              <a:t>A.1.1 Using interactive infographics in primary education</a:t>
            </a:r>
            <a:endParaRPr lang="en-GB" dirty="0"/>
          </a:p>
        </p:txBody>
      </p:sp>
      <p:sp>
        <p:nvSpPr>
          <p:cNvPr id="3" name="Text Placeholder 2">
            <a:extLst>
              <a:ext uri="{FF2B5EF4-FFF2-40B4-BE49-F238E27FC236}">
                <a16:creationId xmlns:a16="http://schemas.microsoft.com/office/drawing/2014/main" id="{A7AF0271-D004-49D5-B3A1-C61655D23241}"/>
              </a:ext>
            </a:extLst>
          </p:cNvPr>
          <p:cNvSpPr>
            <a:spLocks noGrp="1"/>
          </p:cNvSpPr>
          <p:nvPr>
            <p:ph type="body" idx="1"/>
          </p:nvPr>
        </p:nvSpPr>
        <p:spPr>
          <a:xfrm>
            <a:off x="582200" y="852900"/>
            <a:ext cx="6525300" cy="3831200"/>
          </a:xfrm>
        </p:spPr>
        <p:txBody>
          <a:bodyPr/>
          <a:lstStyle/>
          <a:p>
            <a:pPr marL="38100" indent="0" algn="ctr">
              <a:buNone/>
            </a:pPr>
            <a:r>
              <a:rPr lang="en-US" sz="2000" dirty="0"/>
              <a:t>Why to use Interactive Infographics in primary education? </a:t>
            </a:r>
          </a:p>
          <a:p>
            <a:pPr marL="38100" indent="0" algn="just">
              <a:lnSpc>
                <a:spcPct val="107000"/>
              </a:lnSpc>
              <a:spcAft>
                <a:spcPts val="800"/>
              </a:spcAft>
              <a:buNone/>
            </a:pPr>
            <a:r>
              <a:rPr lang="en-GB" sz="1400" dirty="0">
                <a:effectLst/>
                <a:latin typeface="Calibri" panose="020F0502020204030204" pitchFamily="34" charset="0"/>
                <a:ea typeface="Calibri" panose="020F0502020204030204" pitchFamily="34" charset="0"/>
                <a:cs typeface="Times New Roman" panose="02020603050405020304" pitchFamily="18" charset="0"/>
              </a:rPr>
              <a:t>Interactive Infographics are very powerful learning tool. They allows (and encourages) pupils to become more active in their learning experience, more collaborative, and to be more in control of what they're learning. </a:t>
            </a:r>
          </a:p>
          <a:p>
            <a:pPr marL="38100" indent="0" algn="just">
              <a:lnSpc>
                <a:spcPct val="107000"/>
              </a:lnSpc>
              <a:spcAft>
                <a:spcPts val="800"/>
              </a:spcAft>
              <a:buNone/>
            </a:pPr>
            <a:r>
              <a:rPr lang="en-GB" sz="1400" dirty="0">
                <a:effectLst/>
                <a:latin typeface="Calibri" panose="020F0502020204030204" pitchFamily="34" charset="0"/>
                <a:ea typeface="Calibri" panose="020F0502020204030204" pitchFamily="34" charset="0"/>
                <a:cs typeface="Times New Roman" panose="02020603050405020304" pitchFamily="18" charset="0"/>
              </a:rPr>
              <a:t>Examples of practices that you can teach through the use of Interactive Infographics (or incorporate into an infographics lesson) are:</a:t>
            </a:r>
          </a:p>
          <a:p>
            <a:pPr marL="342900" lvl="0" indent="-342900" algn="just">
              <a:lnSpc>
                <a:spcPct val="107000"/>
              </a:lnSpc>
              <a:buFont typeface="Symbol" panose="05050102010706020507" pitchFamily="18" charset="2"/>
              <a:buChar char=""/>
            </a:pPr>
            <a:r>
              <a:rPr lang="en-GB" sz="1400" dirty="0">
                <a:effectLst/>
                <a:latin typeface="Calibri" panose="020F0502020204030204" pitchFamily="34" charset="0"/>
                <a:ea typeface="Calibri" panose="020F0502020204030204" pitchFamily="34" charset="0"/>
                <a:cs typeface="Times New Roman" panose="02020603050405020304" pitchFamily="18" charset="0"/>
              </a:rPr>
              <a:t>Analysing and Interpreting Data</a:t>
            </a:r>
          </a:p>
          <a:p>
            <a:pPr marL="342900" lvl="0" indent="-342900" algn="just">
              <a:lnSpc>
                <a:spcPct val="107000"/>
              </a:lnSpc>
              <a:buFont typeface="Symbol" panose="05050102010706020507" pitchFamily="18" charset="2"/>
              <a:buChar char=""/>
            </a:pPr>
            <a:r>
              <a:rPr lang="en-GB" sz="1400" dirty="0">
                <a:effectLst/>
                <a:latin typeface="Calibri" panose="020F0502020204030204" pitchFamily="34" charset="0"/>
                <a:ea typeface="Calibri" panose="020F0502020204030204" pitchFamily="34" charset="0"/>
                <a:cs typeface="Times New Roman" panose="02020603050405020304" pitchFamily="18" charset="0"/>
              </a:rPr>
              <a:t>Mathematical and Computational Thinking</a:t>
            </a:r>
          </a:p>
          <a:p>
            <a:pPr marL="342900" lvl="0" indent="-342900" algn="just">
              <a:lnSpc>
                <a:spcPct val="107000"/>
              </a:lnSpc>
              <a:buFont typeface="Symbol" panose="05050102010706020507" pitchFamily="18" charset="2"/>
              <a:buChar char=""/>
            </a:pPr>
            <a:r>
              <a:rPr lang="en-GB" sz="1400" dirty="0">
                <a:effectLst/>
                <a:latin typeface="Calibri" panose="020F0502020204030204" pitchFamily="34" charset="0"/>
                <a:ea typeface="Calibri" panose="020F0502020204030204" pitchFamily="34" charset="0"/>
                <a:cs typeface="Times New Roman" panose="02020603050405020304" pitchFamily="18" charset="0"/>
              </a:rPr>
              <a:t>Constructing Explanations and Designing Solutions</a:t>
            </a:r>
          </a:p>
          <a:p>
            <a:pPr marL="342900" lvl="0" indent="-342900" algn="just">
              <a:lnSpc>
                <a:spcPct val="107000"/>
              </a:lnSpc>
              <a:buFont typeface="Symbol" panose="05050102010706020507" pitchFamily="18" charset="2"/>
              <a:buChar char=""/>
            </a:pPr>
            <a:r>
              <a:rPr lang="en-GB" sz="1400" dirty="0">
                <a:effectLst/>
                <a:latin typeface="Calibri" panose="020F0502020204030204" pitchFamily="34" charset="0"/>
                <a:ea typeface="Calibri" panose="020F0502020204030204" pitchFamily="34" charset="0"/>
                <a:cs typeface="Times New Roman" panose="02020603050405020304" pitchFamily="18" charset="0"/>
              </a:rPr>
              <a:t>Engaging in Argument from Evidence</a:t>
            </a:r>
          </a:p>
          <a:p>
            <a:pPr marL="342900" lvl="0" indent="-342900" algn="just">
              <a:lnSpc>
                <a:spcPct val="107000"/>
              </a:lnSpc>
              <a:spcAft>
                <a:spcPts val="800"/>
              </a:spcAft>
              <a:buFont typeface="Symbol" panose="05050102010706020507" pitchFamily="18" charset="2"/>
              <a:buChar char=""/>
            </a:pPr>
            <a:r>
              <a:rPr lang="en-GB" sz="1400" dirty="0">
                <a:effectLst/>
                <a:latin typeface="Calibri" panose="020F0502020204030204" pitchFamily="34" charset="0"/>
                <a:ea typeface="Calibri" panose="020F0502020204030204" pitchFamily="34" charset="0"/>
                <a:cs typeface="Times New Roman" panose="02020603050405020304" pitchFamily="18" charset="0"/>
              </a:rPr>
              <a:t>Obtaining, Evaluating, and Communicating Information</a:t>
            </a:r>
          </a:p>
        </p:txBody>
      </p:sp>
    </p:spTree>
    <p:extLst>
      <p:ext uri="{BB962C8B-B14F-4D97-AF65-F5344CB8AC3E}">
        <p14:creationId xmlns:p14="http://schemas.microsoft.com/office/powerpoint/2010/main" val="32641444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3808E3-FC9D-475D-95D8-F10229467277}"/>
              </a:ext>
            </a:extLst>
          </p:cNvPr>
          <p:cNvSpPr>
            <a:spLocks noGrp="1"/>
          </p:cNvSpPr>
          <p:nvPr>
            <p:ph type="title"/>
          </p:nvPr>
        </p:nvSpPr>
        <p:spPr/>
        <p:txBody>
          <a:bodyPr/>
          <a:lstStyle/>
          <a:p>
            <a:r>
              <a:rPr lang="en-US" dirty="0"/>
              <a:t>A.1.1 Using interactive infographics in primary education</a:t>
            </a:r>
            <a:endParaRPr lang="en-GB" dirty="0"/>
          </a:p>
        </p:txBody>
      </p:sp>
      <p:sp>
        <p:nvSpPr>
          <p:cNvPr id="3" name="Text Placeholder 2">
            <a:extLst>
              <a:ext uri="{FF2B5EF4-FFF2-40B4-BE49-F238E27FC236}">
                <a16:creationId xmlns:a16="http://schemas.microsoft.com/office/drawing/2014/main" id="{A7AF0271-D004-49D5-B3A1-C61655D23241}"/>
              </a:ext>
            </a:extLst>
          </p:cNvPr>
          <p:cNvSpPr>
            <a:spLocks noGrp="1"/>
          </p:cNvSpPr>
          <p:nvPr>
            <p:ph type="body" idx="1"/>
          </p:nvPr>
        </p:nvSpPr>
        <p:spPr>
          <a:xfrm>
            <a:off x="582200" y="914400"/>
            <a:ext cx="6525300" cy="1174595"/>
          </a:xfrm>
        </p:spPr>
        <p:txBody>
          <a:bodyPr/>
          <a:lstStyle/>
          <a:p>
            <a:pPr marL="38100" indent="0" algn="ctr">
              <a:buNone/>
            </a:pPr>
            <a:r>
              <a:rPr lang="en-US" sz="2000" dirty="0"/>
              <a:t>Examples of Interactive Infographics</a:t>
            </a:r>
          </a:p>
          <a:p>
            <a:pPr marL="38100" indent="0" algn="ctr">
              <a:buNone/>
            </a:pPr>
            <a:r>
              <a:rPr lang="en-GB" sz="2000" b="1" dirty="0">
                <a:solidFill>
                  <a:schemeClr val="accent4">
                    <a:lumMod val="75000"/>
                  </a:schemeClr>
                </a:solidFill>
              </a:rPr>
              <a:t>1. The Daily Routines of Famous Creative People</a:t>
            </a:r>
          </a:p>
          <a:p>
            <a:pPr marL="38100" indent="0" algn="ctr">
              <a:buNone/>
            </a:pPr>
            <a:r>
              <a:rPr lang="en-US" sz="1400" dirty="0"/>
              <a:t>Check Infographic on: </a:t>
            </a:r>
            <a:r>
              <a:rPr lang="en-US" sz="1400" dirty="0">
                <a:hlinkClick r:id="rId2"/>
              </a:rPr>
              <a:t>https://podio.com/site/creative-routines</a:t>
            </a:r>
            <a:r>
              <a:rPr lang="en-US" sz="1400" dirty="0"/>
              <a:t>  </a:t>
            </a:r>
          </a:p>
        </p:txBody>
      </p:sp>
      <p:pic>
        <p:nvPicPr>
          <p:cNvPr id="5" name="Picture 4">
            <a:extLst>
              <a:ext uri="{FF2B5EF4-FFF2-40B4-BE49-F238E27FC236}">
                <a16:creationId xmlns:a16="http://schemas.microsoft.com/office/drawing/2014/main" id="{3F908120-44E8-48D3-B1E1-C8E16D845482}"/>
              </a:ext>
            </a:extLst>
          </p:cNvPr>
          <p:cNvPicPr>
            <a:picLocks noChangeAspect="1"/>
          </p:cNvPicPr>
          <p:nvPr/>
        </p:nvPicPr>
        <p:blipFill>
          <a:blip r:embed="rId3"/>
          <a:stretch>
            <a:fillRect/>
          </a:stretch>
        </p:blipFill>
        <p:spPr>
          <a:xfrm>
            <a:off x="1029633" y="2150495"/>
            <a:ext cx="5880402" cy="2540131"/>
          </a:xfrm>
          <a:prstGeom prst="rect">
            <a:avLst/>
          </a:prstGeom>
        </p:spPr>
      </p:pic>
    </p:spTree>
    <p:extLst>
      <p:ext uri="{BB962C8B-B14F-4D97-AF65-F5344CB8AC3E}">
        <p14:creationId xmlns:p14="http://schemas.microsoft.com/office/powerpoint/2010/main" val="25758430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3808E3-FC9D-475D-95D8-F10229467277}"/>
              </a:ext>
            </a:extLst>
          </p:cNvPr>
          <p:cNvSpPr>
            <a:spLocks noGrp="1"/>
          </p:cNvSpPr>
          <p:nvPr>
            <p:ph type="title"/>
          </p:nvPr>
        </p:nvSpPr>
        <p:spPr/>
        <p:txBody>
          <a:bodyPr/>
          <a:lstStyle/>
          <a:p>
            <a:r>
              <a:rPr lang="en-US" dirty="0"/>
              <a:t>A.1.1 Using interactive infographics in primary education</a:t>
            </a:r>
            <a:endParaRPr lang="en-GB" dirty="0"/>
          </a:p>
        </p:txBody>
      </p:sp>
      <p:sp>
        <p:nvSpPr>
          <p:cNvPr id="3" name="Text Placeholder 2">
            <a:extLst>
              <a:ext uri="{FF2B5EF4-FFF2-40B4-BE49-F238E27FC236}">
                <a16:creationId xmlns:a16="http://schemas.microsoft.com/office/drawing/2014/main" id="{A7AF0271-D004-49D5-B3A1-C61655D23241}"/>
              </a:ext>
            </a:extLst>
          </p:cNvPr>
          <p:cNvSpPr>
            <a:spLocks noGrp="1"/>
          </p:cNvSpPr>
          <p:nvPr>
            <p:ph type="body" idx="1"/>
          </p:nvPr>
        </p:nvSpPr>
        <p:spPr>
          <a:xfrm>
            <a:off x="388375" y="914400"/>
            <a:ext cx="6923400" cy="1360449"/>
          </a:xfrm>
        </p:spPr>
        <p:txBody>
          <a:bodyPr/>
          <a:lstStyle/>
          <a:p>
            <a:pPr marL="38100" indent="0" algn="ctr">
              <a:buNone/>
            </a:pPr>
            <a:r>
              <a:rPr lang="en-US" sz="2000" dirty="0"/>
              <a:t>Examples of Interactive Infographics</a:t>
            </a:r>
          </a:p>
          <a:p>
            <a:pPr marL="38100" indent="0" algn="ctr">
              <a:buNone/>
            </a:pPr>
            <a:r>
              <a:rPr lang="en-GB" sz="2000" b="1" dirty="0">
                <a:solidFill>
                  <a:schemeClr val="accent4">
                    <a:lumMod val="75000"/>
                  </a:schemeClr>
                </a:solidFill>
              </a:rPr>
              <a:t>2. What The Internet Thinks About</a:t>
            </a:r>
          </a:p>
          <a:p>
            <a:pPr marL="38100" indent="0" algn="ctr">
              <a:buNone/>
            </a:pPr>
            <a:r>
              <a:rPr lang="en-US" sz="1400" dirty="0"/>
              <a:t>Check Infographic on: https://blog.adioma.com/what-internet-thinks-based-on-media-infographic/ </a:t>
            </a:r>
          </a:p>
        </p:txBody>
      </p:sp>
      <p:pic>
        <p:nvPicPr>
          <p:cNvPr id="5" name="Picture 4">
            <a:extLst>
              <a:ext uri="{FF2B5EF4-FFF2-40B4-BE49-F238E27FC236}">
                <a16:creationId xmlns:a16="http://schemas.microsoft.com/office/drawing/2014/main" id="{F1CEAC3F-9601-43E7-98F0-EBFCD15D05C8}"/>
              </a:ext>
            </a:extLst>
          </p:cNvPr>
          <p:cNvPicPr>
            <a:picLocks noChangeAspect="1"/>
          </p:cNvPicPr>
          <p:nvPr/>
        </p:nvPicPr>
        <p:blipFill>
          <a:blip r:embed="rId2"/>
          <a:stretch>
            <a:fillRect/>
          </a:stretch>
        </p:blipFill>
        <p:spPr>
          <a:xfrm>
            <a:off x="1643404" y="2274849"/>
            <a:ext cx="4413342" cy="2477501"/>
          </a:xfrm>
          <a:prstGeom prst="rect">
            <a:avLst/>
          </a:prstGeom>
        </p:spPr>
      </p:pic>
    </p:spTree>
    <p:extLst>
      <p:ext uri="{BB962C8B-B14F-4D97-AF65-F5344CB8AC3E}">
        <p14:creationId xmlns:p14="http://schemas.microsoft.com/office/powerpoint/2010/main" val="24610334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06"/>
        <p:cNvGrpSpPr/>
        <p:nvPr/>
      </p:nvGrpSpPr>
      <p:grpSpPr>
        <a:xfrm>
          <a:off x="0" y="0"/>
          <a:ext cx="0" cy="0"/>
          <a:chOff x="0" y="0"/>
          <a:chExt cx="0" cy="0"/>
        </a:xfrm>
      </p:grpSpPr>
      <p:sp>
        <p:nvSpPr>
          <p:cNvPr id="507" name="Google Shape;507;p17"/>
          <p:cNvSpPr txBox="1">
            <a:spLocks noGrp="1"/>
          </p:cNvSpPr>
          <p:nvPr>
            <p:ph type="ctrTitle"/>
          </p:nvPr>
        </p:nvSpPr>
        <p:spPr>
          <a:xfrm>
            <a:off x="967600" y="1583350"/>
            <a:ext cx="5711400" cy="1159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dirty="0"/>
              <a:t>Aim of Module 1</a:t>
            </a:r>
            <a:endParaRP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3808E3-FC9D-475D-95D8-F10229467277}"/>
              </a:ext>
            </a:extLst>
          </p:cNvPr>
          <p:cNvSpPr>
            <a:spLocks noGrp="1"/>
          </p:cNvSpPr>
          <p:nvPr>
            <p:ph type="title"/>
          </p:nvPr>
        </p:nvSpPr>
        <p:spPr/>
        <p:txBody>
          <a:bodyPr/>
          <a:lstStyle/>
          <a:p>
            <a:r>
              <a:rPr lang="en-US" dirty="0"/>
              <a:t>A.1.1 Using interactive infographics in primary education</a:t>
            </a:r>
            <a:endParaRPr lang="en-GB" dirty="0"/>
          </a:p>
        </p:txBody>
      </p:sp>
      <p:sp>
        <p:nvSpPr>
          <p:cNvPr id="3" name="Text Placeholder 2">
            <a:extLst>
              <a:ext uri="{FF2B5EF4-FFF2-40B4-BE49-F238E27FC236}">
                <a16:creationId xmlns:a16="http://schemas.microsoft.com/office/drawing/2014/main" id="{A7AF0271-D004-49D5-B3A1-C61655D23241}"/>
              </a:ext>
            </a:extLst>
          </p:cNvPr>
          <p:cNvSpPr>
            <a:spLocks noGrp="1"/>
          </p:cNvSpPr>
          <p:nvPr>
            <p:ph type="body" idx="1"/>
          </p:nvPr>
        </p:nvSpPr>
        <p:spPr>
          <a:xfrm>
            <a:off x="582200" y="852900"/>
            <a:ext cx="6525300" cy="1005637"/>
          </a:xfrm>
        </p:spPr>
        <p:txBody>
          <a:bodyPr/>
          <a:lstStyle/>
          <a:p>
            <a:pPr marL="38100" indent="0" algn="ctr">
              <a:buNone/>
            </a:pPr>
            <a:r>
              <a:rPr lang="en-US" sz="1400" dirty="0"/>
              <a:t>Examples of Interactive Infographics</a:t>
            </a:r>
          </a:p>
          <a:p>
            <a:pPr marL="38100" indent="0" algn="ctr">
              <a:buNone/>
            </a:pPr>
            <a:r>
              <a:rPr lang="en-GB" sz="1400" b="1" dirty="0">
                <a:solidFill>
                  <a:schemeClr val="accent4">
                    <a:lumMod val="75000"/>
                  </a:schemeClr>
                </a:solidFill>
              </a:rPr>
              <a:t>3. Your Life On Earth</a:t>
            </a:r>
          </a:p>
          <a:p>
            <a:pPr marL="38100" indent="0" algn="ctr">
              <a:buNone/>
            </a:pPr>
            <a:r>
              <a:rPr lang="en-US" sz="1400" dirty="0"/>
              <a:t>Check Infographic on BBC: </a:t>
            </a:r>
            <a:r>
              <a:rPr lang="en-US" sz="1400" dirty="0">
                <a:hlinkClick r:id="rId2"/>
              </a:rPr>
              <a:t>https://www.bbcearth.com/</a:t>
            </a:r>
            <a:r>
              <a:rPr lang="en-US" sz="1400" dirty="0"/>
              <a:t>  </a:t>
            </a:r>
          </a:p>
        </p:txBody>
      </p:sp>
      <p:pic>
        <p:nvPicPr>
          <p:cNvPr id="5" name="Picture 4">
            <a:extLst>
              <a:ext uri="{FF2B5EF4-FFF2-40B4-BE49-F238E27FC236}">
                <a16:creationId xmlns:a16="http://schemas.microsoft.com/office/drawing/2014/main" id="{DC1177F1-547F-4F64-8A0E-D9256C783641}"/>
              </a:ext>
            </a:extLst>
          </p:cNvPr>
          <p:cNvPicPr>
            <a:picLocks noChangeAspect="1"/>
          </p:cNvPicPr>
          <p:nvPr/>
        </p:nvPicPr>
        <p:blipFill>
          <a:blip r:embed="rId3"/>
          <a:stretch>
            <a:fillRect/>
          </a:stretch>
        </p:blipFill>
        <p:spPr>
          <a:xfrm>
            <a:off x="1141759" y="1915613"/>
            <a:ext cx="5406182" cy="2910622"/>
          </a:xfrm>
          <a:prstGeom prst="rect">
            <a:avLst/>
          </a:prstGeom>
        </p:spPr>
      </p:pic>
    </p:spTree>
    <p:extLst>
      <p:ext uri="{BB962C8B-B14F-4D97-AF65-F5344CB8AC3E}">
        <p14:creationId xmlns:p14="http://schemas.microsoft.com/office/powerpoint/2010/main" val="27613667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D1D581-AD09-4395-842D-02DFE55486AC}"/>
              </a:ext>
            </a:extLst>
          </p:cNvPr>
          <p:cNvSpPr>
            <a:spLocks noGrp="1"/>
          </p:cNvSpPr>
          <p:nvPr>
            <p:ph type="title"/>
          </p:nvPr>
        </p:nvSpPr>
        <p:spPr/>
        <p:txBody>
          <a:bodyPr/>
          <a:lstStyle/>
          <a:p>
            <a:r>
              <a:rPr lang="en-US" dirty="0"/>
              <a:t>Task to do 2 </a:t>
            </a:r>
            <a:endParaRPr lang="en-GB" dirty="0"/>
          </a:p>
        </p:txBody>
      </p:sp>
      <p:sp>
        <p:nvSpPr>
          <p:cNvPr id="3" name="Text Placeholder 2">
            <a:extLst>
              <a:ext uri="{FF2B5EF4-FFF2-40B4-BE49-F238E27FC236}">
                <a16:creationId xmlns:a16="http://schemas.microsoft.com/office/drawing/2014/main" id="{E003DE07-4BC6-48BB-85A8-42CD7FA3BD67}"/>
              </a:ext>
            </a:extLst>
          </p:cNvPr>
          <p:cNvSpPr>
            <a:spLocks noGrp="1"/>
          </p:cNvSpPr>
          <p:nvPr>
            <p:ph type="body" idx="1"/>
          </p:nvPr>
        </p:nvSpPr>
        <p:spPr/>
        <p:txBody>
          <a:bodyPr/>
          <a:lstStyle/>
          <a:p>
            <a:pPr marL="38100" indent="0">
              <a:buNone/>
            </a:pPr>
            <a:r>
              <a:rPr lang="en-GB" sz="1400" b="1" u="sng" dirty="0"/>
              <a:t>Group work</a:t>
            </a:r>
          </a:p>
          <a:p>
            <a:endParaRPr lang="en-GB" sz="1400" dirty="0"/>
          </a:p>
          <a:p>
            <a:pPr marL="38100" indent="0" algn="just">
              <a:buNone/>
            </a:pPr>
            <a:r>
              <a:rPr lang="en-GB" sz="1400" dirty="0"/>
              <a:t>Create 3 groups;</a:t>
            </a:r>
          </a:p>
          <a:p>
            <a:pPr marL="0" indent="0" algn="just">
              <a:buNone/>
            </a:pPr>
            <a:r>
              <a:rPr lang="en-GB" sz="1400" dirty="0">
                <a:sym typeface="Wingdings" panose="05000000000000000000" pitchFamily="2" charset="2"/>
              </a:rPr>
              <a:t> </a:t>
            </a:r>
            <a:r>
              <a:rPr lang="en-GB" sz="1400" dirty="0"/>
              <a:t>Work together in each group to sketch as much as you can in 10 minutes, the </a:t>
            </a:r>
            <a:r>
              <a:rPr lang="en-GB" sz="1400" u="sng" dirty="0"/>
              <a:t>structure</a:t>
            </a:r>
            <a:r>
              <a:rPr lang="en-GB" sz="1400" dirty="0"/>
              <a:t> and </a:t>
            </a:r>
            <a:r>
              <a:rPr lang="en-GB" sz="1400" u="sng" dirty="0"/>
              <a:t>content</a:t>
            </a:r>
            <a:r>
              <a:rPr lang="en-GB" sz="1400" dirty="0"/>
              <a:t> of an Interactive Infographic to combat bullying in school; </a:t>
            </a:r>
          </a:p>
          <a:p>
            <a:pPr marL="0" indent="0" algn="just">
              <a:buNone/>
            </a:pPr>
            <a:r>
              <a:rPr lang="en-GB" sz="1400" dirty="0">
                <a:sym typeface="Wingdings" panose="05000000000000000000" pitchFamily="2" charset="2"/>
              </a:rPr>
              <a:t> </a:t>
            </a:r>
            <a:r>
              <a:rPr lang="en-GB" sz="1400" dirty="0"/>
              <a:t>Briefly analyse it in your group and emphasize how you think you can use the infographic with your primary schoolers, by arguing on its practical educational value (5 minutes);</a:t>
            </a:r>
          </a:p>
          <a:p>
            <a:pPr marL="0" indent="0" algn="just">
              <a:buNone/>
            </a:pPr>
            <a:r>
              <a:rPr lang="en-GB" sz="1400" dirty="0">
                <a:sym typeface="Wingdings" panose="05000000000000000000" pitchFamily="2" charset="2"/>
              </a:rPr>
              <a:t> </a:t>
            </a:r>
            <a:r>
              <a:rPr lang="en-GB" sz="1400" dirty="0"/>
              <a:t>Nominate one member of your group to share the infographic idea and value with the whole class of trainees (5 minutes/group).</a:t>
            </a:r>
          </a:p>
          <a:p>
            <a:pPr marL="38100" indent="0" algn="just">
              <a:buNone/>
            </a:pPr>
            <a:endParaRPr lang="en-GB" sz="1400" dirty="0"/>
          </a:p>
          <a:p>
            <a:pPr marL="38100" indent="0" algn="just">
              <a:buNone/>
            </a:pPr>
            <a:r>
              <a:rPr lang="en-GB" sz="1400" dirty="0"/>
              <a:t>Working time: 30 minutes</a:t>
            </a:r>
          </a:p>
        </p:txBody>
      </p:sp>
      <p:pic>
        <p:nvPicPr>
          <p:cNvPr id="4" name="Picture 3" descr="hard thinking face /&gt; | Funny emoticons, Animated emoticons, Funny emoji  faces">
            <a:extLst>
              <a:ext uri="{FF2B5EF4-FFF2-40B4-BE49-F238E27FC236}">
                <a16:creationId xmlns:a16="http://schemas.microsoft.com/office/drawing/2014/main" id="{AA0A1B5B-4ED1-4443-9F69-FAB29399CE92}"/>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90439" y="131812"/>
            <a:ext cx="909088" cy="909088"/>
          </a:xfrm>
          <a:prstGeom prst="rect">
            <a:avLst/>
          </a:prstGeom>
          <a:noFill/>
          <a:ln>
            <a:noFill/>
          </a:ln>
        </p:spPr>
      </p:pic>
    </p:spTree>
    <p:extLst>
      <p:ext uri="{BB962C8B-B14F-4D97-AF65-F5344CB8AC3E}">
        <p14:creationId xmlns:p14="http://schemas.microsoft.com/office/powerpoint/2010/main" val="6346803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11C8C9-10AB-4F9E-B045-921CBC08DA7B}"/>
              </a:ext>
            </a:extLst>
          </p:cNvPr>
          <p:cNvSpPr>
            <a:spLocks noGrp="1"/>
          </p:cNvSpPr>
          <p:nvPr>
            <p:ph type="title"/>
          </p:nvPr>
        </p:nvSpPr>
        <p:spPr/>
        <p:txBody>
          <a:bodyPr/>
          <a:lstStyle/>
          <a:p>
            <a:r>
              <a:rPr lang="en-US" dirty="0"/>
              <a:t>References</a:t>
            </a:r>
            <a:endParaRPr lang="en-GB" dirty="0"/>
          </a:p>
        </p:txBody>
      </p:sp>
      <p:sp>
        <p:nvSpPr>
          <p:cNvPr id="3" name="Text Placeholder 2">
            <a:extLst>
              <a:ext uri="{FF2B5EF4-FFF2-40B4-BE49-F238E27FC236}">
                <a16:creationId xmlns:a16="http://schemas.microsoft.com/office/drawing/2014/main" id="{96CC7BFC-A89A-41F6-8B61-9218F8B2DA40}"/>
              </a:ext>
            </a:extLst>
          </p:cNvPr>
          <p:cNvSpPr>
            <a:spLocks noGrp="1"/>
          </p:cNvSpPr>
          <p:nvPr>
            <p:ph type="body" idx="1"/>
          </p:nvPr>
        </p:nvSpPr>
        <p:spPr/>
        <p:txBody>
          <a:bodyPr/>
          <a:lstStyle/>
          <a:p>
            <a:pPr marL="0" lvl="0" indent="0">
              <a:lnSpc>
                <a:spcPct val="107000"/>
              </a:lnSpc>
              <a:buNone/>
            </a:pPr>
            <a:r>
              <a:rPr lang="en-US" sz="1200" dirty="0">
                <a:effectLst/>
                <a:latin typeface="Calibri" panose="020F0502020204030204" pitchFamily="34" charset="0"/>
                <a:ea typeface="Calibri" panose="020F0502020204030204" pitchFamily="34" charset="0"/>
                <a:cs typeface="Times New Roman" panose="02020603050405020304" pitchFamily="18" charset="0"/>
              </a:rPr>
              <a:t>1. Cambridge Dictionary, </a:t>
            </a:r>
            <a:r>
              <a:rPr lang="en-US" sz="12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
              </a:rPr>
              <a:t>https://dictionary.cambridge.org/dictionary/english/infographic</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endParaRPr lang="en-GB" sz="1200" dirty="0">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buNone/>
            </a:pPr>
            <a:r>
              <a:rPr lang="en-US" sz="1200" dirty="0">
                <a:effectLst/>
                <a:latin typeface="Calibri" panose="020F0502020204030204" pitchFamily="34" charset="0"/>
                <a:ea typeface="Calibri" panose="020F0502020204030204" pitchFamily="34" charset="0"/>
                <a:cs typeface="Times New Roman" panose="02020603050405020304" pitchFamily="18" charset="0"/>
              </a:rPr>
              <a:t>2. Oxford Dictionary, </a:t>
            </a:r>
            <a:r>
              <a:rPr lang="en-US" sz="12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https://www.lexico.com/definition/infographic</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buNone/>
            </a:pPr>
            <a:r>
              <a:rPr lang="en-US" sz="1200" dirty="0">
                <a:effectLst/>
                <a:latin typeface="Calibri" panose="020F0502020204030204" pitchFamily="34" charset="0"/>
                <a:ea typeface="Calibri" panose="020F0502020204030204" pitchFamily="34" charset="0"/>
                <a:cs typeface="Times New Roman" panose="02020603050405020304" pitchFamily="18" charset="0"/>
              </a:rPr>
              <a:t>3. What is an Infographic? Examples, Templates &amp; Design Tips, </a:t>
            </a:r>
            <a:r>
              <a:rPr lang="en-US" sz="12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rPr>
              <a:t>https://venngage.com/blog/what-is-an-infographic/</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buNone/>
            </a:pPr>
            <a:r>
              <a:rPr lang="en-US" sz="1200" dirty="0">
                <a:effectLst/>
                <a:latin typeface="Calibri" panose="020F0502020204030204" pitchFamily="34" charset="0"/>
                <a:ea typeface="Calibri" panose="020F0502020204030204" pitchFamily="34" charset="0"/>
                <a:cs typeface="Times New Roman" panose="02020603050405020304" pitchFamily="18" charset="0"/>
              </a:rPr>
              <a:t>4. How to Create an Interactive Infographic: The Definitive Guide, </a:t>
            </a:r>
            <a:r>
              <a:rPr lang="en-US" sz="12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5"/>
              </a:rPr>
              <a:t>https://rockcontent.com/blog/interactive-infographic/</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buNone/>
            </a:pPr>
            <a:r>
              <a:rPr lang="fr-FR" sz="1200" dirty="0">
                <a:effectLst/>
                <a:latin typeface="Calibri" panose="020F0502020204030204" pitchFamily="34" charset="0"/>
                <a:ea typeface="Calibri" panose="020F0502020204030204" pitchFamily="34" charset="0"/>
                <a:cs typeface="Times New Roman" panose="02020603050405020304" pitchFamily="18" charset="0"/>
              </a:rPr>
              <a:t>5. Interactive </a:t>
            </a:r>
            <a:r>
              <a:rPr lang="fr-FR" sz="1200" dirty="0" err="1">
                <a:effectLst/>
                <a:latin typeface="Calibri" panose="020F0502020204030204" pitchFamily="34" charset="0"/>
                <a:ea typeface="Calibri" panose="020F0502020204030204" pitchFamily="34" charset="0"/>
                <a:cs typeface="Times New Roman" panose="02020603050405020304" pitchFamily="18" charset="0"/>
              </a:rPr>
              <a:t>Infographic</a:t>
            </a:r>
            <a:r>
              <a:rPr lang="fr-FR" sz="1200" dirty="0">
                <a:effectLst/>
                <a:latin typeface="Calibri" panose="020F0502020204030204" pitchFamily="34" charset="0"/>
                <a:ea typeface="Calibri" panose="020F0502020204030204" pitchFamily="34" charset="0"/>
                <a:cs typeface="Times New Roman" panose="02020603050405020304" pitchFamily="18" charset="0"/>
              </a:rPr>
              <a:t>, </a:t>
            </a:r>
            <a:r>
              <a:rPr lang="fr-FR" sz="12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6"/>
              </a:rPr>
              <a:t>http://www.itvantage.co.uk/services/interactive-infographic</a:t>
            </a:r>
            <a:r>
              <a:rPr lang="fr-FR" sz="1200" dirty="0">
                <a:effectLst/>
                <a:latin typeface="Calibri" panose="020F0502020204030204" pitchFamily="34" charset="0"/>
                <a:ea typeface="Calibri" panose="020F0502020204030204" pitchFamily="34" charset="0"/>
                <a:cs typeface="Times New Roman" panose="02020603050405020304" pitchFamily="18" charset="0"/>
              </a:rPr>
              <a:t>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buNone/>
            </a:pPr>
            <a:r>
              <a:rPr lang="en-GB" sz="1200" dirty="0">
                <a:effectLst/>
                <a:latin typeface="Calibri" panose="020F0502020204030204" pitchFamily="34" charset="0"/>
                <a:ea typeface="Calibri" panose="020F0502020204030204" pitchFamily="34" charset="0"/>
                <a:cs typeface="Times New Roman" panose="02020603050405020304" pitchFamily="18" charset="0"/>
              </a:rPr>
              <a:t>6. 8 Types of Interactive Infographics, </a:t>
            </a:r>
            <a:r>
              <a:rPr lang="en-GB" sz="12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7"/>
              </a:rPr>
              <a:t>https://blog.dot.vu/8-types-of-interactive-infographics/</a:t>
            </a:r>
            <a:r>
              <a:rPr lang="en-GB" sz="1200" dirty="0">
                <a:effectLst/>
                <a:latin typeface="Calibri" panose="020F0502020204030204" pitchFamily="34" charset="0"/>
                <a:ea typeface="Calibri" panose="020F0502020204030204" pitchFamily="34" charset="0"/>
                <a:cs typeface="Times New Roman" panose="02020603050405020304" pitchFamily="18" charset="0"/>
              </a:rPr>
              <a:t> </a:t>
            </a:r>
          </a:p>
          <a:p>
            <a:pPr marL="0" lvl="0" indent="0">
              <a:lnSpc>
                <a:spcPct val="107000"/>
              </a:lnSpc>
              <a:buNone/>
            </a:pPr>
            <a:r>
              <a:rPr lang="en-GB" sz="1200" dirty="0">
                <a:effectLst/>
                <a:latin typeface="Calibri" panose="020F0502020204030204" pitchFamily="34" charset="0"/>
                <a:ea typeface="Calibri" panose="020F0502020204030204" pitchFamily="34" charset="0"/>
                <a:cs typeface="Times New Roman" panose="02020603050405020304" pitchFamily="18" charset="0"/>
              </a:rPr>
              <a:t>7. 8 Types of Interactive Infographics, </a:t>
            </a:r>
            <a:r>
              <a:rPr lang="en-GB" sz="12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7"/>
              </a:rPr>
              <a:t>https://blog.dot.vu/8-types-of-interactive-infographics/</a:t>
            </a:r>
            <a:r>
              <a:rPr lang="en-GB" sz="1200" dirty="0">
                <a:effectLst/>
                <a:latin typeface="Calibri" panose="020F0502020204030204" pitchFamily="34" charset="0"/>
                <a:ea typeface="Calibri" panose="020F0502020204030204" pitchFamily="34" charset="0"/>
                <a:cs typeface="Times New Roman" panose="02020603050405020304" pitchFamily="18" charset="0"/>
              </a:rPr>
              <a:t> </a:t>
            </a:r>
          </a:p>
          <a:p>
            <a:pPr marL="0" lvl="0" indent="0">
              <a:lnSpc>
                <a:spcPct val="107000"/>
              </a:lnSpc>
              <a:spcAft>
                <a:spcPts val="800"/>
              </a:spcAft>
              <a:buNone/>
            </a:pPr>
            <a:r>
              <a:rPr lang="en-GB" sz="1200" dirty="0">
                <a:effectLst/>
                <a:latin typeface="Calibri" panose="020F0502020204030204" pitchFamily="34" charset="0"/>
                <a:ea typeface="Calibri" panose="020F0502020204030204" pitchFamily="34" charset="0"/>
                <a:cs typeface="Times New Roman" panose="02020603050405020304" pitchFamily="18" charset="0"/>
              </a:rPr>
              <a:t>8. The 12 Best Types of Interactive Content for Higher Engagement: Infographics, Widgets, &amp; More, </a:t>
            </a:r>
            <a:r>
              <a:rPr lang="en-GB" sz="12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8"/>
              </a:rPr>
              <a:t>https://killervisualstrategies.com/blog/best-types-interactive-content-infographics-design.html</a:t>
            </a:r>
            <a:r>
              <a:rPr lang="en-GB" sz="1200" dirty="0">
                <a:effectLst/>
                <a:latin typeface="Calibri" panose="020F0502020204030204" pitchFamily="34" charset="0"/>
                <a:ea typeface="Calibri" panose="020F0502020204030204" pitchFamily="34" charset="0"/>
                <a:cs typeface="Times New Roman" panose="02020603050405020304" pitchFamily="18" charset="0"/>
              </a:rPr>
              <a:t> </a:t>
            </a:r>
          </a:p>
          <a:p>
            <a:pPr marL="38100" indent="0">
              <a:buNone/>
            </a:pPr>
            <a:r>
              <a:rPr lang="en-GB" sz="1200" dirty="0">
                <a:effectLst/>
                <a:latin typeface="Calibri" panose="020F0502020204030204" pitchFamily="34" charset="0"/>
                <a:ea typeface="Calibri" panose="020F0502020204030204" pitchFamily="34" charset="0"/>
                <a:cs typeface="Times New Roman" panose="02020603050405020304" pitchFamily="18" charset="0"/>
              </a:rPr>
              <a:t>9. 16 Stunning Examples of Interactive Infographics, </a:t>
            </a:r>
            <a:r>
              <a:rPr lang="en-GB" sz="12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9"/>
              </a:rPr>
              <a:t>https://medium.com/visual-stories/16-stunning-examples-of-interactive-infographics-fa7203845cb1</a:t>
            </a:r>
            <a:endParaRPr lang="en-GB" sz="1200" dirty="0"/>
          </a:p>
        </p:txBody>
      </p:sp>
    </p:spTree>
    <p:extLst>
      <p:ext uri="{BB962C8B-B14F-4D97-AF65-F5344CB8AC3E}">
        <p14:creationId xmlns:p14="http://schemas.microsoft.com/office/powerpoint/2010/main" val="4664596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5A567CF-9433-4A7B-B572-5E22D34BC83A}"/>
              </a:ext>
            </a:extLst>
          </p:cNvPr>
          <p:cNvSpPr txBox="1"/>
          <p:nvPr/>
        </p:nvSpPr>
        <p:spPr>
          <a:xfrm>
            <a:off x="1702418" y="1444600"/>
            <a:ext cx="6980665" cy="1569660"/>
          </a:xfrm>
          <a:prstGeom prst="rect">
            <a:avLst/>
          </a:prstGeom>
          <a:noFill/>
        </p:spPr>
        <p:txBody>
          <a:bodyPr wrap="square">
            <a:spAutoFit/>
          </a:bodyPr>
          <a:lstStyle/>
          <a:p>
            <a:r>
              <a:rPr lang="en-US" sz="3200" dirty="0"/>
              <a:t>Activity 1.2: </a:t>
            </a:r>
          </a:p>
          <a:p>
            <a:pPr marL="38100" indent="0">
              <a:buNone/>
            </a:pPr>
            <a:r>
              <a:rPr lang="en-GB" sz="3200" b="1" dirty="0"/>
              <a:t>Safe online learning environments in primary education</a:t>
            </a:r>
            <a:endParaRPr lang="en-US" sz="3200" b="1" dirty="0"/>
          </a:p>
        </p:txBody>
      </p:sp>
    </p:spTree>
    <p:extLst>
      <p:ext uri="{BB962C8B-B14F-4D97-AF65-F5344CB8AC3E}">
        <p14:creationId xmlns:p14="http://schemas.microsoft.com/office/powerpoint/2010/main" val="737023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6CF304-F001-4260-9453-B9E22C41F1E2}"/>
              </a:ext>
            </a:extLst>
          </p:cNvPr>
          <p:cNvSpPr>
            <a:spLocks noGrp="1"/>
          </p:cNvSpPr>
          <p:nvPr>
            <p:ph type="title"/>
          </p:nvPr>
        </p:nvSpPr>
        <p:spPr/>
        <p:txBody>
          <a:bodyPr/>
          <a:lstStyle/>
          <a:p>
            <a:r>
              <a:rPr lang="en-US" dirty="0"/>
              <a:t>A.1.2 </a:t>
            </a:r>
            <a:r>
              <a:rPr lang="en-GB" dirty="0"/>
              <a:t>Safe online learning environments in primary education</a:t>
            </a:r>
            <a:r>
              <a:rPr lang="en-US" dirty="0"/>
              <a:t> </a:t>
            </a:r>
            <a:endParaRPr lang="en-GB" dirty="0"/>
          </a:p>
        </p:txBody>
      </p:sp>
      <p:sp>
        <p:nvSpPr>
          <p:cNvPr id="3" name="Text Placeholder 2">
            <a:extLst>
              <a:ext uri="{FF2B5EF4-FFF2-40B4-BE49-F238E27FC236}">
                <a16:creationId xmlns:a16="http://schemas.microsoft.com/office/drawing/2014/main" id="{A9EC84AF-7728-45F5-BF3B-75249DC5CE53}"/>
              </a:ext>
            </a:extLst>
          </p:cNvPr>
          <p:cNvSpPr>
            <a:spLocks noGrp="1"/>
          </p:cNvSpPr>
          <p:nvPr>
            <p:ph type="body" idx="1"/>
          </p:nvPr>
        </p:nvSpPr>
        <p:spPr/>
        <p:txBody>
          <a:bodyPr/>
          <a:lstStyle/>
          <a:p>
            <a:pPr algn="just"/>
            <a:r>
              <a:rPr lang="en-GB" sz="1400" dirty="0"/>
              <a:t>When we refer to the </a:t>
            </a:r>
            <a:r>
              <a:rPr lang="en-GB" sz="1400" b="1" dirty="0"/>
              <a:t>online learning environment (OLE)</a:t>
            </a:r>
            <a:r>
              <a:rPr lang="en-GB" sz="1400" dirty="0"/>
              <a:t>, we are referring to the virtual space in which learners participate in the learning experience. </a:t>
            </a:r>
          </a:p>
          <a:p>
            <a:pPr algn="just"/>
            <a:r>
              <a:rPr lang="en-GB" sz="1400" dirty="0"/>
              <a:t>In this process, learners and instructors are emotionally present when they connect with others in an authentic way during the online learning experience.</a:t>
            </a:r>
          </a:p>
          <a:p>
            <a:pPr algn="just"/>
            <a:r>
              <a:rPr lang="en-GB" sz="1400" dirty="0"/>
              <a:t>The virtual classroom is the heart of online learning - a convenient, central place where your lessons unfold. Although there are many fundamental similarities between a traditional classroom-based education and the online learning experience, learning through a virtual classroom offers many benefits that traditional classes don’t provide.</a:t>
            </a:r>
          </a:p>
          <a:p>
            <a:pPr algn="just"/>
            <a:r>
              <a:rPr lang="en-GB" sz="1400" dirty="0"/>
              <a:t>But it is important to learn within </a:t>
            </a:r>
            <a:r>
              <a:rPr lang="en-GB" sz="1400" b="1" dirty="0"/>
              <a:t>safe online environments </a:t>
            </a:r>
            <a:r>
              <a:rPr lang="en-GB" sz="1400" dirty="0"/>
              <a:t>and define online safety for your pupils, so they can understand what to avoid or report when doing online work for class. </a:t>
            </a:r>
          </a:p>
        </p:txBody>
      </p:sp>
    </p:spTree>
    <p:extLst>
      <p:ext uri="{BB962C8B-B14F-4D97-AF65-F5344CB8AC3E}">
        <p14:creationId xmlns:p14="http://schemas.microsoft.com/office/powerpoint/2010/main" val="28803503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E learning Images, Stock Photos &amp; Vectors | Shutterstock">
            <a:extLst>
              <a:ext uri="{FF2B5EF4-FFF2-40B4-BE49-F238E27FC236}">
                <a16:creationId xmlns:a16="http://schemas.microsoft.com/office/drawing/2014/main" id="{F7CFBCFF-3F5F-447A-8F42-26B350EE31C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921" y="327102"/>
            <a:ext cx="5419273" cy="42504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29409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6CF304-F001-4260-9453-B9E22C41F1E2}"/>
              </a:ext>
            </a:extLst>
          </p:cNvPr>
          <p:cNvSpPr>
            <a:spLocks noGrp="1"/>
          </p:cNvSpPr>
          <p:nvPr>
            <p:ph type="title"/>
          </p:nvPr>
        </p:nvSpPr>
        <p:spPr/>
        <p:txBody>
          <a:bodyPr/>
          <a:lstStyle/>
          <a:p>
            <a:r>
              <a:rPr lang="en-US" dirty="0"/>
              <a:t>A.1.2 </a:t>
            </a:r>
            <a:r>
              <a:rPr lang="en-GB" dirty="0"/>
              <a:t>Safe online learning environments in primary education</a:t>
            </a:r>
            <a:r>
              <a:rPr lang="en-US" dirty="0"/>
              <a:t> </a:t>
            </a:r>
            <a:endParaRPr lang="en-GB" dirty="0"/>
          </a:p>
        </p:txBody>
      </p:sp>
      <p:sp>
        <p:nvSpPr>
          <p:cNvPr id="3" name="Text Placeholder 2">
            <a:extLst>
              <a:ext uri="{FF2B5EF4-FFF2-40B4-BE49-F238E27FC236}">
                <a16:creationId xmlns:a16="http://schemas.microsoft.com/office/drawing/2014/main" id="{A9EC84AF-7728-45F5-BF3B-75249DC5CE53}"/>
              </a:ext>
            </a:extLst>
          </p:cNvPr>
          <p:cNvSpPr>
            <a:spLocks noGrp="1"/>
          </p:cNvSpPr>
          <p:nvPr>
            <p:ph type="body" idx="1"/>
          </p:nvPr>
        </p:nvSpPr>
        <p:spPr/>
        <p:txBody>
          <a:bodyPr/>
          <a:lstStyle/>
          <a:p>
            <a:pPr marL="38100" indent="0">
              <a:buNone/>
            </a:pPr>
            <a:r>
              <a:rPr lang="en-US" sz="2000" dirty="0"/>
              <a:t>A</a:t>
            </a:r>
            <a:r>
              <a:rPr lang="en-GB" sz="2000" dirty="0"/>
              <a:t>n Online Learning Environment (OLE) is </a:t>
            </a:r>
            <a:r>
              <a:rPr lang="en-GB" sz="2000" b="1" dirty="0"/>
              <a:t>defined</a:t>
            </a:r>
            <a:r>
              <a:rPr lang="en-GB" sz="2000" dirty="0"/>
              <a:t> as:</a:t>
            </a:r>
          </a:p>
          <a:p>
            <a:endParaRPr lang="en-GB" sz="1400" dirty="0"/>
          </a:p>
          <a:p>
            <a:pPr algn="just"/>
            <a:r>
              <a:rPr lang="en-GB" sz="1400" dirty="0"/>
              <a:t>“A learning environment with no physical location and in which the instructors and students are separated by space.”</a:t>
            </a:r>
          </a:p>
          <a:p>
            <a:pPr algn="just"/>
            <a:r>
              <a:rPr lang="en-GB" sz="1400" dirty="0"/>
              <a:t>“Online didactic context that promotes students learning.”</a:t>
            </a:r>
          </a:p>
          <a:p>
            <a:pPr algn="just"/>
            <a:r>
              <a:rPr lang="en-GB" sz="1400" dirty="0"/>
              <a:t>“The environment where teaching and learning take place through the use of computers and the Internet.”</a:t>
            </a:r>
          </a:p>
          <a:p>
            <a:pPr algn="just"/>
            <a:r>
              <a:rPr lang="en-GB" sz="1400" dirty="0"/>
              <a:t>“The virtual learning space where students exchange knowledge and expertise using the virtual classroom.”</a:t>
            </a:r>
          </a:p>
          <a:p>
            <a:pPr algn="just"/>
            <a:r>
              <a:rPr lang="en-GB" sz="1400" dirty="0"/>
              <a:t>“An explicitly represented and designed space for educational interactions, in which students are active in co-constructing the virtual space.”</a:t>
            </a:r>
          </a:p>
          <a:p>
            <a:pPr marL="38100" indent="0" algn="r">
              <a:buNone/>
            </a:pPr>
            <a:r>
              <a:rPr lang="en-GB" sz="1000" i="1" dirty="0"/>
              <a:t>(IGI Global. What is Online Learning Environment)</a:t>
            </a:r>
          </a:p>
          <a:p>
            <a:pPr marL="38100" indent="0" algn="ctr">
              <a:buNone/>
            </a:pPr>
            <a:r>
              <a:rPr lang="en-GB" sz="1400" b="1" dirty="0">
                <a:solidFill>
                  <a:schemeClr val="accent4">
                    <a:lumMod val="75000"/>
                  </a:schemeClr>
                </a:solidFill>
              </a:rPr>
              <a:t>Many definitions…with a common perspective!</a:t>
            </a:r>
          </a:p>
        </p:txBody>
      </p:sp>
    </p:spTree>
    <p:extLst>
      <p:ext uri="{BB962C8B-B14F-4D97-AF65-F5344CB8AC3E}">
        <p14:creationId xmlns:p14="http://schemas.microsoft.com/office/powerpoint/2010/main" val="12870956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6CF304-F001-4260-9453-B9E22C41F1E2}"/>
              </a:ext>
            </a:extLst>
          </p:cNvPr>
          <p:cNvSpPr>
            <a:spLocks noGrp="1"/>
          </p:cNvSpPr>
          <p:nvPr>
            <p:ph type="title"/>
          </p:nvPr>
        </p:nvSpPr>
        <p:spPr/>
        <p:txBody>
          <a:bodyPr/>
          <a:lstStyle/>
          <a:p>
            <a:r>
              <a:rPr lang="en-US" dirty="0"/>
              <a:t>A.1.2 </a:t>
            </a:r>
            <a:r>
              <a:rPr lang="en-GB" dirty="0"/>
              <a:t>Safe online learning environments in primary education</a:t>
            </a:r>
            <a:r>
              <a:rPr lang="en-US" dirty="0"/>
              <a:t> </a:t>
            </a:r>
            <a:endParaRPr lang="en-GB" dirty="0"/>
          </a:p>
        </p:txBody>
      </p:sp>
      <p:sp>
        <p:nvSpPr>
          <p:cNvPr id="3" name="Text Placeholder 2">
            <a:extLst>
              <a:ext uri="{FF2B5EF4-FFF2-40B4-BE49-F238E27FC236}">
                <a16:creationId xmlns:a16="http://schemas.microsoft.com/office/drawing/2014/main" id="{A9EC84AF-7728-45F5-BF3B-75249DC5CE53}"/>
              </a:ext>
            </a:extLst>
          </p:cNvPr>
          <p:cNvSpPr>
            <a:spLocks noGrp="1"/>
          </p:cNvSpPr>
          <p:nvPr>
            <p:ph type="body" idx="1"/>
          </p:nvPr>
        </p:nvSpPr>
        <p:spPr/>
        <p:txBody>
          <a:bodyPr/>
          <a:lstStyle/>
          <a:p>
            <a:pPr marL="38100" indent="0" algn="ctr">
              <a:buNone/>
            </a:pPr>
            <a:r>
              <a:rPr lang="en-US" sz="2000" dirty="0">
                <a:solidFill>
                  <a:schemeClr val="tx1"/>
                </a:solidFill>
              </a:rPr>
              <a:t>F</a:t>
            </a:r>
            <a:r>
              <a:rPr lang="en-GB" sz="2000" dirty="0" err="1">
                <a:solidFill>
                  <a:schemeClr val="tx1"/>
                </a:solidFill>
              </a:rPr>
              <a:t>eatures</a:t>
            </a:r>
            <a:r>
              <a:rPr lang="en-GB" sz="2000" dirty="0">
                <a:solidFill>
                  <a:schemeClr val="tx1"/>
                </a:solidFill>
              </a:rPr>
              <a:t> of online learning environment (1)</a:t>
            </a:r>
          </a:p>
          <a:p>
            <a:pPr marL="38100" indent="0">
              <a:buNone/>
            </a:pPr>
            <a:endParaRPr lang="en-GB" sz="1400" dirty="0">
              <a:solidFill>
                <a:schemeClr val="tx1"/>
              </a:solidFill>
            </a:endParaRPr>
          </a:p>
          <a:p>
            <a:pPr marL="38100" indent="0">
              <a:buNone/>
            </a:pPr>
            <a:r>
              <a:rPr lang="en-GB" sz="1400" dirty="0">
                <a:solidFill>
                  <a:schemeClr val="tx1"/>
                </a:solidFill>
              </a:rPr>
              <a:t>Online Learning Environments offers the following (or have the following features):</a:t>
            </a:r>
          </a:p>
          <a:p>
            <a:pPr marL="38100" indent="0">
              <a:buNone/>
            </a:pPr>
            <a:endParaRPr lang="en-GB" sz="1400" dirty="0">
              <a:solidFill>
                <a:schemeClr val="tx1"/>
              </a:solidFill>
            </a:endParaRPr>
          </a:p>
          <a:p>
            <a:pPr marL="38100" indent="0">
              <a:buNone/>
            </a:pPr>
            <a:r>
              <a:rPr lang="en-GB" sz="1400" dirty="0">
                <a:solidFill>
                  <a:schemeClr val="tx1"/>
                </a:solidFill>
              </a:rPr>
              <a:t>1. Collaboration of Various Learning Tools</a:t>
            </a:r>
          </a:p>
          <a:p>
            <a:pPr marL="38100" indent="0">
              <a:buNone/>
            </a:pPr>
            <a:r>
              <a:rPr lang="en-GB" sz="1400" dirty="0">
                <a:solidFill>
                  <a:schemeClr val="tx1"/>
                </a:solidFill>
              </a:rPr>
              <a:t>2. Strong Reporting with Customization </a:t>
            </a:r>
          </a:p>
          <a:p>
            <a:pPr marL="38100" indent="0">
              <a:buNone/>
            </a:pPr>
            <a:r>
              <a:rPr lang="en-GB" sz="1400" dirty="0">
                <a:solidFill>
                  <a:schemeClr val="tx1"/>
                </a:solidFill>
              </a:rPr>
              <a:t>3. Natural User Interface</a:t>
            </a:r>
          </a:p>
          <a:p>
            <a:pPr marL="38100" indent="0">
              <a:buNone/>
            </a:pPr>
            <a:r>
              <a:rPr lang="en-GB" sz="1400" dirty="0">
                <a:solidFill>
                  <a:schemeClr val="tx1"/>
                </a:solidFill>
              </a:rPr>
              <a:t>4. Responsive Design Features</a:t>
            </a:r>
          </a:p>
          <a:p>
            <a:pPr marL="38100" indent="0">
              <a:buNone/>
            </a:pPr>
            <a:r>
              <a:rPr lang="en-GB" sz="1400" dirty="0">
                <a:solidFill>
                  <a:schemeClr val="tx1"/>
                </a:solidFill>
              </a:rPr>
              <a:t>5. Availability Features</a:t>
            </a:r>
          </a:p>
          <a:p>
            <a:pPr marL="38100" indent="0">
              <a:buNone/>
            </a:pPr>
            <a:endParaRPr lang="en-GB" sz="1400" dirty="0">
              <a:solidFill>
                <a:schemeClr val="tx1"/>
              </a:solidFill>
            </a:endParaRPr>
          </a:p>
        </p:txBody>
      </p:sp>
    </p:spTree>
    <p:extLst>
      <p:ext uri="{BB962C8B-B14F-4D97-AF65-F5344CB8AC3E}">
        <p14:creationId xmlns:p14="http://schemas.microsoft.com/office/powerpoint/2010/main" val="26427592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6CF304-F001-4260-9453-B9E22C41F1E2}"/>
              </a:ext>
            </a:extLst>
          </p:cNvPr>
          <p:cNvSpPr>
            <a:spLocks noGrp="1"/>
          </p:cNvSpPr>
          <p:nvPr>
            <p:ph type="title"/>
          </p:nvPr>
        </p:nvSpPr>
        <p:spPr/>
        <p:txBody>
          <a:bodyPr/>
          <a:lstStyle/>
          <a:p>
            <a:r>
              <a:rPr lang="en-US" dirty="0"/>
              <a:t>A.1.2 </a:t>
            </a:r>
            <a:r>
              <a:rPr lang="en-GB" dirty="0"/>
              <a:t>Safe online learning environments in primary education</a:t>
            </a:r>
            <a:r>
              <a:rPr lang="en-US" dirty="0"/>
              <a:t> </a:t>
            </a:r>
            <a:endParaRPr lang="en-GB" dirty="0"/>
          </a:p>
        </p:txBody>
      </p:sp>
      <p:sp>
        <p:nvSpPr>
          <p:cNvPr id="3" name="Text Placeholder 2">
            <a:extLst>
              <a:ext uri="{FF2B5EF4-FFF2-40B4-BE49-F238E27FC236}">
                <a16:creationId xmlns:a16="http://schemas.microsoft.com/office/drawing/2014/main" id="{A9EC84AF-7728-45F5-BF3B-75249DC5CE53}"/>
              </a:ext>
            </a:extLst>
          </p:cNvPr>
          <p:cNvSpPr>
            <a:spLocks noGrp="1"/>
          </p:cNvSpPr>
          <p:nvPr>
            <p:ph type="body" idx="1"/>
          </p:nvPr>
        </p:nvSpPr>
        <p:spPr/>
        <p:txBody>
          <a:bodyPr/>
          <a:lstStyle/>
          <a:p>
            <a:pPr marL="38100" indent="0" algn="ctr">
              <a:buNone/>
            </a:pPr>
            <a:r>
              <a:rPr lang="en-US" sz="2000" dirty="0">
                <a:solidFill>
                  <a:schemeClr val="tx1"/>
                </a:solidFill>
              </a:rPr>
              <a:t>F</a:t>
            </a:r>
            <a:r>
              <a:rPr lang="en-GB" sz="2000" dirty="0" err="1">
                <a:solidFill>
                  <a:schemeClr val="tx1"/>
                </a:solidFill>
              </a:rPr>
              <a:t>eatures</a:t>
            </a:r>
            <a:r>
              <a:rPr lang="en-GB" sz="2000" dirty="0">
                <a:solidFill>
                  <a:schemeClr val="tx1"/>
                </a:solidFill>
              </a:rPr>
              <a:t> of online learning environment (2)</a:t>
            </a:r>
          </a:p>
          <a:p>
            <a:pPr marL="38100" indent="0" algn="ctr">
              <a:buNone/>
            </a:pPr>
            <a:endParaRPr lang="en-GB" sz="1400" b="1" dirty="0">
              <a:solidFill>
                <a:schemeClr val="accent4">
                  <a:lumMod val="75000"/>
                </a:schemeClr>
              </a:solidFill>
            </a:endParaRPr>
          </a:p>
          <a:p>
            <a:pPr marL="38100" indent="0">
              <a:buNone/>
            </a:pPr>
            <a:r>
              <a:rPr lang="en-GB" sz="1400" dirty="0">
                <a:solidFill>
                  <a:schemeClr val="tx1"/>
                </a:solidFill>
              </a:rPr>
              <a:t>6. Convenience and flexibility</a:t>
            </a:r>
          </a:p>
          <a:p>
            <a:pPr marL="38100" indent="0">
              <a:buNone/>
            </a:pPr>
            <a:r>
              <a:rPr lang="en-GB" sz="1400" dirty="0">
                <a:solidFill>
                  <a:schemeClr val="tx1"/>
                </a:solidFill>
              </a:rPr>
              <a:t>7. High-quality pupil-teacher interactions</a:t>
            </a:r>
          </a:p>
          <a:p>
            <a:pPr marL="38100" indent="0">
              <a:buNone/>
            </a:pPr>
            <a:r>
              <a:rPr lang="en-GB" sz="1400" dirty="0">
                <a:solidFill>
                  <a:schemeClr val="tx1"/>
                </a:solidFill>
              </a:rPr>
              <a:t>8. More pupils can enrol at once</a:t>
            </a:r>
          </a:p>
          <a:p>
            <a:pPr marL="38100" indent="0">
              <a:buNone/>
            </a:pPr>
            <a:r>
              <a:rPr lang="en-GB" sz="1400" dirty="0">
                <a:solidFill>
                  <a:schemeClr val="tx1"/>
                </a:solidFill>
              </a:rPr>
              <a:t>9. Better learning experience</a:t>
            </a:r>
          </a:p>
          <a:p>
            <a:pPr marL="38100" indent="0">
              <a:buNone/>
            </a:pPr>
            <a:r>
              <a:rPr lang="en-GB" sz="1400" dirty="0">
                <a:solidFill>
                  <a:schemeClr val="tx1"/>
                </a:solidFill>
              </a:rPr>
              <a:t>10. More Cost-Effective</a:t>
            </a:r>
          </a:p>
          <a:p>
            <a:pPr marL="38100" indent="0">
              <a:buNone/>
            </a:pPr>
            <a:endParaRPr lang="en-GB" sz="1400" dirty="0">
              <a:solidFill>
                <a:schemeClr val="tx1"/>
              </a:solidFill>
            </a:endParaRPr>
          </a:p>
          <a:p>
            <a:pPr marL="38100" indent="0">
              <a:buNone/>
            </a:pPr>
            <a:r>
              <a:rPr lang="en-GB" sz="1400" b="1" i="1" dirty="0">
                <a:solidFill>
                  <a:schemeClr val="accent4">
                    <a:lumMod val="75000"/>
                  </a:schemeClr>
                </a:solidFill>
              </a:rPr>
              <a:t>Accessibility, lower costs and access to high-quality education from all parts of the world increased the public’s appreciation for online learning environments!</a:t>
            </a:r>
          </a:p>
          <a:p>
            <a:pPr marL="38100" indent="0" algn="ctr">
              <a:buNone/>
            </a:pPr>
            <a:endParaRPr lang="en-GB" sz="1400" b="1" dirty="0">
              <a:solidFill>
                <a:schemeClr val="accent4">
                  <a:lumMod val="75000"/>
                </a:schemeClr>
              </a:solidFill>
            </a:endParaRPr>
          </a:p>
        </p:txBody>
      </p:sp>
    </p:spTree>
    <p:extLst>
      <p:ext uri="{BB962C8B-B14F-4D97-AF65-F5344CB8AC3E}">
        <p14:creationId xmlns:p14="http://schemas.microsoft.com/office/powerpoint/2010/main" val="1108060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D1D581-AD09-4395-842D-02DFE55486AC}"/>
              </a:ext>
            </a:extLst>
          </p:cNvPr>
          <p:cNvSpPr>
            <a:spLocks noGrp="1"/>
          </p:cNvSpPr>
          <p:nvPr>
            <p:ph type="title"/>
          </p:nvPr>
        </p:nvSpPr>
        <p:spPr/>
        <p:txBody>
          <a:bodyPr/>
          <a:lstStyle/>
          <a:p>
            <a:r>
              <a:rPr lang="en-US" dirty="0"/>
              <a:t>Task to do 3 </a:t>
            </a:r>
            <a:endParaRPr lang="en-GB" dirty="0"/>
          </a:p>
        </p:txBody>
      </p:sp>
      <p:sp>
        <p:nvSpPr>
          <p:cNvPr id="3" name="Text Placeholder 2">
            <a:extLst>
              <a:ext uri="{FF2B5EF4-FFF2-40B4-BE49-F238E27FC236}">
                <a16:creationId xmlns:a16="http://schemas.microsoft.com/office/drawing/2014/main" id="{E003DE07-4BC6-48BB-85A8-42CD7FA3BD67}"/>
              </a:ext>
            </a:extLst>
          </p:cNvPr>
          <p:cNvSpPr>
            <a:spLocks noGrp="1"/>
          </p:cNvSpPr>
          <p:nvPr>
            <p:ph type="body" idx="1"/>
          </p:nvPr>
        </p:nvSpPr>
        <p:spPr/>
        <p:txBody>
          <a:bodyPr/>
          <a:lstStyle/>
          <a:p>
            <a:pPr marL="38100" indent="0">
              <a:buNone/>
            </a:pPr>
            <a:endParaRPr lang="en-GB" sz="1400" b="1" u="sng" dirty="0"/>
          </a:p>
          <a:p>
            <a:pPr marL="38100" indent="0">
              <a:buNone/>
            </a:pPr>
            <a:r>
              <a:rPr lang="en-GB" sz="1400" b="1" u="sng" dirty="0"/>
              <a:t>Whole class work:</a:t>
            </a:r>
            <a:r>
              <a:rPr lang="en-GB" sz="1400" b="1" dirty="0"/>
              <a:t> Discussion</a:t>
            </a:r>
          </a:p>
          <a:p>
            <a:pPr marL="38100" indent="0" algn="just">
              <a:buNone/>
            </a:pPr>
            <a:endParaRPr lang="en-GB" sz="1400" dirty="0"/>
          </a:p>
          <a:p>
            <a:pPr marL="38100" indent="0" algn="just">
              <a:buNone/>
            </a:pPr>
            <a:r>
              <a:rPr lang="en-GB" sz="1400" dirty="0"/>
              <a:t>All trainees will participate in a brief discussion around the following questions:</a:t>
            </a:r>
          </a:p>
          <a:p>
            <a:pPr algn="just"/>
            <a:r>
              <a:rPr lang="en-GB" sz="1400" i="1" dirty="0"/>
              <a:t>Are you familiar with online learning environments? </a:t>
            </a:r>
          </a:p>
          <a:p>
            <a:pPr algn="just"/>
            <a:r>
              <a:rPr lang="en-GB" sz="1400" i="1" dirty="0"/>
              <a:t>Do you teach (have you taught so far) online to your pupils?</a:t>
            </a:r>
          </a:p>
          <a:p>
            <a:pPr algn="just"/>
            <a:r>
              <a:rPr lang="en-GB" sz="1400" i="1" dirty="0"/>
              <a:t>Are you aware of what are the types of online learning environments?</a:t>
            </a:r>
          </a:p>
          <a:p>
            <a:pPr marL="38100" indent="0" algn="just">
              <a:buNone/>
            </a:pPr>
            <a:endParaRPr lang="en-GB" sz="1400" i="1" dirty="0"/>
          </a:p>
          <a:p>
            <a:pPr marL="38100" indent="0" algn="just">
              <a:buNone/>
            </a:pPr>
            <a:r>
              <a:rPr lang="en-GB" sz="1400" dirty="0"/>
              <a:t>Working time: 5 minutes</a:t>
            </a:r>
          </a:p>
        </p:txBody>
      </p:sp>
      <p:pic>
        <p:nvPicPr>
          <p:cNvPr id="4" name="Picture 3" descr="hard thinking face /&gt; | Funny emoticons, Animated emoticons, Funny emoji  faces">
            <a:extLst>
              <a:ext uri="{FF2B5EF4-FFF2-40B4-BE49-F238E27FC236}">
                <a16:creationId xmlns:a16="http://schemas.microsoft.com/office/drawing/2014/main" id="{AA0A1B5B-4ED1-4443-9F69-FAB29399CE92}"/>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90439" y="131812"/>
            <a:ext cx="909088" cy="909088"/>
          </a:xfrm>
          <a:prstGeom prst="rect">
            <a:avLst/>
          </a:prstGeom>
          <a:noFill/>
          <a:ln>
            <a:noFill/>
          </a:ln>
        </p:spPr>
      </p:pic>
    </p:spTree>
    <p:extLst>
      <p:ext uri="{BB962C8B-B14F-4D97-AF65-F5344CB8AC3E}">
        <p14:creationId xmlns:p14="http://schemas.microsoft.com/office/powerpoint/2010/main" val="42581216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19"/>
        <p:cNvGrpSpPr/>
        <p:nvPr/>
      </p:nvGrpSpPr>
      <p:grpSpPr>
        <a:xfrm>
          <a:off x="0" y="0"/>
          <a:ext cx="0" cy="0"/>
          <a:chOff x="0" y="0"/>
          <a:chExt cx="0" cy="0"/>
        </a:xfrm>
      </p:grpSpPr>
      <p:sp>
        <p:nvSpPr>
          <p:cNvPr id="520" name="Google Shape;520;p19"/>
          <p:cNvSpPr txBox="1">
            <a:spLocks noGrp="1"/>
          </p:cNvSpPr>
          <p:nvPr>
            <p:ph type="title"/>
          </p:nvPr>
        </p:nvSpPr>
        <p:spPr>
          <a:xfrm>
            <a:off x="388375" y="0"/>
            <a:ext cx="6923400" cy="8529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endParaRPr dirty="0"/>
          </a:p>
        </p:txBody>
      </p:sp>
      <p:sp>
        <p:nvSpPr>
          <p:cNvPr id="521" name="Google Shape;521;p19"/>
          <p:cNvSpPr txBox="1">
            <a:spLocks noGrp="1"/>
          </p:cNvSpPr>
          <p:nvPr>
            <p:ph type="body" idx="1"/>
          </p:nvPr>
        </p:nvSpPr>
        <p:spPr>
          <a:xfrm>
            <a:off x="587425" y="937410"/>
            <a:ext cx="6525300" cy="3835312"/>
          </a:xfrm>
          <a:prstGeom prst="rect">
            <a:avLst/>
          </a:prstGeom>
        </p:spPr>
        <p:txBody>
          <a:bodyPr spcFirstLastPara="1" wrap="square" lIns="91425" tIns="91425" rIns="91425" bIns="91425" anchor="t" anchorCtr="0">
            <a:noAutofit/>
          </a:bodyPr>
          <a:lstStyle/>
          <a:p>
            <a:pPr algn="just"/>
            <a:endParaRPr lang="en-GB" sz="1400" dirty="0"/>
          </a:p>
          <a:p>
            <a:pPr algn="just"/>
            <a:r>
              <a:rPr lang="en-GB" sz="1400" dirty="0"/>
              <a:t>This module aims to build up primary teachers’ skills on how </a:t>
            </a:r>
            <a:r>
              <a:rPr lang="en-GB" sz="1400" b="1" i="1" dirty="0"/>
              <a:t>“Toolkit of Interactive Infographics Resources to Combat Bullying”</a:t>
            </a:r>
            <a:r>
              <a:rPr lang="en-GB" sz="1400" dirty="0"/>
              <a:t> can be applied to primary school classrooms. </a:t>
            </a:r>
          </a:p>
          <a:p>
            <a:pPr algn="just"/>
            <a:endParaRPr lang="en-GB" sz="1400" dirty="0"/>
          </a:p>
          <a:p>
            <a:pPr algn="just"/>
            <a:r>
              <a:rPr lang="en-GB" sz="1400" dirty="0"/>
              <a:t>The module includes sample lesson plans and will introduces the </a:t>
            </a:r>
            <a:r>
              <a:rPr lang="en-GB" sz="1400" b="1" i="1" dirty="0"/>
              <a:t>Lesson Plan Canvas</a:t>
            </a:r>
            <a:r>
              <a:rPr lang="en-GB" sz="1400" dirty="0"/>
              <a:t> to primary teachers, so that they can complete this planning template to help them to integrate these resources into their teaching practice. </a:t>
            </a:r>
          </a:p>
          <a:p>
            <a:pPr algn="just"/>
            <a:endParaRPr lang="en-GB" sz="1400" dirty="0"/>
          </a:p>
          <a:p>
            <a:pPr algn="just"/>
            <a:r>
              <a:rPr lang="en-GB" sz="1400" dirty="0"/>
              <a:t>This module also provides an introduction to some online safety and security tips for primary teachers to be aware of as they introduce digital resources into their teaching practice.</a:t>
            </a:r>
          </a:p>
          <a:p>
            <a:pPr algn="just"/>
            <a:endParaRPr lang="en-GB" sz="1400" dirty="0"/>
          </a:p>
          <a:p>
            <a:pPr algn="just"/>
            <a:r>
              <a:rPr lang="en-GB" sz="1400" dirty="0"/>
              <a:t>This module contains 3 main activities (or lessons): A1.1, A1.2, A1.3.</a:t>
            </a:r>
          </a:p>
          <a:p>
            <a:pPr marL="38100" indent="0" algn="just">
              <a:buNone/>
            </a:pPr>
            <a:endParaRPr lang="en-GB" sz="140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 learning Images, Stock Photos &amp; Vectors | Shutterstock">
            <a:extLst>
              <a:ext uri="{FF2B5EF4-FFF2-40B4-BE49-F238E27FC236}">
                <a16:creationId xmlns:a16="http://schemas.microsoft.com/office/drawing/2014/main" id="{F44308AE-14DF-4268-A527-5AE0ED4BC7F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60448" y="558363"/>
            <a:ext cx="6125737" cy="37449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377256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6CF304-F001-4260-9453-B9E22C41F1E2}"/>
              </a:ext>
            </a:extLst>
          </p:cNvPr>
          <p:cNvSpPr>
            <a:spLocks noGrp="1"/>
          </p:cNvSpPr>
          <p:nvPr>
            <p:ph type="title"/>
          </p:nvPr>
        </p:nvSpPr>
        <p:spPr/>
        <p:txBody>
          <a:bodyPr/>
          <a:lstStyle/>
          <a:p>
            <a:r>
              <a:rPr lang="en-US" dirty="0"/>
              <a:t>A.1.2 </a:t>
            </a:r>
            <a:r>
              <a:rPr lang="en-GB" dirty="0"/>
              <a:t>Safe online learning environments in primary education</a:t>
            </a:r>
            <a:r>
              <a:rPr lang="en-US" dirty="0"/>
              <a:t> </a:t>
            </a:r>
            <a:endParaRPr lang="en-GB" dirty="0"/>
          </a:p>
        </p:txBody>
      </p:sp>
      <p:sp>
        <p:nvSpPr>
          <p:cNvPr id="3" name="Text Placeholder 2">
            <a:extLst>
              <a:ext uri="{FF2B5EF4-FFF2-40B4-BE49-F238E27FC236}">
                <a16:creationId xmlns:a16="http://schemas.microsoft.com/office/drawing/2014/main" id="{A9EC84AF-7728-45F5-BF3B-75249DC5CE53}"/>
              </a:ext>
            </a:extLst>
          </p:cNvPr>
          <p:cNvSpPr>
            <a:spLocks noGrp="1"/>
          </p:cNvSpPr>
          <p:nvPr>
            <p:ph type="body" idx="1"/>
          </p:nvPr>
        </p:nvSpPr>
        <p:spPr/>
        <p:txBody>
          <a:bodyPr/>
          <a:lstStyle/>
          <a:p>
            <a:pPr marL="38100" indent="0" algn="ctr">
              <a:buNone/>
            </a:pPr>
            <a:r>
              <a:rPr lang="en-US" sz="2000" dirty="0">
                <a:solidFill>
                  <a:schemeClr val="tx1"/>
                </a:solidFill>
                <a:effectLst/>
                <a:latin typeface="Didact Gothic" panose="00000500000000000000" pitchFamily="2" charset="0"/>
                <a:ea typeface="Calibri" panose="020F0502020204030204" pitchFamily="34" charset="0"/>
                <a:cs typeface="Calibri" panose="020F0502020204030204" pitchFamily="34" charset="0"/>
              </a:rPr>
              <a:t>T</a:t>
            </a:r>
            <a:r>
              <a:rPr lang="en-GB" sz="2000" dirty="0" err="1">
                <a:solidFill>
                  <a:schemeClr val="tx1"/>
                </a:solidFill>
                <a:effectLst/>
                <a:latin typeface="Didact Gothic" panose="00000500000000000000" pitchFamily="2" charset="0"/>
                <a:ea typeface="Calibri" panose="020F0502020204030204" pitchFamily="34" charset="0"/>
                <a:cs typeface="Calibri" panose="020F0502020204030204" pitchFamily="34" charset="0"/>
              </a:rPr>
              <a:t>y</a:t>
            </a:r>
            <a:r>
              <a:rPr lang="en-GB" sz="2000" dirty="0" err="1">
                <a:effectLst/>
                <a:latin typeface="Didact Gothic" panose="00000500000000000000" pitchFamily="2" charset="0"/>
                <a:ea typeface="Calibri" panose="020F0502020204030204" pitchFamily="34" charset="0"/>
                <a:cs typeface="Calibri" panose="020F0502020204030204" pitchFamily="34" charset="0"/>
              </a:rPr>
              <a:t>pes</a:t>
            </a:r>
            <a:r>
              <a:rPr lang="en-GB" sz="2000" dirty="0">
                <a:effectLst/>
                <a:latin typeface="Didact Gothic" panose="00000500000000000000" pitchFamily="2" charset="0"/>
                <a:ea typeface="Calibri" panose="020F0502020204030204" pitchFamily="34" charset="0"/>
                <a:cs typeface="Calibri" panose="020F0502020204030204" pitchFamily="34" charset="0"/>
              </a:rPr>
              <a:t> of online learning environments</a:t>
            </a:r>
            <a:endParaRPr lang="en-GB" sz="2000" dirty="0">
              <a:effectLst/>
              <a:latin typeface="Didact Gothic" panose="00000500000000000000" pitchFamily="2" charset="0"/>
              <a:ea typeface="Calibri" panose="020F0502020204030204" pitchFamily="34" charset="0"/>
              <a:cs typeface="Times New Roman" panose="02020603050405020304" pitchFamily="18" charset="0"/>
            </a:endParaRPr>
          </a:p>
          <a:p>
            <a:pPr marL="38100" indent="0">
              <a:buNone/>
            </a:pPr>
            <a:endParaRPr lang="en-GB" sz="1400" dirty="0">
              <a:solidFill>
                <a:schemeClr val="accent4">
                  <a:lumMod val="75000"/>
                </a:schemeClr>
              </a:solidFill>
            </a:endParaRPr>
          </a:p>
          <a:p>
            <a:pPr marL="38100" indent="0">
              <a:buNone/>
            </a:pPr>
            <a:r>
              <a:rPr lang="en-GB" sz="1400" dirty="0">
                <a:solidFill>
                  <a:schemeClr val="tx1"/>
                </a:solidFill>
              </a:rPr>
              <a:t>Types of OLE are :</a:t>
            </a:r>
          </a:p>
          <a:p>
            <a:pPr marL="38100" indent="0">
              <a:buNone/>
            </a:pPr>
            <a:endParaRPr lang="en-GB" sz="1400" dirty="0">
              <a:solidFill>
                <a:schemeClr val="tx1"/>
              </a:solidFill>
            </a:endParaRPr>
          </a:p>
          <a:p>
            <a:r>
              <a:rPr lang="en-GB" sz="1400" dirty="0">
                <a:solidFill>
                  <a:schemeClr val="tx1"/>
                </a:solidFill>
              </a:rPr>
              <a:t>E-Learning / online learning</a:t>
            </a:r>
          </a:p>
          <a:p>
            <a:r>
              <a:rPr lang="en-GB" sz="1400" dirty="0">
                <a:solidFill>
                  <a:schemeClr val="tx1"/>
                </a:solidFill>
              </a:rPr>
              <a:t>Virtual learning environment</a:t>
            </a:r>
          </a:p>
          <a:p>
            <a:r>
              <a:rPr lang="en-GB" sz="1400" dirty="0">
                <a:solidFill>
                  <a:schemeClr val="tx1"/>
                </a:solidFill>
              </a:rPr>
              <a:t>Formal &amp; informal learning environment</a:t>
            </a:r>
          </a:p>
          <a:p>
            <a:r>
              <a:rPr lang="en-GB" sz="1400" dirty="0">
                <a:solidFill>
                  <a:schemeClr val="tx1"/>
                </a:solidFill>
              </a:rPr>
              <a:t>Personal learning environment </a:t>
            </a:r>
          </a:p>
          <a:p>
            <a:r>
              <a:rPr lang="en-GB" sz="1400" dirty="0">
                <a:solidFill>
                  <a:schemeClr val="tx1"/>
                </a:solidFill>
              </a:rPr>
              <a:t>Social learning environment</a:t>
            </a:r>
          </a:p>
        </p:txBody>
      </p:sp>
    </p:spTree>
    <p:extLst>
      <p:ext uri="{BB962C8B-B14F-4D97-AF65-F5344CB8AC3E}">
        <p14:creationId xmlns:p14="http://schemas.microsoft.com/office/powerpoint/2010/main" val="166993398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6CF304-F001-4260-9453-B9E22C41F1E2}"/>
              </a:ext>
            </a:extLst>
          </p:cNvPr>
          <p:cNvSpPr>
            <a:spLocks noGrp="1"/>
          </p:cNvSpPr>
          <p:nvPr>
            <p:ph type="title"/>
          </p:nvPr>
        </p:nvSpPr>
        <p:spPr/>
        <p:txBody>
          <a:bodyPr/>
          <a:lstStyle/>
          <a:p>
            <a:r>
              <a:rPr lang="en-US" dirty="0"/>
              <a:t>A.1.2 </a:t>
            </a:r>
            <a:r>
              <a:rPr lang="en-GB" dirty="0"/>
              <a:t>Safe online learning environments in primary education</a:t>
            </a:r>
            <a:r>
              <a:rPr lang="en-US" dirty="0"/>
              <a:t> </a:t>
            </a:r>
            <a:endParaRPr lang="en-GB" dirty="0"/>
          </a:p>
        </p:txBody>
      </p:sp>
      <p:sp>
        <p:nvSpPr>
          <p:cNvPr id="3" name="Text Placeholder 2">
            <a:extLst>
              <a:ext uri="{FF2B5EF4-FFF2-40B4-BE49-F238E27FC236}">
                <a16:creationId xmlns:a16="http://schemas.microsoft.com/office/drawing/2014/main" id="{A9EC84AF-7728-45F5-BF3B-75249DC5CE53}"/>
              </a:ext>
            </a:extLst>
          </p:cNvPr>
          <p:cNvSpPr>
            <a:spLocks noGrp="1"/>
          </p:cNvSpPr>
          <p:nvPr>
            <p:ph type="body" idx="1"/>
          </p:nvPr>
        </p:nvSpPr>
        <p:spPr>
          <a:xfrm>
            <a:off x="582200" y="1040900"/>
            <a:ext cx="6525300" cy="497968"/>
          </a:xfrm>
        </p:spPr>
        <p:txBody>
          <a:bodyPr/>
          <a:lstStyle/>
          <a:p>
            <a:pPr marL="38100" indent="0" algn="ctr">
              <a:buNone/>
            </a:pPr>
            <a:r>
              <a:rPr lang="en-US" sz="2000" dirty="0">
                <a:solidFill>
                  <a:schemeClr val="tx1"/>
                </a:solidFill>
                <a:effectLst/>
                <a:latin typeface="Didact Gothic" panose="00000500000000000000" pitchFamily="2" charset="0"/>
                <a:ea typeface="Calibri" panose="020F0502020204030204" pitchFamily="34" charset="0"/>
                <a:cs typeface="Calibri" panose="020F0502020204030204" pitchFamily="34" charset="0"/>
              </a:rPr>
              <a:t>T</a:t>
            </a:r>
            <a:r>
              <a:rPr lang="en-GB" sz="2000" dirty="0" err="1">
                <a:solidFill>
                  <a:schemeClr val="tx1"/>
                </a:solidFill>
                <a:effectLst/>
                <a:latin typeface="Didact Gothic" panose="00000500000000000000" pitchFamily="2" charset="0"/>
                <a:ea typeface="Calibri" panose="020F0502020204030204" pitchFamily="34" charset="0"/>
                <a:cs typeface="Calibri" panose="020F0502020204030204" pitchFamily="34" charset="0"/>
              </a:rPr>
              <a:t>y</a:t>
            </a:r>
            <a:r>
              <a:rPr lang="en-GB" sz="2000" dirty="0" err="1">
                <a:effectLst/>
                <a:latin typeface="Didact Gothic" panose="00000500000000000000" pitchFamily="2" charset="0"/>
                <a:ea typeface="Calibri" panose="020F0502020204030204" pitchFamily="34" charset="0"/>
                <a:cs typeface="Calibri" panose="020F0502020204030204" pitchFamily="34" charset="0"/>
              </a:rPr>
              <a:t>pes</a:t>
            </a:r>
            <a:r>
              <a:rPr lang="en-GB" sz="2000" dirty="0">
                <a:effectLst/>
                <a:latin typeface="Didact Gothic" panose="00000500000000000000" pitchFamily="2" charset="0"/>
                <a:ea typeface="Calibri" panose="020F0502020204030204" pitchFamily="34" charset="0"/>
                <a:cs typeface="Calibri" panose="020F0502020204030204" pitchFamily="34" charset="0"/>
              </a:rPr>
              <a:t> of online learning environments (1)</a:t>
            </a:r>
            <a:endParaRPr lang="en-GB" sz="2000" dirty="0">
              <a:effectLst/>
              <a:latin typeface="Didact Gothic" panose="00000500000000000000" pitchFamily="2" charset="0"/>
              <a:ea typeface="Calibri" panose="020F0502020204030204" pitchFamily="34" charset="0"/>
              <a:cs typeface="Times New Roman" panose="02020603050405020304" pitchFamily="18" charset="0"/>
            </a:endParaRPr>
          </a:p>
          <a:p>
            <a:pPr marL="38100" indent="0">
              <a:buNone/>
            </a:pPr>
            <a:endParaRPr lang="en-GB" sz="1400" dirty="0">
              <a:solidFill>
                <a:schemeClr val="accent4">
                  <a:lumMod val="75000"/>
                </a:schemeClr>
              </a:solidFill>
            </a:endParaRPr>
          </a:p>
          <a:p>
            <a:pPr marL="38100" indent="0">
              <a:buNone/>
            </a:pPr>
            <a:endParaRPr lang="en-GB" sz="1400" dirty="0">
              <a:solidFill>
                <a:schemeClr val="tx1"/>
              </a:solidFill>
            </a:endParaRPr>
          </a:p>
        </p:txBody>
      </p:sp>
      <p:pic>
        <p:nvPicPr>
          <p:cNvPr id="5" name="Picture 4">
            <a:extLst>
              <a:ext uri="{FF2B5EF4-FFF2-40B4-BE49-F238E27FC236}">
                <a16:creationId xmlns:a16="http://schemas.microsoft.com/office/drawing/2014/main" id="{AE923296-88FF-4EE2-8DAF-2E4464015E0E}"/>
              </a:ext>
            </a:extLst>
          </p:cNvPr>
          <p:cNvPicPr>
            <a:picLocks noChangeAspect="1"/>
          </p:cNvPicPr>
          <p:nvPr/>
        </p:nvPicPr>
        <p:blipFill>
          <a:blip r:embed="rId3"/>
          <a:stretch>
            <a:fillRect/>
          </a:stretch>
        </p:blipFill>
        <p:spPr>
          <a:xfrm>
            <a:off x="2932102" y="1726868"/>
            <a:ext cx="3974676" cy="3026236"/>
          </a:xfrm>
          <a:prstGeom prst="rect">
            <a:avLst/>
          </a:prstGeom>
        </p:spPr>
      </p:pic>
      <p:sp>
        <p:nvSpPr>
          <p:cNvPr id="6" name="Text Placeholder 2">
            <a:extLst>
              <a:ext uri="{FF2B5EF4-FFF2-40B4-BE49-F238E27FC236}">
                <a16:creationId xmlns:a16="http://schemas.microsoft.com/office/drawing/2014/main" id="{CA6F49C2-FABA-4FE4-8B33-717FD7A10711}"/>
              </a:ext>
            </a:extLst>
          </p:cNvPr>
          <p:cNvSpPr txBox="1">
            <a:spLocks/>
          </p:cNvSpPr>
          <p:nvPr/>
        </p:nvSpPr>
        <p:spPr>
          <a:xfrm>
            <a:off x="582200" y="1726868"/>
            <a:ext cx="1982580" cy="283026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419100" algn="l" rtl="0">
              <a:lnSpc>
                <a:spcPct val="100000"/>
              </a:lnSpc>
              <a:spcBef>
                <a:spcPts val="600"/>
              </a:spcBef>
              <a:spcAft>
                <a:spcPts val="0"/>
              </a:spcAft>
              <a:buClr>
                <a:schemeClr val="accent3"/>
              </a:buClr>
              <a:buSzPts val="3000"/>
              <a:buFont typeface="Didact Gothic"/>
              <a:buChar char="●"/>
              <a:defRPr sz="3000" b="0" i="0" u="none" strike="noStrike" cap="none">
                <a:solidFill>
                  <a:schemeClr val="dk1"/>
                </a:solidFill>
                <a:latin typeface="Didact Gothic"/>
                <a:ea typeface="Didact Gothic"/>
                <a:cs typeface="Didact Gothic"/>
                <a:sym typeface="Didact Gothic"/>
              </a:defRPr>
            </a:lvl1pPr>
            <a:lvl2pPr marL="914400" marR="0" lvl="1" indent="-381000" algn="l" rtl="0">
              <a:lnSpc>
                <a:spcPct val="100000"/>
              </a:lnSpc>
              <a:spcBef>
                <a:spcPts val="0"/>
              </a:spcBef>
              <a:spcAft>
                <a:spcPts val="0"/>
              </a:spcAft>
              <a:buClr>
                <a:schemeClr val="accent3"/>
              </a:buClr>
              <a:buSzPts val="2400"/>
              <a:buFont typeface="Didact Gothic"/>
              <a:buChar char="○"/>
              <a:defRPr sz="2400" b="0" i="0" u="none" strike="noStrike" cap="none">
                <a:solidFill>
                  <a:schemeClr val="dk1"/>
                </a:solidFill>
                <a:latin typeface="Didact Gothic"/>
                <a:ea typeface="Didact Gothic"/>
                <a:cs typeface="Didact Gothic"/>
                <a:sym typeface="Didact Gothic"/>
              </a:defRPr>
            </a:lvl2pPr>
            <a:lvl3pPr marL="1371600" marR="0" lvl="2" indent="-381000" algn="l" rtl="0">
              <a:lnSpc>
                <a:spcPct val="100000"/>
              </a:lnSpc>
              <a:spcBef>
                <a:spcPts val="0"/>
              </a:spcBef>
              <a:spcAft>
                <a:spcPts val="0"/>
              </a:spcAft>
              <a:buClr>
                <a:schemeClr val="accent3"/>
              </a:buClr>
              <a:buSzPts val="2400"/>
              <a:buFont typeface="Didact Gothic"/>
              <a:buChar char="■"/>
              <a:defRPr sz="2400" b="0" i="0" u="none" strike="noStrike" cap="none">
                <a:solidFill>
                  <a:schemeClr val="dk1"/>
                </a:solidFill>
                <a:latin typeface="Didact Gothic"/>
                <a:ea typeface="Didact Gothic"/>
                <a:cs typeface="Didact Gothic"/>
                <a:sym typeface="Didact Gothic"/>
              </a:defRPr>
            </a:lvl3pPr>
            <a:lvl4pPr marL="1828800" marR="0" lvl="3" indent="-342900" algn="l" rtl="0">
              <a:lnSpc>
                <a:spcPct val="100000"/>
              </a:lnSpc>
              <a:spcBef>
                <a:spcPts val="0"/>
              </a:spcBef>
              <a:spcAft>
                <a:spcPts val="0"/>
              </a:spcAft>
              <a:buClr>
                <a:schemeClr val="dk1"/>
              </a:buClr>
              <a:buSzPts val="1800"/>
              <a:buFont typeface="Didact Gothic"/>
              <a:buChar char="●"/>
              <a:defRPr sz="1800" b="0" i="0" u="none" strike="noStrike" cap="none">
                <a:solidFill>
                  <a:schemeClr val="dk1"/>
                </a:solidFill>
                <a:latin typeface="Didact Gothic"/>
                <a:ea typeface="Didact Gothic"/>
                <a:cs typeface="Didact Gothic"/>
                <a:sym typeface="Didact Gothic"/>
              </a:defRPr>
            </a:lvl4pPr>
            <a:lvl5pPr marL="2286000" marR="0" lvl="4" indent="-342900" algn="l" rtl="0">
              <a:lnSpc>
                <a:spcPct val="100000"/>
              </a:lnSpc>
              <a:spcBef>
                <a:spcPts val="0"/>
              </a:spcBef>
              <a:spcAft>
                <a:spcPts val="0"/>
              </a:spcAft>
              <a:buClr>
                <a:schemeClr val="dk1"/>
              </a:buClr>
              <a:buSzPts val="1800"/>
              <a:buFont typeface="Didact Gothic"/>
              <a:buChar char="○"/>
              <a:defRPr sz="1800" b="0" i="0" u="none" strike="noStrike" cap="none">
                <a:solidFill>
                  <a:schemeClr val="dk1"/>
                </a:solidFill>
                <a:latin typeface="Didact Gothic"/>
                <a:ea typeface="Didact Gothic"/>
                <a:cs typeface="Didact Gothic"/>
                <a:sym typeface="Didact Gothic"/>
              </a:defRPr>
            </a:lvl5pPr>
            <a:lvl6pPr marL="2743200" marR="0" lvl="5" indent="-342900" algn="l" rtl="0">
              <a:lnSpc>
                <a:spcPct val="100000"/>
              </a:lnSpc>
              <a:spcBef>
                <a:spcPts val="0"/>
              </a:spcBef>
              <a:spcAft>
                <a:spcPts val="0"/>
              </a:spcAft>
              <a:buClr>
                <a:schemeClr val="dk1"/>
              </a:buClr>
              <a:buSzPts val="1800"/>
              <a:buFont typeface="Didact Gothic"/>
              <a:buChar char="■"/>
              <a:defRPr sz="1800" b="0" i="0" u="none" strike="noStrike" cap="none">
                <a:solidFill>
                  <a:schemeClr val="dk1"/>
                </a:solidFill>
                <a:latin typeface="Didact Gothic"/>
                <a:ea typeface="Didact Gothic"/>
                <a:cs typeface="Didact Gothic"/>
                <a:sym typeface="Didact Gothic"/>
              </a:defRPr>
            </a:lvl6pPr>
            <a:lvl7pPr marL="3200400" marR="0" lvl="6" indent="-342900" algn="l" rtl="0">
              <a:lnSpc>
                <a:spcPct val="100000"/>
              </a:lnSpc>
              <a:spcBef>
                <a:spcPts val="0"/>
              </a:spcBef>
              <a:spcAft>
                <a:spcPts val="0"/>
              </a:spcAft>
              <a:buClr>
                <a:schemeClr val="dk1"/>
              </a:buClr>
              <a:buSzPts val="1800"/>
              <a:buFont typeface="Didact Gothic"/>
              <a:buChar char="●"/>
              <a:defRPr sz="1800" b="0" i="0" u="none" strike="noStrike" cap="none">
                <a:solidFill>
                  <a:schemeClr val="dk1"/>
                </a:solidFill>
                <a:latin typeface="Didact Gothic"/>
                <a:ea typeface="Didact Gothic"/>
                <a:cs typeface="Didact Gothic"/>
                <a:sym typeface="Didact Gothic"/>
              </a:defRPr>
            </a:lvl7pPr>
            <a:lvl8pPr marL="3657600" marR="0" lvl="7" indent="-342900" algn="l" rtl="0">
              <a:lnSpc>
                <a:spcPct val="100000"/>
              </a:lnSpc>
              <a:spcBef>
                <a:spcPts val="0"/>
              </a:spcBef>
              <a:spcAft>
                <a:spcPts val="0"/>
              </a:spcAft>
              <a:buClr>
                <a:schemeClr val="dk1"/>
              </a:buClr>
              <a:buSzPts val="1800"/>
              <a:buFont typeface="Didact Gothic"/>
              <a:buChar char="○"/>
              <a:defRPr sz="1800" b="0" i="0" u="none" strike="noStrike" cap="none">
                <a:solidFill>
                  <a:schemeClr val="dk1"/>
                </a:solidFill>
                <a:latin typeface="Didact Gothic"/>
                <a:ea typeface="Didact Gothic"/>
                <a:cs typeface="Didact Gothic"/>
                <a:sym typeface="Didact Gothic"/>
              </a:defRPr>
            </a:lvl8pPr>
            <a:lvl9pPr marL="4114800" marR="0" lvl="8" indent="-342900" algn="l" rtl="0">
              <a:lnSpc>
                <a:spcPct val="100000"/>
              </a:lnSpc>
              <a:spcBef>
                <a:spcPts val="0"/>
              </a:spcBef>
              <a:spcAft>
                <a:spcPts val="0"/>
              </a:spcAft>
              <a:buClr>
                <a:schemeClr val="dk1"/>
              </a:buClr>
              <a:buSzPts val="1800"/>
              <a:buFont typeface="Didact Gothic"/>
              <a:buChar char="■"/>
              <a:defRPr sz="1800" b="0" i="0" u="none" strike="noStrike" cap="none">
                <a:solidFill>
                  <a:schemeClr val="dk1"/>
                </a:solidFill>
                <a:latin typeface="Didact Gothic"/>
                <a:ea typeface="Didact Gothic"/>
                <a:cs typeface="Didact Gothic"/>
                <a:sym typeface="Didact Gothic"/>
              </a:defRPr>
            </a:lvl9pPr>
          </a:lstStyle>
          <a:p>
            <a:pPr marL="38100" indent="0" algn="ctr">
              <a:buFont typeface="Didact Gothic"/>
              <a:buNone/>
            </a:pPr>
            <a:r>
              <a:rPr lang="en-GB" sz="1400" b="1" dirty="0">
                <a:solidFill>
                  <a:schemeClr val="tx1"/>
                </a:solidFill>
                <a:latin typeface="Didact Gothic" panose="00000500000000000000" pitchFamily="2" charset="0"/>
                <a:ea typeface="Calibri" panose="020F0502020204030204" pitchFamily="34" charset="0"/>
                <a:cs typeface="Calibri" panose="020F0502020204030204" pitchFamily="34" charset="0"/>
              </a:rPr>
              <a:t>E-Learning/Online learning environment: </a:t>
            </a:r>
          </a:p>
          <a:p>
            <a:pPr marL="38100" indent="0" algn="ctr">
              <a:buFont typeface="Didact Gothic"/>
              <a:buNone/>
            </a:pPr>
            <a:r>
              <a:rPr lang="en-GB" sz="1400" dirty="0">
                <a:solidFill>
                  <a:schemeClr val="tx1"/>
                </a:solidFill>
                <a:latin typeface="Didact Gothic" panose="00000500000000000000" pitchFamily="2" charset="0"/>
                <a:ea typeface="Calibri" panose="020F0502020204030204" pitchFamily="34" charset="0"/>
                <a:cs typeface="Calibri" panose="020F0502020204030204" pitchFamily="34" charset="0"/>
              </a:rPr>
              <a:t>is a learning environment that supported by the use of educational technology or electronic hardware and operating system</a:t>
            </a:r>
            <a:endParaRPr lang="en-GB" sz="1400" dirty="0">
              <a:solidFill>
                <a:schemeClr val="accent4">
                  <a:lumMod val="75000"/>
                </a:schemeClr>
              </a:solidFill>
            </a:endParaRPr>
          </a:p>
          <a:p>
            <a:pPr marL="38100" indent="0">
              <a:buFont typeface="Didact Gothic"/>
              <a:buNone/>
            </a:pPr>
            <a:endParaRPr lang="en-GB" sz="1400" dirty="0">
              <a:solidFill>
                <a:schemeClr val="tx1"/>
              </a:solidFill>
            </a:endParaRPr>
          </a:p>
        </p:txBody>
      </p:sp>
    </p:spTree>
    <p:extLst>
      <p:ext uri="{BB962C8B-B14F-4D97-AF65-F5344CB8AC3E}">
        <p14:creationId xmlns:p14="http://schemas.microsoft.com/office/powerpoint/2010/main" val="402080241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6CF304-F001-4260-9453-B9E22C41F1E2}"/>
              </a:ext>
            </a:extLst>
          </p:cNvPr>
          <p:cNvSpPr>
            <a:spLocks noGrp="1"/>
          </p:cNvSpPr>
          <p:nvPr>
            <p:ph type="title"/>
          </p:nvPr>
        </p:nvSpPr>
        <p:spPr/>
        <p:txBody>
          <a:bodyPr/>
          <a:lstStyle/>
          <a:p>
            <a:r>
              <a:rPr lang="en-US" dirty="0"/>
              <a:t>A.1.2 </a:t>
            </a:r>
            <a:r>
              <a:rPr lang="en-GB" dirty="0"/>
              <a:t>Safe online learning environments in primary education</a:t>
            </a:r>
            <a:r>
              <a:rPr lang="en-US" dirty="0"/>
              <a:t> </a:t>
            </a:r>
            <a:endParaRPr lang="en-GB" dirty="0"/>
          </a:p>
        </p:txBody>
      </p:sp>
      <p:sp>
        <p:nvSpPr>
          <p:cNvPr id="3" name="Text Placeholder 2">
            <a:extLst>
              <a:ext uri="{FF2B5EF4-FFF2-40B4-BE49-F238E27FC236}">
                <a16:creationId xmlns:a16="http://schemas.microsoft.com/office/drawing/2014/main" id="{A9EC84AF-7728-45F5-BF3B-75249DC5CE53}"/>
              </a:ext>
            </a:extLst>
          </p:cNvPr>
          <p:cNvSpPr>
            <a:spLocks noGrp="1"/>
          </p:cNvSpPr>
          <p:nvPr>
            <p:ph type="body" idx="1"/>
          </p:nvPr>
        </p:nvSpPr>
        <p:spPr>
          <a:xfrm>
            <a:off x="582200" y="1040900"/>
            <a:ext cx="6525300" cy="512837"/>
          </a:xfrm>
        </p:spPr>
        <p:txBody>
          <a:bodyPr/>
          <a:lstStyle/>
          <a:p>
            <a:pPr marL="38100" indent="0" algn="ctr">
              <a:buNone/>
            </a:pPr>
            <a:r>
              <a:rPr lang="en-US" sz="2000" dirty="0">
                <a:solidFill>
                  <a:schemeClr val="tx1"/>
                </a:solidFill>
                <a:effectLst/>
                <a:latin typeface="Didact Gothic" panose="00000500000000000000" pitchFamily="2" charset="0"/>
                <a:ea typeface="Calibri" panose="020F0502020204030204" pitchFamily="34" charset="0"/>
                <a:cs typeface="Calibri" panose="020F0502020204030204" pitchFamily="34" charset="0"/>
              </a:rPr>
              <a:t>T</a:t>
            </a:r>
            <a:r>
              <a:rPr lang="en-GB" sz="2000" dirty="0" err="1">
                <a:solidFill>
                  <a:schemeClr val="tx1"/>
                </a:solidFill>
                <a:effectLst/>
                <a:latin typeface="Didact Gothic" panose="00000500000000000000" pitchFamily="2" charset="0"/>
                <a:ea typeface="Calibri" panose="020F0502020204030204" pitchFamily="34" charset="0"/>
                <a:cs typeface="Calibri" panose="020F0502020204030204" pitchFamily="34" charset="0"/>
              </a:rPr>
              <a:t>y</a:t>
            </a:r>
            <a:r>
              <a:rPr lang="en-GB" sz="2000" dirty="0" err="1">
                <a:effectLst/>
                <a:latin typeface="Didact Gothic" panose="00000500000000000000" pitchFamily="2" charset="0"/>
                <a:ea typeface="Calibri" panose="020F0502020204030204" pitchFamily="34" charset="0"/>
                <a:cs typeface="Calibri" panose="020F0502020204030204" pitchFamily="34" charset="0"/>
              </a:rPr>
              <a:t>pes</a:t>
            </a:r>
            <a:r>
              <a:rPr lang="en-GB" sz="2000" dirty="0">
                <a:effectLst/>
                <a:latin typeface="Didact Gothic" panose="00000500000000000000" pitchFamily="2" charset="0"/>
                <a:ea typeface="Calibri" panose="020F0502020204030204" pitchFamily="34" charset="0"/>
                <a:cs typeface="Calibri" panose="020F0502020204030204" pitchFamily="34" charset="0"/>
              </a:rPr>
              <a:t> of online learning environments (2)</a:t>
            </a:r>
            <a:endParaRPr lang="en-GB" sz="2000" dirty="0">
              <a:effectLst/>
              <a:latin typeface="Didact Gothic" panose="00000500000000000000" pitchFamily="2" charset="0"/>
              <a:ea typeface="Calibri" panose="020F0502020204030204" pitchFamily="34" charset="0"/>
              <a:cs typeface="Times New Roman" panose="02020603050405020304" pitchFamily="18" charset="0"/>
            </a:endParaRPr>
          </a:p>
        </p:txBody>
      </p:sp>
      <p:sp>
        <p:nvSpPr>
          <p:cNvPr id="4" name="Text Placeholder 2">
            <a:extLst>
              <a:ext uri="{FF2B5EF4-FFF2-40B4-BE49-F238E27FC236}">
                <a16:creationId xmlns:a16="http://schemas.microsoft.com/office/drawing/2014/main" id="{073473A0-596E-43D7-BE01-F0A0F1EDBF25}"/>
              </a:ext>
            </a:extLst>
          </p:cNvPr>
          <p:cNvSpPr txBox="1">
            <a:spLocks/>
          </p:cNvSpPr>
          <p:nvPr/>
        </p:nvSpPr>
        <p:spPr>
          <a:xfrm>
            <a:off x="4699777" y="1635630"/>
            <a:ext cx="1982580" cy="268360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419100" algn="l" rtl="0">
              <a:lnSpc>
                <a:spcPct val="100000"/>
              </a:lnSpc>
              <a:spcBef>
                <a:spcPts val="600"/>
              </a:spcBef>
              <a:spcAft>
                <a:spcPts val="0"/>
              </a:spcAft>
              <a:buClr>
                <a:schemeClr val="accent3"/>
              </a:buClr>
              <a:buSzPts val="3000"/>
              <a:buFont typeface="Didact Gothic"/>
              <a:buChar char="●"/>
              <a:defRPr sz="3000" b="0" i="0" u="none" strike="noStrike" cap="none">
                <a:solidFill>
                  <a:schemeClr val="dk1"/>
                </a:solidFill>
                <a:latin typeface="Didact Gothic"/>
                <a:ea typeface="Didact Gothic"/>
                <a:cs typeface="Didact Gothic"/>
                <a:sym typeface="Didact Gothic"/>
              </a:defRPr>
            </a:lvl1pPr>
            <a:lvl2pPr marL="914400" marR="0" lvl="1" indent="-381000" algn="l" rtl="0">
              <a:lnSpc>
                <a:spcPct val="100000"/>
              </a:lnSpc>
              <a:spcBef>
                <a:spcPts val="0"/>
              </a:spcBef>
              <a:spcAft>
                <a:spcPts val="0"/>
              </a:spcAft>
              <a:buClr>
                <a:schemeClr val="accent3"/>
              </a:buClr>
              <a:buSzPts val="2400"/>
              <a:buFont typeface="Didact Gothic"/>
              <a:buChar char="○"/>
              <a:defRPr sz="2400" b="0" i="0" u="none" strike="noStrike" cap="none">
                <a:solidFill>
                  <a:schemeClr val="dk1"/>
                </a:solidFill>
                <a:latin typeface="Didact Gothic"/>
                <a:ea typeface="Didact Gothic"/>
                <a:cs typeface="Didact Gothic"/>
                <a:sym typeface="Didact Gothic"/>
              </a:defRPr>
            </a:lvl2pPr>
            <a:lvl3pPr marL="1371600" marR="0" lvl="2" indent="-381000" algn="l" rtl="0">
              <a:lnSpc>
                <a:spcPct val="100000"/>
              </a:lnSpc>
              <a:spcBef>
                <a:spcPts val="0"/>
              </a:spcBef>
              <a:spcAft>
                <a:spcPts val="0"/>
              </a:spcAft>
              <a:buClr>
                <a:schemeClr val="accent3"/>
              </a:buClr>
              <a:buSzPts val="2400"/>
              <a:buFont typeface="Didact Gothic"/>
              <a:buChar char="■"/>
              <a:defRPr sz="2400" b="0" i="0" u="none" strike="noStrike" cap="none">
                <a:solidFill>
                  <a:schemeClr val="dk1"/>
                </a:solidFill>
                <a:latin typeface="Didact Gothic"/>
                <a:ea typeface="Didact Gothic"/>
                <a:cs typeface="Didact Gothic"/>
                <a:sym typeface="Didact Gothic"/>
              </a:defRPr>
            </a:lvl3pPr>
            <a:lvl4pPr marL="1828800" marR="0" lvl="3" indent="-342900" algn="l" rtl="0">
              <a:lnSpc>
                <a:spcPct val="100000"/>
              </a:lnSpc>
              <a:spcBef>
                <a:spcPts val="0"/>
              </a:spcBef>
              <a:spcAft>
                <a:spcPts val="0"/>
              </a:spcAft>
              <a:buClr>
                <a:schemeClr val="dk1"/>
              </a:buClr>
              <a:buSzPts val="1800"/>
              <a:buFont typeface="Didact Gothic"/>
              <a:buChar char="●"/>
              <a:defRPr sz="1800" b="0" i="0" u="none" strike="noStrike" cap="none">
                <a:solidFill>
                  <a:schemeClr val="dk1"/>
                </a:solidFill>
                <a:latin typeface="Didact Gothic"/>
                <a:ea typeface="Didact Gothic"/>
                <a:cs typeface="Didact Gothic"/>
                <a:sym typeface="Didact Gothic"/>
              </a:defRPr>
            </a:lvl4pPr>
            <a:lvl5pPr marL="2286000" marR="0" lvl="4" indent="-342900" algn="l" rtl="0">
              <a:lnSpc>
                <a:spcPct val="100000"/>
              </a:lnSpc>
              <a:spcBef>
                <a:spcPts val="0"/>
              </a:spcBef>
              <a:spcAft>
                <a:spcPts val="0"/>
              </a:spcAft>
              <a:buClr>
                <a:schemeClr val="dk1"/>
              </a:buClr>
              <a:buSzPts val="1800"/>
              <a:buFont typeface="Didact Gothic"/>
              <a:buChar char="○"/>
              <a:defRPr sz="1800" b="0" i="0" u="none" strike="noStrike" cap="none">
                <a:solidFill>
                  <a:schemeClr val="dk1"/>
                </a:solidFill>
                <a:latin typeface="Didact Gothic"/>
                <a:ea typeface="Didact Gothic"/>
                <a:cs typeface="Didact Gothic"/>
                <a:sym typeface="Didact Gothic"/>
              </a:defRPr>
            </a:lvl5pPr>
            <a:lvl6pPr marL="2743200" marR="0" lvl="5" indent="-342900" algn="l" rtl="0">
              <a:lnSpc>
                <a:spcPct val="100000"/>
              </a:lnSpc>
              <a:spcBef>
                <a:spcPts val="0"/>
              </a:spcBef>
              <a:spcAft>
                <a:spcPts val="0"/>
              </a:spcAft>
              <a:buClr>
                <a:schemeClr val="dk1"/>
              </a:buClr>
              <a:buSzPts val="1800"/>
              <a:buFont typeface="Didact Gothic"/>
              <a:buChar char="■"/>
              <a:defRPr sz="1800" b="0" i="0" u="none" strike="noStrike" cap="none">
                <a:solidFill>
                  <a:schemeClr val="dk1"/>
                </a:solidFill>
                <a:latin typeface="Didact Gothic"/>
                <a:ea typeface="Didact Gothic"/>
                <a:cs typeface="Didact Gothic"/>
                <a:sym typeface="Didact Gothic"/>
              </a:defRPr>
            </a:lvl6pPr>
            <a:lvl7pPr marL="3200400" marR="0" lvl="6" indent="-342900" algn="l" rtl="0">
              <a:lnSpc>
                <a:spcPct val="100000"/>
              </a:lnSpc>
              <a:spcBef>
                <a:spcPts val="0"/>
              </a:spcBef>
              <a:spcAft>
                <a:spcPts val="0"/>
              </a:spcAft>
              <a:buClr>
                <a:schemeClr val="dk1"/>
              </a:buClr>
              <a:buSzPts val="1800"/>
              <a:buFont typeface="Didact Gothic"/>
              <a:buChar char="●"/>
              <a:defRPr sz="1800" b="0" i="0" u="none" strike="noStrike" cap="none">
                <a:solidFill>
                  <a:schemeClr val="dk1"/>
                </a:solidFill>
                <a:latin typeface="Didact Gothic"/>
                <a:ea typeface="Didact Gothic"/>
                <a:cs typeface="Didact Gothic"/>
                <a:sym typeface="Didact Gothic"/>
              </a:defRPr>
            </a:lvl7pPr>
            <a:lvl8pPr marL="3657600" marR="0" lvl="7" indent="-342900" algn="l" rtl="0">
              <a:lnSpc>
                <a:spcPct val="100000"/>
              </a:lnSpc>
              <a:spcBef>
                <a:spcPts val="0"/>
              </a:spcBef>
              <a:spcAft>
                <a:spcPts val="0"/>
              </a:spcAft>
              <a:buClr>
                <a:schemeClr val="dk1"/>
              </a:buClr>
              <a:buSzPts val="1800"/>
              <a:buFont typeface="Didact Gothic"/>
              <a:buChar char="○"/>
              <a:defRPr sz="1800" b="0" i="0" u="none" strike="noStrike" cap="none">
                <a:solidFill>
                  <a:schemeClr val="dk1"/>
                </a:solidFill>
                <a:latin typeface="Didact Gothic"/>
                <a:ea typeface="Didact Gothic"/>
                <a:cs typeface="Didact Gothic"/>
                <a:sym typeface="Didact Gothic"/>
              </a:defRPr>
            </a:lvl8pPr>
            <a:lvl9pPr marL="4114800" marR="0" lvl="8" indent="-342900" algn="l" rtl="0">
              <a:lnSpc>
                <a:spcPct val="100000"/>
              </a:lnSpc>
              <a:spcBef>
                <a:spcPts val="0"/>
              </a:spcBef>
              <a:spcAft>
                <a:spcPts val="0"/>
              </a:spcAft>
              <a:buClr>
                <a:schemeClr val="dk1"/>
              </a:buClr>
              <a:buSzPts val="1800"/>
              <a:buFont typeface="Didact Gothic"/>
              <a:buChar char="■"/>
              <a:defRPr sz="1800" b="0" i="0" u="none" strike="noStrike" cap="none">
                <a:solidFill>
                  <a:schemeClr val="dk1"/>
                </a:solidFill>
                <a:latin typeface="Didact Gothic"/>
                <a:ea typeface="Didact Gothic"/>
                <a:cs typeface="Didact Gothic"/>
                <a:sym typeface="Didact Gothic"/>
              </a:defRPr>
            </a:lvl9pPr>
          </a:lstStyle>
          <a:p>
            <a:pPr marL="38100" indent="0" algn="ctr">
              <a:buNone/>
            </a:pPr>
            <a:r>
              <a:rPr lang="en-GB" sz="1400" b="1" dirty="0">
                <a:solidFill>
                  <a:schemeClr val="tx1"/>
                </a:solidFill>
              </a:rPr>
              <a:t>Virtual learning environment (VLE)</a:t>
            </a:r>
            <a:r>
              <a:rPr lang="en-GB" sz="1400" b="1" dirty="0">
                <a:solidFill>
                  <a:schemeClr val="tx1"/>
                </a:solidFill>
                <a:latin typeface="Didact Gothic" panose="00000500000000000000" pitchFamily="2" charset="0"/>
                <a:ea typeface="Calibri" panose="020F0502020204030204" pitchFamily="34" charset="0"/>
                <a:cs typeface="Calibri" panose="020F0502020204030204" pitchFamily="34" charset="0"/>
              </a:rPr>
              <a:t>: </a:t>
            </a:r>
          </a:p>
          <a:p>
            <a:pPr marL="38100" indent="0" algn="ctr">
              <a:buFont typeface="Didact Gothic"/>
              <a:buNone/>
            </a:pPr>
            <a:r>
              <a:rPr lang="en-GB" sz="1400" dirty="0">
                <a:solidFill>
                  <a:schemeClr val="tx1"/>
                </a:solidFill>
                <a:latin typeface="Didact Gothic" panose="00000500000000000000" pitchFamily="2" charset="0"/>
                <a:ea typeface="Calibri" panose="020F0502020204030204" pitchFamily="34" charset="0"/>
                <a:cs typeface="Calibri" panose="020F0502020204030204" pitchFamily="34" charset="0"/>
              </a:rPr>
              <a:t>is a set of teaching and learning tools designed to enhance a student’s learning experience by including computers and the Internet in the learning process.</a:t>
            </a:r>
            <a:endParaRPr lang="en-GB" sz="1400" dirty="0">
              <a:solidFill>
                <a:schemeClr val="tx1"/>
              </a:solidFill>
            </a:endParaRPr>
          </a:p>
        </p:txBody>
      </p:sp>
      <p:pic>
        <p:nvPicPr>
          <p:cNvPr id="6" name="Picture 5">
            <a:extLst>
              <a:ext uri="{FF2B5EF4-FFF2-40B4-BE49-F238E27FC236}">
                <a16:creationId xmlns:a16="http://schemas.microsoft.com/office/drawing/2014/main" id="{D670BAB1-7CAF-4FB9-B109-A6191EA26FAC}"/>
              </a:ext>
            </a:extLst>
          </p:cNvPr>
          <p:cNvPicPr>
            <a:picLocks noChangeAspect="1"/>
          </p:cNvPicPr>
          <p:nvPr/>
        </p:nvPicPr>
        <p:blipFill>
          <a:blip r:embed="rId3"/>
          <a:stretch>
            <a:fillRect/>
          </a:stretch>
        </p:blipFill>
        <p:spPr>
          <a:xfrm>
            <a:off x="582200" y="1741737"/>
            <a:ext cx="4038808" cy="2267067"/>
          </a:xfrm>
          <a:prstGeom prst="rect">
            <a:avLst/>
          </a:prstGeom>
        </p:spPr>
      </p:pic>
      <p:sp>
        <p:nvSpPr>
          <p:cNvPr id="7" name="Text Placeholder 2">
            <a:extLst>
              <a:ext uri="{FF2B5EF4-FFF2-40B4-BE49-F238E27FC236}">
                <a16:creationId xmlns:a16="http://schemas.microsoft.com/office/drawing/2014/main" id="{B60ED879-B489-4B62-B879-E647B1ED576B}"/>
              </a:ext>
            </a:extLst>
          </p:cNvPr>
          <p:cNvSpPr txBox="1">
            <a:spLocks/>
          </p:cNvSpPr>
          <p:nvPr/>
        </p:nvSpPr>
        <p:spPr>
          <a:xfrm>
            <a:off x="505523" y="4263711"/>
            <a:ext cx="4066477" cy="42723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419100" algn="l" rtl="0">
              <a:lnSpc>
                <a:spcPct val="100000"/>
              </a:lnSpc>
              <a:spcBef>
                <a:spcPts val="600"/>
              </a:spcBef>
              <a:spcAft>
                <a:spcPts val="0"/>
              </a:spcAft>
              <a:buClr>
                <a:schemeClr val="accent3"/>
              </a:buClr>
              <a:buSzPts val="3000"/>
              <a:buFont typeface="Didact Gothic"/>
              <a:buChar char="●"/>
              <a:defRPr sz="3000" b="0" i="0" u="none" strike="noStrike" cap="none">
                <a:solidFill>
                  <a:schemeClr val="dk1"/>
                </a:solidFill>
                <a:latin typeface="Didact Gothic"/>
                <a:ea typeface="Didact Gothic"/>
                <a:cs typeface="Didact Gothic"/>
                <a:sym typeface="Didact Gothic"/>
              </a:defRPr>
            </a:lvl1pPr>
            <a:lvl2pPr marL="914400" marR="0" lvl="1" indent="-381000" algn="l" rtl="0">
              <a:lnSpc>
                <a:spcPct val="100000"/>
              </a:lnSpc>
              <a:spcBef>
                <a:spcPts val="0"/>
              </a:spcBef>
              <a:spcAft>
                <a:spcPts val="0"/>
              </a:spcAft>
              <a:buClr>
                <a:schemeClr val="accent3"/>
              </a:buClr>
              <a:buSzPts val="2400"/>
              <a:buFont typeface="Didact Gothic"/>
              <a:buChar char="○"/>
              <a:defRPr sz="2400" b="0" i="0" u="none" strike="noStrike" cap="none">
                <a:solidFill>
                  <a:schemeClr val="dk1"/>
                </a:solidFill>
                <a:latin typeface="Didact Gothic"/>
                <a:ea typeface="Didact Gothic"/>
                <a:cs typeface="Didact Gothic"/>
                <a:sym typeface="Didact Gothic"/>
              </a:defRPr>
            </a:lvl2pPr>
            <a:lvl3pPr marL="1371600" marR="0" lvl="2" indent="-381000" algn="l" rtl="0">
              <a:lnSpc>
                <a:spcPct val="100000"/>
              </a:lnSpc>
              <a:spcBef>
                <a:spcPts val="0"/>
              </a:spcBef>
              <a:spcAft>
                <a:spcPts val="0"/>
              </a:spcAft>
              <a:buClr>
                <a:schemeClr val="accent3"/>
              </a:buClr>
              <a:buSzPts val="2400"/>
              <a:buFont typeface="Didact Gothic"/>
              <a:buChar char="■"/>
              <a:defRPr sz="2400" b="0" i="0" u="none" strike="noStrike" cap="none">
                <a:solidFill>
                  <a:schemeClr val="dk1"/>
                </a:solidFill>
                <a:latin typeface="Didact Gothic"/>
                <a:ea typeface="Didact Gothic"/>
                <a:cs typeface="Didact Gothic"/>
                <a:sym typeface="Didact Gothic"/>
              </a:defRPr>
            </a:lvl3pPr>
            <a:lvl4pPr marL="1828800" marR="0" lvl="3" indent="-342900" algn="l" rtl="0">
              <a:lnSpc>
                <a:spcPct val="100000"/>
              </a:lnSpc>
              <a:spcBef>
                <a:spcPts val="0"/>
              </a:spcBef>
              <a:spcAft>
                <a:spcPts val="0"/>
              </a:spcAft>
              <a:buClr>
                <a:schemeClr val="dk1"/>
              </a:buClr>
              <a:buSzPts val="1800"/>
              <a:buFont typeface="Didact Gothic"/>
              <a:buChar char="●"/>
              <a:defRPr sz="1800" b="0" i="0" u="none" strike="noStrike" cap="none">
                <a:solidFill>
                  <a:schemeClr val="dk1"/>
                </a:solidFill>
                <a:latin typeface="Didact Gothic"/>
                <a:ea typeface="Didact Gothic"/>
                <a:cs typeface="Didact Gothic"/>
                <a:sym typeface="Didact Gothic"/>
              </a:defRPr>
            </a:lvl4pPr>
            <a:lvl5pPr marL="2286000" marR="0" lvl="4" indent="-342900" algn="l" rtl="0">
              <a:lnSpc>
                <a:spcPct val="100000"/>
              </a:lnSpc>
              <a:spcBef>
                <a:spcPts val="0"/>
              </a:spcBef>
              <a:spcAft>
                <a:spcPts val="0"/>
              </a:spcAft>
              <a:buClr>
                <a:schemeClr val="dk1"/>
              </a:buClr>
              <a:buSzPts val="1800"/>
              <a:buFont typeface="Didact Gothic"/>
              <a:buChar char="○"/>
              <a:defRPr sz="1800" b="0" i="0" u="none" strike="noStrike" cap="none">
                <a:solidFill>
                  <a:schemeClr val="dk1"/>
                </a:solidFill>
                <a:latin typeface="Didact Gothic"/>
                <a:ea typeface="Didact Gothic"/>
                <a:cs typeface="Didact Gothic"/>
                <a:sym typeface="Didact Gothic"/>
              </a:defRPr>
            </a:lvl5pPr>
            <a:lvl6pPr marL="2743200" marR="0" lvl="5" indent="-342900" algn="l" rtl="0">
              <a:lnSpc>
                <a:spcPct val="100000"/>
              </a:lnSpc>
              <a:spcBef>
                <a:spcPts val="0"/>
              </a:spcBef>
              <a:spcAft>
                <a:spcPts val="0"/>
              </a:spcAft>
              <a:buClr>
                <a:schemeClr val="dk1"/>
              </a:buClr>
              <a:buSzPts val="1800"/>
              <a:buFont typeface="Didact Gothic"/>
              <a:buChar char="■"/>
              <a:defRPr sz="1800" b="0" i="0" u="none" strike="noStrike" cap="none">
                <a:solidFill>
                  <a:schemeClr val="dk1"/>
                </a:solidFill>
                <a:latin typeface="Didact Gothic"/>
                <a:ea typeface="Didact Gothic"/>
                <a:cs typeface="Didact Gothic"/>
                <a:sym typeface="Didact Gothic"/>
              </a:defRPr>
            </a:lvl6pPr>
            <a:lvl7pPr marL="3200400" marR="0" lvl="6" indent="-342900" algn="l" rtl="0">
              <a:lnSpc>
                <a:spcPct val="100000"/>
              </a:lnSpc>
              <a:spcBef>
                <a:spcPts val="0"/>
              </a:spcBef>
              <a:spcAft>
                <a:spcPts val="0"/>
              </a:spcAft>
              <a:buClr>
                <a:schemeClr val="dk1"/>
              </a:buClr>
              <a:buSzPts val="1800"/>
              <a:buFont typeface="Didact Gothic"/>
              <a:buChar char="●"/>
              <a:defRPr sz="1800" b="0" i="0" u="none" strike="noStrike" cap="none">
                <a:solidFill>
                  <a:schemeClr val="dk1"/>
                </a:solidFill>
                <a:latin typeface="Didact Gothic"/>
                <a:ea typeface="Didact Gothic"/>
                <a:cs typeface="Didact Gothic"/>
                <a:sym typeface="Didact Gothic"/>
              </a:defRPr>
            </a:lvl7pPr>
            <a:lvl8pPr marL="3657600" marR="0" lvl="7" indent="-342900" algn="l" rtl="0">
              <a:lnSpc>
                <a:spcPct val="100000"/>
              </a:lnSpc>
              <a:spcBef>
                <a:spcPts val="0"/>
              </a:spcBef>
              <a:spcAft>
                <a:spcPts val="0"/>
              </a:spcAft>
              <a:buClr>
                <a:schemeClr val="dk1"/>
              </a:buClr>
              <a:buSzPts val="1800"/>
              <a:buFont typeface="Didact Gothic"/>
              <a:buChar char="○"/>
              <a:defRPr sz="1800" b="0" i="0" u="none" strike="noStrike" cap="none">
                <a:solidFill>
                  <a:schemeClr val="dk1"/>
                </a:solidFill>
                <a:latin typeface="Didact Gothic"/>
                <a:ea typeface="Didact Gothic"/>
                <a:cs typeface="Didact Gothic"/>
                <a:sym typeface="Didact Gothic"/>
              </a:defRPr>
            </a:lvl8pPr>
            <a:lvl9pPr marL="4114800" marR="0" lvl="8" indent="-342900" algn="l" rtl="0">
              <a:lnSpc>
                <a:spcPct val="100000"/>
              </a:lnSpc>
              <a:spcBef>
                <a:spcPts val="0"/>
              </a:spcBef>
              <a:spcAft>
                <a:spcPts val="0"/>
              </a:spcAft>
              <a:buClr>
                <a:schemeClr val="dk1"/>
              </a:buClr>
              <a:buSzPts val="1800"/>
              <a:buFont typeface="Didact Gothic"/>
              <a:buChar char="■"/>
              <a:defRPr sz="1800" b="0" i="0" u="none" strike="noStrike" cap="none">
                <a:solidFill>
                  <a:schemeClr val="dk1"/>
                </a:solidFill>
                <a:latin typeface="Didact Gothic"/>
                <a:ea typeface="Didact Gothic"/>
                <a:cs typeface="Didact Gothic"/>
                <a:sym typeface="Didact Gothic"/>
              </a:defRPr>
            </a:lvl9pPr>
          </a:lstStyle>
          <a:p>
            <a:pPr marL="38100" indent="0" algn="ctr">
              <a:buNone/>
            </a:pPr>
            <a:r>
              <a:rPr lang="en-GB" sz="1400" dirty="0">
                <a:solidFill>
                  <a:schemeClr val="tx1"/>
                </a:solidFill>
                <a:hlinkClick r:id="rId4"/>
              </a:rPr>
              <a:t>https://youtu.be/MxtNoZqIVxI</a:t>
            </a:r>
            <a:r>
              <a:rPr lang="en-GB" sz="1400" dirty="0">
                <a:solidFill>
                  <a:schemeClr val="tx1"/>
                </a:solidFill>
              </a:rPr>
              <a:t> </a:t>
            </a:r>
          </a:p>
        </p:txBody>
      </p:sp>
    </p:spTree>
    <p:extLst>
      <p:ext uri="{BB962C8B-B14F-4D97-AF65-F5344CB8AC3E}">
        <p14:creationId xmlns:p14="http://schemas.microsoft.com/office/powerpoint/2010/main" val="105186782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6CF304-F001-4260-9453-B9E22C41F1E2}"/>
              </a:ext>
            </a:extLst>
          </p:cNvPr>
          <p:cNvSpPr>
            <a:spLocks noGrp="1"/>
          </p:cNvSpPr>
          <p:nvPr>
            <p:ph type="title"/>
          </p:nvPr>
        </p:nvSpPr>
        <p:spPr/>
        <p:txBody>
          <a:bodyPr/>
          <a:lstStyle/>
          <a:p>
            <a:r>
              <a:rPr lang="en-US" dirty="0"/>
              <a:t>A.1.2 </a:t>
            </a:r>
            <a:r>
              <a:rPr lang="en-GB" dirty="0"/>
              <a:t>Safe online learning environments in primary education</a:t>
            </a:r>
            <a:r>
              <a:rPr lang="en-US" dirty="0"/>
              <a:t> </a:t>
            </a:r>
            <a:endParaRPr lang="en-GB" dirty="0"/>
          </a:p>
        </p:txBody>
      </p:sp>
      <p:sp>
        <p:nvSpPr>
          <p:cNvPr id="3" name="Text Placeholder 2">
            <a:extLst>
              <a:ext uri="{FF2B5EF4-FFF2-40B4-BE49-F238E27FC236}">
                <a16:creationId xmlns:a16="http://schemas.microsoft.com/office/drawing/2014/main" id="{A9EC84AF-7728-45F5-BF3B-75249DC5CE53}"/>
              </a:ext>
            </a:extLst>
          </p:cNvPr>
          <p:cNvSpPr>
            <a:spLocks noGrp="1"/>
          </p:cNvSpPr>
          <p:nvPr>
            <p:ph type="body" idx="1"/>
          </p:nvPr>
        </p:nvSpPr>
        <p:spPr/>
        <p:txBody>
          <a:bodyPr/>
          <a:lstStyle/>
          <a:p>
            <a:pPr marL="38100" indent="0" algn="ctr">
              <a:buNone/>
            </a:pPr>
            <a:r>
              <a:rPr lang="en-US" sz="2000" dirty="0">
                <a:solidFill>
                  <a:schemeClr val="tx1"/>
                </a:solidFill>
                <a:effectLst/>
                <a:latin typeface="Didact Gothic" panose="00000500000000000000" pitchFamily="2" charset="0"/>
                <a:ea typeface="Calibri" panose="020F0502020204030204" pitchFamily="34" charset="0"/>
                <a:cs typeface="Calibri" panose="020F0502020204030204" pitchFamily="34" charset="0"/>
              </a:rPr>
              <a:t>T</a:t>
            </a:r>
            <a:r>
              <a:rPr lang="en-GB" sz="2000" dirty="0" err="1">
                <a:solidFill>
                  <a:schemeClr val="tx1"/>
                </a:solidFill>
                <a:effectLst/>
                <a:latin typeface="Didact Gothic" panose="00000500000000000000" pitchFamily="2" charset="0"/>
                <a:ea typeface="Calibri" panose="020F0502020204030204" pitchFamily="34" charset="0"/>
                <a:cs typeface="Calibri" panose="020F0502020204030204" pitchFamily="34" charset="0"/>
              </a:rPr>
              <a:t>y</a:t>
            </a:r>
            <a:r>
              <a:rPr lang="en-GB" sz="2000" dirty="0" err="1">
                <a:effectLst/>
                <a:latin typeface="Didact Gothic" panose="00000500000000000000" pitchFamily="2" charset="0"/>
                <a:ea typeface="Calibri" panose="020F0502020204030204" pitchFamily="34" charset="0"/>
                <a:cs typeface="Calibri" panose="020F0502020204030204" pitchFamily="34" charset="0"/>
              </a:rPr>
              <a:t>pes</a:t>
            </a:r>
            <a:r>
              <a:rPr lang="en-GB" sz="2000" dirty="0">
                <a:effectLst/>
                <a:latin typeface="Didact Gothic" panose="00000500000000000000" pitchFamily="2" charset="0"/>
                <a:ea typeface="Calibri" panose="020F0502020204030204" pitchFamily="34" charset="0"/>
                <a:cs typeface="Calibri" panose="020F0502020204030204" pitchFamily="34" charset="0"/>
              </a:rPr>
              <a:t> of online learning environments (3)</a:t>
            </a:r>
            <a:endParaRPr lang="en-GB" sz="2000" dirty="0">
              <a:effectLst/>
              <a:latin typeface="Didact Gothic" panose="00000500000000000000" pitchFamily="2" charset="0"/>
              <a:ea typeface="Calibri" panose="020F0502020204030204" pitchFamily="34" charset="0"/>
              <a:cs typeface="Times New Roman" panose="02020603050405020304" pitchFamily="18" charset="0"/>
            </a:endParaRPr>
          </a:p>
          <a:p>
            <a:pPr marL="38100" indent="0">
              <a:buNone/>
            </a:pPr>
            <a:endParaRPr lang="en-GB" sz="1400" dirty="0">
              <a:solidFill>
                <a:schemeClr val="accent4">
                  <a:lumMod val="75000"/>
                </a:schemeClr>
              </a:solidFill>
            </a:endParaRPr>
          </a:p>
          <a:p>
            <a:pPr marL="38100" indent="0" algn="ctr">
              <a:buNone/>
            </a:pPr>
            <a:r>
              <a:rPr lang="en-GB" sz="1400" b="1" dirty="0">
                <a:solidFill>
                  <a:schemeClr val="tx1"/>
                </a:solidFill>
              </a:rPr>
              <a:t>Formal &amp; informal learning environment</a:t>
            </a:r>
          </a:p>
          <a:p>
            <a:pPr marL="38100" indent="0" algn="just">
              <a:buNone/>
            </a:pPr>
            <a:endParaRPr lang="en-GB" sz="1400" dirty="0">
              <a:solidFill>
                <a:schemeClr val="tx1"/>
              </a:solidFill>
            </a:endParaRPr>
          </a:p>
          <a:p>
            <a:pPr algn="just"/>
            <a:r>
              <a:rPr lang="en-GB" sz="1400" b="1" dirty="0">
                <a:solidFill>
                  <a:schemeClr val="tx1"/>
                </a:solidFill>
              </a:rPr>
              <a:t>Formal Learning Environment </a:t>
            </a:r>
            <a:r>
              <a:rPr lang="en-GB" sz="1400" dirty="0">
                <a:solidFill>
                  <a:schemeClr val="tx1"/>
                </a:solidFill>
              </a:rPr>
              <a:t>is a learning environment where the learning occurs intentionally in an organized and structured environment. In a formal learning environment, the training or learning department sets the goal and objectives.</a:t>
            </a:r>
          </a:p>
          <a:p>
            <a:pPr algn="just"/>
            <a:endParaRPr lang="en-GB" sz="1400" dirty="0">
              <a:solidFill>
                <a:schemeClr val="tx1"/>
              </a:solidFill>
            </a:endParaRPr>
          </a:p>
          <a:p>
            <a:pPr algn="just"/>
            <a:r>
              <a:rPr lang="en-GB" sz="1400" b="1" dirty="0">
                <a:solidFill>
                  <a:schemeClr val="tx1"/>
                </a:solidFill>
              </a:rPr>
              <a:t>Informal Learning Environment </a:t>
            </a:r>
            <a:r>
              <a:rPr lang="en-GB" sz="1400" dirty="0">
                <a:solidFill>
                  <a:schemeClr val="tx1"/>
                </a:solidFill>
              </a:rPr>
              <a:t>is a learning environment where the learning occurs unintentionally through persistent and pervasive ongoing phenomena of learning via participation or learning via knowledge creation. Informal learning means the learner sets the goal and objectives. </a:t>
            </a:r>
          </a:p>
        </p:txBody>
      </p:sp>
    </p:spTree>
    <p:extLst>
      <p:ext uri="{BB962C8B-B14F-4D97-AF65-F5344CB8AC3E}">
        <p14:creationId xmlns:p14="http://schemas.microsoft.com/office/powerpoint/2010/main" val="133576352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6CF304-F001-4260-9453-B9E22C41F1E2}"/>
              </a:ext>
            </a:extLst>
          </p:cNvPr>
          <p:cNvSpPr>
            <a:spLocks noGrp="1"/>
          </p:cNvSpPr>
          <p:nvPr>
            <p:ph type="title"/>
          </p:nvPr>
        </p:nvSpPr>
        <p:spPr/>
        <p:txBody>
          <a:bodyPr/>
          <a:lstStyle/>
          <a:p>
            <a:r>
              <a:rPr lang="en-US" dirty="0"/>
              <a:t>A.1.2 </a:t>
            </a:r>
            <a:r>
              <a:rPr lang="en-GB" dirty="0"/>
              <a:t>Safe online learning environments in primary education</a:t>
            </a:r>
            <a:r>
              <a:rPr lang="en-US" dirty="0"/>
              <a:t> </a:t>
            </a:r>
            <a:endParaRPr lang="en-GB" dirty="0"/>
          </a:p>
        </p:txBody>
      </p:sp>
      <p:sp>
        <p:nvSpPr>
          <p:cNvPr id="3" name="Text Placeholder 2">
            <a:extLst>
              <a:ext uri="{FF2B5EF4-FFF2-40B4-BE49-F238E27FC236}">
                <a16:creationId xmlns:a16="http://schemas.microsoft.com/office/drawing/2014/main" id="{A9EC84AF-7728-45F5-BF3B-75249DC5CE53}"/>
              </a:ext>
            </a:extLst>
          </p:cNvPr>
          <p:cNvSpPr>
            <a:spLocks noGrp="1"/>
          </p:cNvSpPr>
          <p:nvPr>
            <p:ph type="body" idx="1"/>
          </p:nvPr>
        </p:nvSpPr>
        <p:spPr>
          <a:xfrm>
            <a:off x="582200" y="1640429"/>
            <a:ext cx="3201780" cy="2832410"/>
          </a:xfrm>
        </p:spPr>
        <p:txBody>
          <a:bodyPr/>
          <a:lstStyle/>
          <a:p>
            <a:pPr marL="38100" indent="0">
              <a:buNone/>
            </a:pPr>
            <a:r>
              <a:rPr lang="en-GB" sz="1400" b="1" dirty="0">
                <a:solidFill>
                  <a:schemeClr val="tx1"/>
                </a:solidFill>
              </a:rPr>
              <a:t>Personal learning environment (PLE): </a:t>
            </a:r>
            <a:r>
              <a:rPr lang="en-GB" sz="1400" dirty="0">
                <a:solidFill>
                  <a:schemeClr val="tx1"/>
                </a:solidFill>
              </a:rPr>
              <a:t>is a system that help learners take control of and manage their own learning. This includes providing support for learners to:</a:t>
            </a:r>
          </a:p>
          <a:p>
            <a:r>
              <a:rPr lang="en-GB" sz="1400" dirty="0">
                <a:solidFill>
                  <a:schemeClr val="tx1"/>
                </a:solidFill>
              </a:rPr>
              <a:t>set their own learning goals ( with support of their teachers)</a:t>
            </a:r>
          </a:p>
          <a:p>
            <a:r>
              <a:rPr lang="en-GB" sz="1400" dirty="0">
                <a:solidFill>
                  <a:schemeClr val="tx1"/>
                </a:solidFill>
              </a:rPr>
              <a:t>manage their learning, both content and process</a:t>
            </a:r>
          </a:p>
          <a:p>
            <a:r>
              <a:rPr lang="en-GB" sz="1400" dirty="0">
                <a:solidFill>
                  <a:schemeClr val="tx1"/>
                </a:solidFill>
              </a:rPr>
              <a:t>communicate with others in the process of learning</a:t>
            </a:r>
          </a:p>
        </p:txBody>
      </p:sp>
      <p:pic>
        <p:nvPicPr>
          <p:cNvPr id="5" name="Picture 4">
            <a:extLst>
              <a:ext uri="{FF2B5EF4-FFF2-40B4-BE49-F238E27FC236}">
                <a16:creationId xmlns:a16="http://schemas.microsoft.com/office/drawing/2014/main" id="{E9B52C2F-A56D-491E-8E81-E88E921DF227}"/>
              </a:ext>
            </a:extLst>
          </p:cNvPr>
          <p:cNvPicPr>
            <a:picLocks noChangeAspect="1"/>
          </p:cNvPicPr>
          <p:nvPr/>
        </p:nvPicPr>
        <p:blipFill>
          <a:blip r:embed="rId3"/>
          <a:stretch>
            <a:fillRect/>
          </a:stretch>
        </p:blipFill>
        <p:spPr>
          <a:xfrm>
            <a:off x="3847524" y="1868371"/>
            <a:ext cx="3259976" cy="2376527"/>
          </a:xfrm>
          <a:prstGeom prst="rect">
            <a:avLst/>
          </a:prstGeom>
        </p:spPr>
      </p:pic>
      <p:sp>
        <p:nvSpPr>
          <p:cNvPr id="6" name="Text Placeholder 2">
            <a:extLst>
              <a:ext uri="{FF2B5EF4-FFF2-40B4-BE49-F238E27FC236}">
                <a16:creationId xmlns:a16="http://schemas.microsoft.com/office/drawing/2014/main" id="{182A95BC-0B44-4C69-841B-30B46269A3F5}"/>
              </a:ext>
            </a:extLst>
          </p:cNvPr>
          <p:cNvSpPr txBox="1">
            <a:spLocks/>
          </p:cNvSpPr>
          <p:nvPr/>
        </p:nvSpPr>
        <p:spPr>
          <a:xfrm>
            <a:off x="818213" y="974329"/>
            <a:ext cx="6289287" cy="42723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419100" algn="l" rtl="0">
              <a:lnSpc>
                <a:spcPct val="100000"/>
              </a:lnSpc>
              <a:spcBef>
                <a:spcPts val="600"/>
              </a:spcBef>
              <a:spcAft>
                <a:spcPts val="0"/>
              </a:spcAft>
              <a:buClr>
                <a:schemeClr val="accent3"/>
              </a:buClr>
              <a:buSzPts val="3000"/>
              <a:buFont typeface="Didact Gothic"/>
              <a:buChar char="●"/>
              <a:defRPr sz="3000" b="0" i="0" u="none" strike="noStrike" cap="none">
                <a:solidFill>
                  <a:schemeClr val="dk1"/>
                </a:solidFill>
                <a:latin typeface="Didact Gothic"/>
                <a:ea typeface="Didact Gothic"/>
                <a:cs typeface="Didact Gothic"/>
                <a:sym typeface="Didact Gothic"/>
              </a:defRPr>
            </a:lvl1pPr>
            <a:lvl2pPr marL="914400" marR="0" lvl="1" indent="-381000" algn="l" rtl="0">
              <a:lnSpc>
                <a:spcPct val="100000"/>
              </a:lnSpc>
              <a:spcBef>
                <a:spcPts val="0"/>
              </a:spcBef>
              <a:spcAft>
                <a:spcPts val="0"/>
              </a:spcAft>
              <a:buClr>
                <a:schemeClr val="accent3"/>
              </a:buClr>
              <a:buSzPts val="2400"/>
              <a:buFont typeface="Didact Gothic"/>
              <a:buChar char="○"/>
              <a:defRPr sz="2400" b="0" i="0" u="none" strike="noStrike" cap="none">
                <a:solidFill>
                  <a:schemeClr val="dk1"/>
                </a:solidFill>
                <a:latin typeface="Didact Gothic"/>
                <a:ea typeface="Didact Gothic"/>
                <a:cs typeface="Didact Gothic"/>
                <a:sym typeface="Didact Gothic"/>
              </a:defRPr>
            </a:lvl2pPr>
            <a:lvl3pPr marL="1371600" marR="0" lvl="2" indent="-381000" algn="l" rtl="0">
              <a:lnSpc>
                <a:spcPct val="100000"/>
              </a:lnSpc>
              <a:spcBef>
                <a:spcPts val="0"/>
              </a:spcBef>
              <a:spcAft>
                <a:spcPts val="0"/>
              </a:spcAft>
              <a:buClr>
                <a:schemeClr val="accent3"/>
              </a:buClr>
              <a:buSzPts val="2400"/>
              <a:buFont typeface="Didact Gothic"/>
              <a:buChar char="■"/>
              <a:defRPr sz="2400" b="0" i="0" u="none" strike="noStrike" cap="none">
                <a:solidFill>
                  <a:schemeClr val="dk1"/>
                </a:solidFill>
                <a:latin typeface="Didact Gothic"/>
                <a:ea typeface="Didact Gothic"/>
                <a:cs typeface="Didact Gothic"/>
                <a:sym typeface="Didact Gothic"/>
              </a:defRPr>
            </a:lvl3pPr>
            <a:lvl4pPr marL="1828800" marR="0" lvl="3" indent="-342900" algn="l" rtl="0">
              <a:lnSpc>
                <a:spcPct val="100000"/>
              </a:lnSpc>
              <a:spcBef>
                <a:spcPts val="0"/>
              </a:spcBef>
              <a:spcAft>
                <a:spcPts val="0"/>
              </a:spcAft>
              <a:buClr>
                <a:schemeClr val="dk1"/>
              </a:buClr>
              <a:buSzPts val="1800"/>
              <a:buFont typeface="Didact Gothic"/>
              <a:buChar char="●"/>
              <a:defRPr sz="1800" b="0" i="0" u="none" strike="noStrike" cap="none">
                <a:solidFill>
                  <a:schemeClr val="dk1"/>
                </a:solidFill>
                <a:latin typeface="Didact Gothic"/>
                <a:ea typeface="Didact Gothic"/>
                <a:cs typeface="Didact Gothic"/>
                <a:sym typeface="Didact Gothic"/>
              </a:defRPr>
            </a:lvl4pPr>
            <a:lvl5pPr marL="2286000" marR="0" lvl="4" indent="-342900" algn="l" rtl="0">
              <a:lnSpc>
                <a:spcPct val="100000"/>
              </a:lnSpc>
              <a:spcBef>
                <a:spcPts val="0"/>
              </a:spcBef>
              <a:spcAft>
                <a:spcPts val="0"/>
              </a:spcAft>
              <a:buClr>
                <a:schemeClr val="dk1"/>
              </a:buClr>
              <a:buSzPts val="1800"/>
              <a:buFont typeface="Didact Gothic"/>
              <a:buChar char="○"/>
              <a:defRPr sz="1800" b="0" i="0" u="none" strike="noStrike" cap="none">
                <a:solidFill>
                  <a:schemeClr val="dk1"/>
                </a:solidFill>
                <a:latin typeface="Didact Gothic"/>
                <a:ea typeface="Didact Gothic"/>
                <a:cs typeface="Didact Gothic"/>
                <a:sym typeface="Didact Gothic"/>
              </a:defRPr>
            </a:lvl5pPr>
            <a:lvl6pPr marL="2743200" marR="0" lvl="5" indent="-342900" algn="l" rtl="0">
              <a:lnSpc>
                <a:spcPct val="100000"/>
              </a:lnSpc>
              <a:spcBef>
                <a:spcPts val="0"/>
              </a:spcBef>
              <a:spcAft>
                <a:spcPts val="0"/>
              </a:spcAft>
              <a:buClr>
                <a:schemeClr val="dk1"/>
              </a:buClr>
              <a:buSzPts val="1800"/>
              <a:buFont typeface="Didact Gothic"/>
              <a:buChar char="■"/>
              <a:defRPr sz="1800" b="0" i="0" u="none" strike="noStrike" cap="none">
                <a:solidFill>
                  <a:schemeClr val="dk1"/>
                </a:solidFill>
                <a:latin typeface="Didact Gothic"/>
                <a:ea typeface="Didact Gothic"/>
                <a:cs typeface="Didact Gothic"/>
                <a:sym typeface="Didact Gothic"/>
              </a:defRPr>
            </a:lvl6pPr>
            <a:lvl7pPr marL="3200400" marR="0" lvl="6" indent="-342900" algn="l" rtl="0">
              <a:lnSpc>
                <a:spcPct val="100000"/>
              </a:lnSpc>
              <a:spcBef>
                <a:spcPts val="0"/>
              </a:spcBef>
              <a:spcAft>
                <a:spcPts val="0"/>
              </a:spcAft>
              <a:buClr>
                <a:schemeClr val="dk1"/>
              </a:buClr>
              <a:buSzPts val="1800"/>
              <a:buFont typeface="Didact Gothic"/>
              <a:buChar char="●"/>
              <a:defRPr sz="1800" b="0" i="0" u="none" strike="noStrike" cap="none">
                <a:solidFill>
                  <a:schemeClr val="dk1"/>
                </a:solidFill>
                <a:latin typeface="Didact Gothic"/>
                <a:ea typeface="Didact Gothic"/>
                <a:cs typeface="Didact Gothic"/>
                <a:sym typeface="Didact Gothic"/>
              </a:defRPr>
            </a:lvl7pPr>
            <a:lvl8pPr marL="3657600" marR="0" lvl="7" indent="-342900" algn="l" rtl="0">
              <a:lnSpc>
                <a:spcPct val="100000"/>
              </a:lnSpc>
              <a:spcBef>
                <a:spcPts val="0"/>
              </a:spcBef>
              <a:spcAft>
                <a:spcPts val="0"/>
              </a:spcAft>
              <a:buClr>
                <a:schemeClr val="dk1"/>
              </a:buClr>
              <a:buSzPts val="1800"/>
              <a:buFont typeface="Didact Gothic"/>
              <a:buChar char="○"/>
              <a:defRPr sz="1800" b="0" i="0" u="none" strike="noStrike" cap="none">
                <a:solidFill>
                  <a:schemeClr val="dk1"/>
                </a:solidFill>
                <a:latin typeface="Didact Gothic"/>
                <a:ea typeface="Didact Gothic"/>
                <a:cs typeface="Didact Gothic"/>
                <a:sym typeface="Didact Gothic"/>
              </a:defRPr>
            </a:lvl8pPr>
            <a:lvl9pPr marL="4114800" marR="0" lvl="8" indent="-342900" algn="l" rtl="0">
              <a:lnSpc>
                <a:spcPct val="100000"/>
              </a:lnSpc>
              <a:spcBef>
                <a:spcPts val="0"/>
              </a:spcBef>
              <a:spcAft>
                <a:spcPts val="0"/>
              </a:spcAft>
              <a:buClr>
                <a:schemeClr val="dk1"/>
              </a:buClr>
              <a:buSzPts val="1800"/>
              <a:buFont typeface="Didact Gothic"/>
              <a:buChar char="■"/>
              <a:defRPr sz="1800" b="0" i="0" u="none" strike="noStrike" cap="none">
                <a:solidFill>
                  <a:schemeClr val="dk1"/>
                </a:solidFill>
                <a:latin typeface="Didact Gothic"/>
                <a:ea typeface="Didact Gothic"/>
                <a:cs typeface="Didact Gothic"/>
                <a:sym typeface="Didact Gothic"/>
              </a:defRPr>
            </a:lvl9pPr>
          </a:lstStyle>
          <a:p>
            <a:pPr marL="38100" indent="0" algn="ctr">
              <a:buNone/>
            </a:pPr>
            <a:r>
              <a:rPr lang="en-US" sz="2000" dirty="0">
                <a:solidFill>
                  <a:schemeClr val="tx1"/>
                </a:solidFill>
                <a:effectLst/>
                <a:latin typeface="Didact Gothic" panose="00000500000000000000" pitchFamily="2" charset="0"/>
                <a:ea typeface="Calibri" panose="020F0502020204030204" pitchFamily="34" charset="0"/>
                <a:cs typeface="Calibri" panose="020F0502020204030204" pitchFamily="34" charset="0"/>
              </a:rPr>
              <a:t>T</a:t>
            </a:r>
            <a:r>
              <a:rPr lang="en-GB" sz="2000" dirty="0" err="1">
                <a:solidFill>
                  <a:schemeClr val="tx1"/>
                </a:solidFill>
                <a:effectLst/>
                <a:latin typeface="Didact Gothic" panose="00000500000000000000" pitchFamily="2" charset="0"/>
                <a:ea typeface="Calibri" panose="020F0502020204030204" pitchFamily="34" charset="0"/>
                <a:cs typeface="Calibri" panose="020F0502020204030204" pitchFamily="34" charset="0"/>
              </a:rPr>
              <a:t>y</a:t>
            </a:r>
            <a:r>
              <a:rPr lang="en-GB" sz="2000" dirty="0" err="1">
                <a:effectLst/>
                <a:latin typeface="Didact Gothic" panose="00000500000000000000" pitchFamily="2" charset="0"/>
                <a:ea typeface="Calibri" panose="020F0502020204030204" pitchFamily="34" charset="0"/>
                <a:cs typeface="Calibri" panose="020F0502020204030204" pitchFamily="34" charset="0"/>
              </a:rPr>
              <a:t>pes</a:t>
            </a:r>
            <a:r>
              <a:rPr lang="en-GB" sz="2000" dirty="0">
                <a:effectLst/>
                <a:latin typeface="Didact Gothic" panose="00000500000000000000" pitchFamily="2" charset="0"/>
                <a:ea typeface="Calibri" panose="020F0502020204030204" pitchFamily="34" charset="0"/>
                <a:cs typeface="Calibri" panose="020F0502020204030204" pitchFamily="34" charset="0"/>
              </a:rPr>
              <a:t> of online learning environments (4)</a:t>
            </a:r>
            <a:endParaRPr lang="en-GB" sz="2000" dirty="0">
              <a:effectLst/>
              <a:latin typeface="Didact Gothic" panose="00000500000000000000" pitchFamily="2"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1106431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6CF304-F001-4260-9453-B9E22C41F1E2}"/>
              </a:ext>
            </a:extLst>
          </p:cNvPr>
          <p:cNvSpPr>
            <a:spLocks noGrp="1"/>
          </p:cNvSpPr>
          <p:nvPr>
            <p:ph type="title"/>
          </p:nvPr>
        </p:nvSpPr>
        <p:spPr/>
        <p:txBody>
          <a:bodyPr/>
          <a:lstStyle/>
          <a:p>
            <a:r>
              <a:rPr lang="en-US" dirty="0"/>
              <a:t>A.1.2 </a:t>
            </a:r>
            <a:r>
              <a:rPr lang="en-GB" dirty="0"/>
              <a:t>Safe online learning environments in primary education</a:t>
            </a:r>
            <a:r>
              <a:rPr lang="en-US" dirty="0"/>
              <a:t> </a:t>
            </a:r>
            <a:endParaRPr lang="en-GB" dirty="0"/>
          </a:p>
        </p:txBody>
      </p:sp>
      <p:sp>
        <p:nvSpPr>
          <p:cNvPr id="3" name="Text Placeholder 2">
            <a:extLst>
              <a:ext uri="{FF2B5EF4-FFF2-40B4-BE49-F238E27FC236}">
                <a16:creationId xmlns:a16="http://schemas.microsoft.com/office/drawing/2014/main" id="{A9EC84AF-7728-45F5-BF3B-75249DC5CE53}"/>
              </a:ext>
            </a:extLst>
          </p:cNvPr>
          <p:cNvSpPr>
            <a:spLocks noGrp="1"/>
          </p:cNvSpPr>
          <p:nvPr>
            <p:ph type="body" idx="1"/>
          </p:nvPr>
        </p:nvSpPr>
        <p:spPr/>
        <p:txBody>
          <a:bodyPr/>
          <a:lstStyle/>
          <a:p>
            <a:pPr marL="38100" indent="0" algn="ctr">
              <a:buNone/>
            </a:pPr>
            <a:r>
              <a:rPr lang="en-US" sz="2000" dirty="0">
                <a:solidFill>
                  <a:schemeClr val="tx1"/>
                </a:solidFill>
                <a:effectLst/>
                <a:latin typeface="Didact Gothic" panose="00000500000000000000" pitchFamily="2" charset="0"/>
                <a:ea typeface="Calibri" panose="020F0502020204030204" pitchFamily="34" charset="0"/>
                <a:cs typeface="Calibri" panose="020F0502020204030204" pitchFamily="34" charset="0"/>
              </a:rPr>
              <a:t>T</a:t>
            </a:r>
            <a:r>
              <a:rPr lang="en-GB" sz="2000" dirty="0" err="1">
                <a:solidFill>
                  <a:schemeClr val="tx1"/>
                </a:solidFill>
                <a:effectLst/>
                <a:latin typeface="Didact Gothic" panose="00000500000000000000" pitchFamily="2" charset="0"/>
                <a:ea typeface="Calibri" panose="020F0502020204030204" pitchFamily="34" charset="0"/>
                <a:cs typeface="Calibri" panose="020F0502020204030204" pitchFamily="34" charset="0"/>
              </a:rPr>
              <a:t>y</a:t>
            </a:r>
            <a:r>
              <a:rPr lang="en-GB" sz="2000" dirty="0" err="1">
                <a:effectLst/>
                <a:latin typeface="Didact Gothic" panose="00000500000000000000" pitchFamily="2" charset="0"/>
                <a:ea typeface="Calibri" panose="020F0502020204030204" pitchFamily="34" charset="0"/>
                <a:cs typeface="Calibri" panose="020F0502020204030204" pitchFamily="34" charset="0"/>
              </a:rPr>
              <a:t>pes</a:t>
            </a:r>
            <a:r>
              <a:rPr lang="en-GB" sz="2000" dirty="0">
                <a:effectLst/>
                <a:latin typeface="Didact Gothic" panose="00000500000000000000" pitchFamily="2" charset="0"/>
                <a:ea typeface="Calibri" panose="020F0502020204030204" pitchFamily="34" charset="0"/>
                <a:cs typeface="Calibri" panose="020F0502020204030204" pitchFamily="34" charset="0"/>
              </a:rPr>
              <a:t> of online learning environments (5)</a:t>
            </a:r>
            <a:endParaRPr lang="en-GB" sz="2000" dirty="0">
              <a:effectLst/>
              <a:latin typeface="Didact Gothic" panose="00000500000000000000" pitchFamily="2" charset="0"/>
              <a:ea typeface="Calibri" panose="020F0502020204030204" pitchFamily="34" charset="0"/>
              <a:cs typeface="Times New Roman" panose="02020603050405020304" pitchFamily="18" charset="0"/>
            </a:endParaRPr>
          </a:p>
          <a:p>
            <a:pPr marL="38100" indent="0">
              <a:buNone/>
            </a:pPr>
            <a:endParaRPr lang="en-GB" sz="1400" dirty="0">
              <a:solidFill>
                <a:schemeClr val="accent4">
                  <a:lumMod val="75000"/>
                </a:schemeClr>
              </a:solidFill>
            </a:endParaRPr>
          </a:p>
          <a:p>
            <a:pPr marL="38100" indent="0" algn="just">
              <a:buNone/>
            </a:pPr>
            <a:r>
              <a:rPr lang="en-GB" sz="1400" b="1" dirty="0">
                <a:solidFill>
                  <a:schemeClr val="tx1"/>
                </a:solidFill>
              </a:rPr>
              <a:t>Social learning environment (SLE): </a:t>
            </a:r>
            <a:r>
              <a:rPr lang="en-GB" sz="1400" dirty="0">
                <a:solidFill>
                  <a:schemeClr val="tx1"/>
                </a:solidFill>
              </a:rPr>
              <a:t>is an online destination where people can come together to co-create content, share knowledge, and learn from one another. It combines social elements like networking, tagging, file sharing, and microblogging to create a safe space in which to work and learn collaboratively. </a:t>
            </a:r>
          </a:p>
          <a:p>
            <a:pPr marL="38100" indent="0" algn="just">
              <a:buNone/>
            </a:pPr>
            <a:r>
              <a:rPr lang="en-GB" sz="1400" dirty="0">
                <a:solidFill>
                  <a:schemeClr val="tx1"/>
                </a:solidFill>
              </a:rPr>
              <a:t>It integrates key social media technologies to provide the necessary social tools for collaboration and information sharing.</a:t>
            </a:r>
          </a:p>
          <a:p>
            <a:pPr marL="38100" indent="0" algn="just">
              <a:buNone/>
            </a:pPr>
            <a:r>
              <a:rPr lang="en-GB" sz="1400" dirty="0">
                <a:solidFill>
                  <a:schemeClr val="tx1"/>
                </a:solidFill>
              </a:rPr>
              <a:t>It should provide an open, collaborative environment where individuals are not “managed” or “controlled” but rather “supported” in their working and learning.</a:t>
            </a:r>
          </a:p>
        </p:txBody>
      </p:sp>
    </p:spTree>
    <p:extLst>
      <p:ext uri="{BB962C8B-B14F-4D97-AF65-F5344CB8AC3E}">
        <p14:creationId xmlns:p14="http://schemas.microsoft.com/office/powerpoint/2010/main" val="103067094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6CF304-F001-4260-9453-B9E22C41F1E2}"/>
              </a:ext>
            </a:extLst>
          </p:cNvPr>
          <p:cNvSpPr>
            <a:spLocks noGrp="1"/>
          </p:cNvSpPr>
          <p:nvPr>
            <p:ph type="title"/>
          </p:nvPr>
        </p:nvSpPr>
        <p:spPr/>
        <p:txBody>
          <a:bodyPr/>
          <a:lstStyle/>
          <a:p>
            <a:r>
              <a:rPr lang="en-US" dirty="0"/>
              <a:t>A.1.2 </a:t>
            </a:r>
            <a:r>
              <a:rPr lang="en-GB" dirty="0"/>
              <a:t>Safe online learning environments in primary education</a:t>
            </a:r>
            <a:r>
              <a:rPr lang="en-US" dirty="0"/>
              <a:t> </a:t>
            </a:r>
            <a:endParaRPr lang="en-GB" dirty="0"/>
          </a:p>
        </p:txBody>
      </p:sp>
      <p:sp>
        <p:nvSpPr>
          <p:cNvPr id="3" name="Text Placeholder 2">
            <a:extLst>
              <a:ext uri="{FF2B5EF4-FFF2-40B4-BE49-F238E27FC236}">
                <a16:creationId xmlns:a16="http://schemas.microsoft.com/office/drawing/2014/main" id="{A9EC84AF-7728-45F5-BF3B-75249DC5CE53}"/>
              </a:ext>
            </a:extLst>
          </p:cNvPr>
          <p:cNvSpPr>
            <a:spLocks noGrp="1"/>
          </p:cNvSpPr>
          <p:nvPr>
            <p:ph type="body" idx="1"/>
          </p:nvPr>
        </p:nvSpPr>
        <p:spPr>
          <a:xfrm>
            <a:off x="582200" y="1040900"/>
            <a:ext cx="6525300" cy="1285988"/>
          </a:xfrm>
        </p:spPr>
        <p:txBody>
          <a:bodyPr/>
          <a:lstStyle/>
          <a:p>
            <a:pPr marL="38100" indent="0" algn="ctr">
              <a:buNone/>
            </a:pPr>
            <a:r>
              <a:rPr lang="en-US" sz="2000" dirty="0">
                <a:solidFill>
                  <a:schemeClr val="tx1"/>
                </a:solidFill>
                <a:effectLst/>
                <a:latin typeface="Didact Gothic" panose="00000500000000000000" pitchFamily="2" charset="0"/>
                <a:ea typeface="Calibri" panose="020F0502020204030204" pitchFamily="34" charset="0"/>
                <a:cs typeface="Calibri" panose="020F0502020204030204" pitchFamily="34" charset="0"/>
              </a:rPr>
              <a:t>T</a:t>
            </a:r>
            <a:r>
              <a:rPr lang="en-GB" sz="2000" dirty="0" err="1">
                <a:solidFill>
                  <a:schemeClr val="tx1"/>
                </a:solidFill>
                <a:effectLst/>
                <a:latin typeface="Didact Gothic" panose="00000500000000000000" pitchFamily="2" charset="0"/>
                <a:ea typeface="Calibri" panose="020F0502020204030204" pitchFamily="34" charset="0"/>
                <a:cs typeface="Calibri" panose="020F0502020204030204" pitchFamily="34" charset="0"/>
              </a:rPr>
              <a:t>y</a:t>
            </a:r>
            <a:r>
              <a:rPr lang="en-GB" sz="2000" dirty="0" err="1">
                <a:effectLst/>
                <a:latin typeface="Didact Gothic" panose="00000500000000000000" pitchFamily="2" charset="0"/>
                <a:ea typeface="Calibri" panose="020F0502020204030204" pitchFamily="34" charset="0"/>
                <a:cs typeface="Calibri" panose="020F0502020204030204" pitchFamily="34" charset="0"/>
              </a:rPr>
              <a:t>pes</a:t>
            </a:r>
            <a:r>
              <a:rPr lang="en-GB" sz="2000" dirty="0">
                <a:effectLst/>
                <a:latin typeface="Didact Gothic" panose="00000500000000000000" pitchFamily="2" charset="0"/>
                <a:ea typeface="Calibri" panose="020F0502020204030204" pitchFamily="34" charset="0"/>
                <a:cs typeface="Calibri" panose="020F0502020204030204" pitchFamily="34" charset="0"/>
              </a:rPr>
              <a:t> of online learning</a:t>
            </a:r>
          </a:p>
          <a:p>
            <a:pPr marL="38100" indent="0">
              <a:buNone/>
            </a:pPr>
            <a:endParaRPr lang="en-GB" sz="1400" dirty="0">
              <a:effectLst/>
              <a:latin typeface="Didact Gothic" panose="00000500000000000000" pitchFamily="2" charset="0"/>
              <a:ea typeface="Calibri" panose="020F0502020204030204" pitchFamily="34" charset="0"/>
              <a:cs typeface="Times New Roman" panose="02020603050405020304" pitchFamily="18" charset="0"/>
            </a:endParaRPr>
          </a:p>
          <a:p>
            <a:pPr marL="38100" indent="0">
              <a:buNone/>
            </a:pPr>
            <a:r>
              <a:rPr lang="en-GB" sz="1400" dirty="0">
                <a:effectLst/>
                <a:latin typeface="Didact Gothic" panose="00000500000000000000" pitchFamily="2" charset="0"/>
                <a:ea typeface="Calibri" panose="020F0502020204030204" pitchFamily="34" charset="0"/>
                <a:cs typeface="Times New Roman" panose="02020603050405020304" pitchFamily="18" charset="0"/>
              </a:rPr>
              <a:t>Online learning is a comprehensive term that includes a number of instructional environments and approaches. There are the 10 different types of online/e-learning:</a:t>
            </a:r>
          </a:p>
          <a:p>
            <a:pPr marL="38100" indent="0">
              <a:buNone/>
            </a:pPr>
            <a:endParaRPr lang="en-GB" sz="2000" dirty="0">
              <a:effectLst/>
              <a:latin typeface="Didact Gothic" panose="00000500000000000000" pitchFamily="2" charset="0"/>
              <a:ea typeface="Calibri" panose="020F0502020204030204" pitchFamily="34" charset="0"/>
              <a:cs typeface="Times New Roman" panose="02020603050405020304" pitchFamily="18" charset="0"/>
            </a:endParaRPr>
          </a:p>
          <a:p>
            <a:pPr marL="38100" indent="0">
              <a:buNone/>
            </a:pPr>
            <a:endParaRPr lang="en-GB" sz="2000" dirty="0">
              <a:effectLst/>
              <a:latin typeface="Didact Gothic" panose="00000500000000000000" pitchFamily="2" charset="0"/>
              <a:ea typeface="Calibri" panose="020F0502020204030204" pitchFamily="34" charset="0"/>
              <a:cs typeface="Times New Roman" panose="02020603050405020304" pitchFamily="18" charset="0"/>
            </a:endParaRPr>
          </a:p>
        </p:txBody>
      </p:sp>
      <p:graphicFrame>
        <p:nvGraphicFramePr>
          <p:cNvPr id="4" name="Table 3">
            <a:extLst>
              <a:ext uri="{FF2B5EF4-FFF2-40B4-BE49-F238E27FC236}">
                <a16:creationId xmlns:a16="http://schemas.microsoft.com/office/drawing/2014/main" id="{E6B6A3C0-7EE2-4218-9993-BAAFDB904ED3}"/>
              </a:ext>
            </a:extLst>
          </p:cNvPr>
          <p:cNvGraphicFramePr>
            <a:graphicFrameLocks noGrp="1"/>
          </p:cNvGraphicFramePr>
          <p:nvPr>
            <p:extLst>
              <p:ext uri="{D42A27DB-BD31-4B8C-83A1-F6EECF244321}">
                <p14:modId xmlns:p14="http://schemas.microsoft.com/office/powerpoint/2010/main" val="134809322"/>
              </p:ext>
            </p:extLst>
          </p:nvPr>
        </p:nvGraphicFramePr>
        <p:xfrm>
          <a:off x="654205" y="2816613"/>
          <a:ext cx="5971526" cy="1071880"/>
        </p:xfrm>
        <a:graphic>
          <a:graphicData uri="http://schemas.openxmlformats.org/drawingml/2006/table">
            <a:tbl>
              <a:tblPr firstRow="1" firstCol="1" bandRow="1">
                <a:tableStyleId>{F9B9AB4B-CF13-4B11-AD66-300D3CCFF1DB}</a:tableStyleId>
              </a:tblPr>
              <a:tblGrid>
                <a:gridCol w="2985763">
                  <a:extLst>
                    <a:ext uri="{9D8B030D-6E8A-4147-A177-3AD203B41FA5}">
                      <a16:colId xmlns:a16="http://schemas.microsoft.com/office/drawing/2014/main" val="314897401"/>
                    </a:ext>
                  </a:extLst>
                </a:gridCol>
                <a:gridCol w="2985763">
                  <a:extLst>
                    <a:ext uri="{9D8B030D-6E8A-4147-A177-3AD203B41FA5}">
                      <a16:colId xmlns:a16="http://schemas.microsoft.com/office/drawing/2014/main" val="1263158540"/>
                    </a:ext>
                  </a:extLst>
                </a:gridCol>
              </a:tblGrid>
              <a:tr h="0">
                <a:tc>
                  <a:txBody>
                    <a:bodyPr/>
                    <a:lstStyle/>
                    <a:p>
                      <a:pPr marL="0" lvl="0" indent="0">
                        <a:lnSpc>
                          <a:spcPct val="107000"/>
                        </a:lnSpc>
                        <a:buFont typeface="+mj-lt"/>
                        <a:buNone/>
                      </a:pPr>
                      <a:r>
                        <a:rPr lang="en-US" sz="1400" dirty="0">
                          <a:solidFill>
                            <a:schemeClr val="tx1"/>
                          </a:solidFill>
                          <a:effectLst/>
                          <a:latin typeface="Didact Gothic" panose="00000500000000000000" pitchFamily="2" charset="0"/>
                        </a:rPr>
                        <a:t>1. </a:t>
                      </a:r>
                      <a:r>
                        <a:rPr lang="ro-RO" sz="1400" dirty="0">
                          <a:solidFill>
                            <a:schemeClr val="tx1"/>
                          </a:solidFill>
                          <a:effectLst/>
                          <a:latin typeface="Didact Gothic" panose="00000500000000000000" pitchFamily="2" charset="0"/>
                        </a:rPr>
                        <a:t>Computer </a:t>
                      </a:r>
                      <a:r>
                        <a:rPr lang="ro-RO" sz="1400" dirty="0" err="1">
                          <a:solidFill>
                            <a:schemeClr val="tx1"/>
                          </a:solidFill>
                          <a:effectLst/>
                          <a:latin typeface="Didact Gothic" panose="00000500000000000000" pitchFamily="2" charset="0"/>
                        </a:rPr>
                        <a:t>Managed</a:t>
                      </a:r>
                      <a:r>
                        <a:rPr lang="ro-RO" sz="1400" dirty="0">
                          <a:solidFill>
                            <a:schemeClr val="tx1"/>
                          </a:solidFill>
                          <a:effectLst/>
                          <a:latin typeface="Didact Gothic" panose="00000500000000000000" pitchFamily="2" charset="0"/>
                        </a:rPr>
                        <a:t> </a:t>
                      </a:r>
                      <a:r>
                        <a:rPr lang="ro-RO" sz="1400" dirty="0" err="1">
                          <a:solidFill>
                            <a:schemeClr val="tx1"/>
                          </a:solidFill>
                          <a:effectLst/>
                          <a:latin typeface="Didact Gothic" panose="00000500000000000000" pitchFamily="2" charset="0"/>
                        </a:rPr>
                        <a:t>Learning</a:t>
                      </a:r>
                      <a:r>
                        <a:rPr lang="ro-RO" sz="1400" dirty="0">
                          <a:solidFill>
                            <a:schemeClr val="tx1"/>
                          </a:solidFill>
                          <a:effectLst/>
                          <a:latin typeface="Didact Gothic" panose="00000500000000000000" pitchFamily="2" charset="0"/>
                        </a:rPr>
                        <a:t> (CML)</a:t>
                      </a:r>
                      <a:endParaRPr lang="en-GB" sz="1400" dirty="0">
                        <a:solidFill>
                          <a:schemeClr val="tx1"/>
                        </a:solidFill>
                        <a:effectLst/>
                        <a:latin typeface="Didact Gothic" panose="00000500000000000000" pitchFamily="2" charset="0"/>
                        <a:ea typeface="Calibri" panose="020F0502020204030204" pitchFamily="34" charset="0"/>
                        <a:cs typeface="Times New Roman" panose="02020603050405020304" pitchFamily="18" charset="0"/>
                      </a:endParaRPr>
                    </a:p>
                  </a:txBody>
                  <a:tcPr marL="68580" marR="68580" marT="0" marB="0"/>
                </a:tc>
                <a:tc>
                  <a:txBody>
                    <a:bodyPr/>
                    <a:lstStyle/>
                    <a:p>
                      <a:pPr marL="0" lvl="0" indent="0">
                        <a:lnSpc>
                          <a:spcPct val="107000"/>
                        </a:lnSpc>
                        <a:spcAft>
                          <a:spcPts val="800"/>
                        </a:spcAft>
                        <a:buFont typeface="+mj-lt"/>
                        <a:buNone/>
                      </a:pPr>
                      <a:r>
                        <a:rPr lang="en-US" sz="1400" dirty="0">
                          <a:solidFill>
                            <a:schemeClr val="tx1"/>
                          </a:solidFill>
                          <a:effectLst/>
                          <a:latin typeface="Didact Gothic" panose="00000500000000000000" pitchFamily="2" charset="0"/>
                        </a:rPr>
                        <a:t>6. </a:t>
                      </a:r>
                      <a:r>
                        <a:rPr lang="ro-RO" sz="1400" dirty="0">
                          <a:solidFill>
                            <a:schemeClr val="tx1"/>
                          </a:solidFill>
                          <a:effectLst/>
                          <a:latin typeface="Didact Gothic" panose="00000500000000000000" pitchFamily="2" charset="0"/>
                        </a:rPr>
                        <a:t>Adaptive E-</a:t>
                      </a:r>
                      <a:r>
                        <a:rPr lang="ro-RO" sz="1400" dirty="0" err="1">
                          <a:solidFill>
                            <a:schemeClr val="tx1"/>
                          </a:solidFill>
                          <a:effectLst/>
                          <a:latin typeface="Didact Gothic" panose="00000500000000000000" pitchFamily="2" charset="0"/>
                        </a:rPr>
                        <a:t>Learning</a:t>
                      </a:r>
                      <a:endParaRPr lang="en-GB" sz="1400" dirty="0">
                        <a:solidFill>
                          <a:schemeClr val="tx1"/>
                        </a:solidFill>
                        <a:effectLst/>
                        <a:latin typeface="Didact Gothic" panose="00000500000000000000" pitchFamily="2"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803400825"/>
                  </a:ext>
                </a:extLst>
              </a:tr>
              <a:tr h="0">
                <a:tc>
                  <a:txBody>
                    <a:bodyPr/>
                    <a:lstStyle/>
                    <a:p>
                      <a:pPr marL="0" lvl="0" indent="0">
                        <a:lnSpc>
                          <a:spcPct val="107000"/>
                        </a:lnSpc>
                        <a:buFont typeface="+mj-lt"/>
                        <a:buNone/>
                      </a:pPr>
                      <a:r>
                        <a:rPr lang="en-US" sz="1400" dirty="0">
                          <a:solidFill>
                            <a:schemeClr val="tx1"/>
                          </a:solidFill>
                          <a:effectLst/>
                          <a:latin typeface="Didact Gothic" panose="00000500000000000000" pitchFamily="2" charset="0"/>
                        </a:rPr>
                        <a:t>2. </a:t>
                      </a:r>
                      <a:r>
                        <a:rPr lang="ro-RO" sz="1400" dirty="0">
                          <a:solidFill>
                            <a:schemeClr val="tx1"/>
                          </a:solidFill>
                          <a:effectLst/>
                          <a:latin typeface="Didact Gothic" panose="00000500000000000000" pitchFamily="2" charset="0"/>
                        </a:rPr>
                        <a:t>Computer </a:t>
                      </a:r>
                      <a:r>
                        <a:rPr lang="ro-RO" sz="1400" dirty="0" err="1">
                          <a:solidFill>
                            <a:schemeClr val="tx1"/>
                          </a:solidFill>
                          <a:effectLst/>
                          <a:latin typeface="Didact Gothic" panose="00000500000000000000" pitchFamily="2" charset="0"/>
                        </a:rPr>
                        <a:t>Assisted</a:t>
                      </a:r>
                      <a:r>
                        <a:rPr lang="ro-RO" sz="1400" dirty="0">
                          <a:solidFill>
                            <a:schemeClr val="tx1"/>
                          </a:solidFill>
                          <a:effectLst/>
                          <a:latin typeface="Didact Gothic" panose="00000500000000000000" pitchFamily="2" charset="0"/>
                        </a:rPr>
                        <a:t> </a:t>
                      </a:r>
                      <a:r>
                        <a:rPr lang="ro-RO" sz="1400" dirty="0" err="1">
                          <a:solidFill>
                            <a:schemeClr val="tx1"/>
                          </a:solidFill>
                          <a:effectLst/>
                          <a:latin typeface="Didact Gothic" panose="00000500000000000000" pitchFamily="2" charset="0"/>
                        </a:rPr>
                        <a:t>Instruction</a:t>
                      </a:r>
                      <a:r>
                        <a:rPr lang="ro-RO" sz="1400" dirty="0">
                          <a:solidFill>
                            <a:schemeClr val="tx1"/>
                          </a:solidFill>
                          <a:effectLst/>
                          <a:latin typeface="Didact Gothic" panose="00000500000000000000" pitchFamily="2" charset="0"/>
                        </a:rPr>
                        <a:t> (CAI)</a:t>
                      </a:r>
                      <a:endParaRPr lang="en-GB" sz="1400" dirty="0">
                        <a:solidFill>
                          <a:schemeClr val="tx1"/>
                        </a:solidFill>
                        <a:effectLst/>
                        <a:latin typeface="Didact Gothic" panose="00000500000000000000" pitchFamily="2" charset="0"/>
                        <a:ea typeface="Calibri" panose="020F0502020204030204" pitchFamily="34" charset="0"/>
                        <a:cs typeface="Times New Roman" panose="02020603050405020304" pitchFamily="18" charset="0"/>
                      </a:endParaRPr>
                    </a:p>
                  </a:txBody>
                  <a:tcPr marL="68580" marR="68580" marT="0" marB="0"/>
                </a:tc>
                <a:tc>
                  <a:txBody>
                    <a:bodyPr/>
                    <a:lstStyle/>
                    <a:p>
                      <a:pPr marL="0" lvl="0" indent="0">
                        <a:lnSpc>
                          <a:spcPct val="107000"/>
                        </a:lnSpc>
                        <a:spcAft>
                          <a:spcPts val="800"/>
                        </a:spcAft>
                        <a:buFont typeface="+mj-lt"/>
                        <a:buNone/>
                      </a:pPr>
                      <a:r>
                        <a:rPr lang="en-US" sz="1400" dirty="0">
                          <a:solidFill>
                            <a:schemeClr val="tx1"/>
                          </a:solidFill>
                          <a:effectLst/>
                          <a:latin typeface="Didact Gothic" panose="00000500000000000000" pitchFamily="2" charset="0"/>
                        </a:rPr>
                        <a:t>7. </a:t>
                      </a:r>
                      <a:r>
                        <a:rPr lang="ro-RO" sz="1400" dirty="0">
                          <a:solidFill>
                            <a:schemeClr val="tx1"/>
                          </a:solidFill>
                          <a:effectLst/>
                          <a:latin typeface="Didact Gothic" panose="00000500000000000000" pitchFamily="2" charset="0"/>
                        </a:rPr>
                        <a:t>Linear E-</a:t>
                      </a:r>
                      <a:r>
                        <a:rPr lang="ro-RO" sz="1400" dirty="0" err="1">
                          <a:solidFill>
                            <a:schemeClr val="tx1"/>
                          </a:solidFill>
                          <a:effectLst/>
                          <a:latin typeface="Didact Gothic" panose="00000500000000000000" pitchFamily="2" charset="0"/>
                        </a:rPr>
                        <a:t>Learning</a:t>
                      </a:r>
                      <a:endParaRPr lang="en-GB" sz="1400" dirty="0">
                        <a:solidFill>
                          <a:schemeClr val="tx1"/>
                        </a:solidFill>
                        <a:effectLst/>
                        <a:latin typeface="Didact Gothic" panose="00000500000000000000" pitchFamily="2"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872889743"/>
                  </a:ext>
                </a:extLst>
              </a:tr>
              <a:tr h="0">
                <a:tc>
                  <a:txBody>
                    <a:bodyPr/>
                    <a:lstStyle/>
                    <a:p>
                      <a:pPr marL="0" lvl="0" indent="0">
                        <a:lnSpc>
                          <a:spcPct val="107000"/>
                        </a:lnSpc>
                        <a:buFont typeface="+mj-lt"/>
                        <a:buNone/>
                      </a:pPr>
                      <a:r>
                        <a:rPr lang="en-US" sz="1400" dirty="0">
                          <a:solidFill>
                            <a:schemeClr val="tx1"/>
                          </a:solidFill>
                          <a:effectLst/>
                          <a:latin typeface="Didact Gothic" panose="00000500000000000000" pitchFamily="2" charset="0"/>
                        </a:rPr>
                        <a:t>3. </a:t>
                      </a:r>
                      <a:r>
                        <a:rPr lang="ro-RO" sz="1400" dirty="0" err="1">
                          <a:solidFill>
                            <a:schemeClr val="tx1"/>
                          </a:solidFill>
                          <a:effectLst/>
                          <a:latin typeface="Didact Gothic" panose="00000500000000000000" pitchFamily="2" charset="0"/>
                        </a:rPr>
                        <a:t>Synchronous</a:t>
                      </a:r>
                      <a:r>
                        <a:rPr lang="ro-RO" sz="1400" dirty="0">
                          <a:solidFill>
                            <a:schemeClr val="tx1"/>
                          </a:solidFill>
                          <a:effectLst/>
                          <a:latin typeface="Didact Gothic" panose="00000500000000000000" pitchFamily="2" charset="0"/>
                        </a:rPr>
                        <a:t> Online </a:t>
                      </a:r>
                      <a:r>
                        <a:rPr lang="ro-RO" sz="1400" dirty="0" err="1">
                          <a:solidFill>
                            <a:schemeClr val="tx1"/>
                          </a:solidFill>
                          <a:effectLst/>
                          <a:latin typeface="Didact Gothic" panose="00000500000000000000" pitchFamily="2" charset="0"/>
                        </a:rPr>
                        <a:t>Learning</a:t>
                      </a:r>
                      <a:endParaRPr lang="en-GB" sz="1400" dirty="0">
                        <a:solidFill>
                          <a:schemeClr val="tx1"/>
                        </a:solidFill>
                        <a:effectLst/>
                        <a:latin typeface="Didact Gothic" panose="00000500000000000000" pitchFamily="2" charset="0"/>
                        <a:ea typeface="Calibri" panose="020F0502020204030204" pitchFamily="34" charset="0"/>
                        <a:cs typeface="Times New Roman" panose="02020603050405020304" pitchFamily="18" charset="0"/>
                      </a:endParaRPr>
                    </a:p>
                  </a:txBody>
                  <a:tcPr marL="68580" marR="68580" marT="0" marB="0"/>
                </a:tc>
                <a:tc>
                  <a:txBody>
                    <a:bodyPr/>
                    <a:lstStyle/>
                    <a:p>
                      <a:pPr marL="0" lvl="0" indent="0">
                        <a:lnSpc>
                          <a:spcPct val="107000"/>
                        </a:lnSpc>
                        <a:spcAft>
                          <a:spcPts val="800"/>
                        </a:spcAft>
                        <a:buFont typeface="+mj-lt"/>
                        <a:buNone/>
                      </a:pPr>
                      <a:r>
                        <a:rPr lang="en-US" sz="1400" dirty="0">
                          <a:solidFill>
                            <a:schemeClr val="tx1"/>
                          </a:solidFill>
                          <a:effectLst/>
                          <a:latin typeface="Didact Gothic" panose="00000500000000000000" pitchFamily="2" charset="0"/>
                        </a:rPr>
                        <a:t>8. </a:t>
                      </a:r>
                      <a:r>
                        <a:rPr lang="ro-RO" sz="1400" dirty="0">
                          <a:solidFill>
                            <a:schemeClr val="tx1"/>
                          </a:solidFill>
                          <a:effectLst/>
                          <a:latin typeface="Didact Gothic" panose="00000500000000000000" pitchFamily="2" charset="0"/>
                        </a:rPr>
                        <a:t>Interactive Online </a:t>
                      </a:r>
                      <a:r>
                        <a:rPr lang="ro-RO" sz="1400" dirty="0" err="1">
                          <a:solidFill>
                            <a:schemeClr val="tx1"/>
                          </a:solidFill>
                          <a:effectLst/>
                          <a:latin typeface="Didact Gothic" panose="00000500000000000000" pitchFamily="2" charset="0"/>
                        </a:rPr>
                        <a:t>Learning</a:t>
                      </a:r>
                      <a:endParaRPr lang="en-GB" sz="1400" dirty="0">
                        <a:solidFill>
                          <a:schemeClr val="tx1"/>
                        </a:solidFill>
                        <a:effectLst/>
                        <a:latin typeface="Didact Gothic" panose="00000500000000000000" pitchFamily="2"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43615644"/>
                  </a:ext>
                </a:extLst>
              </a:tr>
              <a:tr h="0">
                <a:tc>
                  <a:txBody>
                    <a:bodyPr/>
                    <a:lstStyle/>
                    <a:p>
                      <a:pPr marL="0" lvl="0" indent="0">
                        <a:lnSpc>
                          <a:spcPct val="107000"/>
                        </a:lnSpc>
                        <a:buFont typeface="+mj-lt"/>
                        <a:buNone/>
                      </a:pPr>
                      <a:r>
                        <a:rPr lang="en-US" sz="1400" dirty="0">
                          <a:solidFill>
                            <a:schemeClr val="tx1"/>
                          </a:solidFill>
                          <a:effectLst/>
                          <a:latin typeface="Didact Gothic" panose="00000500000000000000" pitchFamily="2" charset="0"/>
                        </a:rPr>
                        <a:t>4. </a:t>
                      </a:r>
                      <a:r>
                        <a:rPr lang="ro-RO" sz="1400" dirty="0" err="1">
                          <a:solidFill>
                            <a:schemeClr val="tx1"/>
                          </a:solidFill>
                          <a:effectLst/>
                          <a:latin typeface="Didact Gothic" panose="00000500000000000000" pitchFamily="2" charset="0"/>
                        </a:rPr>
                        <a:t>Asynchronous</a:t>
                      </a:r>
                      <a:r>
                        <a:rPr lang="ro-RO" sz="1400" dirty="0">
                          <a:solidFill>
                            <a:schemeClr val="tx1"/>
                          </a:solidFill>
                          <a:effectLst/>
                          <a:latin typeface="Didact Gothic" panose="00000500000000000000" pitchFamily="2" charset="0"/>
                        </a:rPr>
                        <a:t> Online </a:t>
                      </a:r>
                      <a:r>
                        <a:rPr lang="ro-RO" sz="1400" dirty="0" err="1">
                          <a:solidFill>
                            <a:schemeClr val="tx1"/>
                          </a:solidFill>
                          <a:effectLst/>
                          <a:latin typeface="Didact Gothic" panose="00000500000000000000" pitchFamily="2" charset="0"/>
                        </a:rPr>
                        <a:t>Learning</a:t>
                      </a:r>
                      <a:endParaRPr lang="en-GB" sz="1400" dirty="0">
                        <a:solidFill>
                          <a:schemeClr val="tx1"/>
                        </a:solidFill>
                        <a:effectLst/>
                        <a:latin typeface="Didact Gothic" panose="00000500000000000000" pitchFamily="2" charset="0"/>
                        <a:ea typeface="Calibri" panose="020F0502020204030204" pitchFamily="34" charset="0"/>
                        <a:cs typeface="Times New Roman" panose="02020603050405020304" pitchFamily="18" charset="0"/>
                      </a:endParaRPr>
                    </a:p>
                  </a:txBody>
                  <a:tcPr marL="68580" marR="68580" marT="0" marB="0"/>
                </a:tc>
                <a:tc>
                  <a:txBody>
                    <a:bodyPr/>
                    <a:lstStyle/>
                    <a:p>
                      <a:pPr marL="0" lvl="0" indent="0">
                        <a:lnSpc>
                          <a:spcPct val="107000"/>
                        </a:lnSpc>
                        <a:spcAft>
                          <a:spcPts val="800"/>
                        </a:spcAft>
                        <a:buFont typeface="+mj-lt"/>
                        <a:buNone/>
                      </a:pPr>
                      <a:r>
                        <a:rPr lang="en-US" sz="1400" dirty="0">
                          <a:solidFill>
                            <a:schemeClr val="tx1"/>
                          </a:solidFill>
                          <a:effectLst/>
                          <a:latin typeface="Didact Gothic" panose="00000500000000000000" pitchFamily="2" charset="0"/>
                        </a:rPr>
                        <a:t>9. </a:t>
                      </a:r>
                      <a:r>
                        <a:rPr lang="ro-RO" sz="1400" dirty="0">
                          <a:solidFill>
                            <a:schemeClr val="tx1"/>
                          </a:solidFill>
                          <a:effectLst/>
                          <a:latin typeface="Didact Gothic" panose="00000500000000000000" pitchFamily="2" charset="0"/>
                        </a:rPr>
                        <a:t>Individual Online </a:t>
                      </a:r>
                      <a:r>
                        <a:rPr lang="ro-RO" sz="1400" dirty="0" err="1">
                          <a:solidFill>
                            <a:schemeClr val="tx1"/>
                          </a:solidFill>
                          <a:effectLst/>
                          <a:latin typeface="Didact Gothic" panose="00000500000000000000" pitchFamily="2" charset="0"/>
                        </a:rPr>
                        <a:t>Learning</a:t>
                      </a:r>
                      <a:endParaRPr lang="en-GB" sz="1400" dirty="0">
                        <a:solidFill>
                          <a:schemeClr val="tx1"/>
                        </a:solidFill>
                        <a:effectLst/>
                        <a:latin typeface="Didact Gothic" panose="00000500000000000000" pitchFamily="2"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871943185"/>
                  </a:ext>
                </a:extLst>
              </a:tr>
              <a:tr h="0">
                <a:tc>
                  <a:txBody>
                    <a:bodyPr/>
                    <a:lstStyle/>
                    <a:p>
                      <a:pPr marL="0" lvl="0" indent="0">
                        <a:lnSpc>
                          <a:spcPct val="107000"/>
                        </a:lnSpc>
                        <a:buFont typeface="+mj-lt"/>
                        <a:buNone/>
                      </a:pPr>
                      <a:r>
                        <a:rPr lang="en-US" sz="1400" dirty="0">
                          <a:solidFill>
                            <a:schemeClr val="tx1"/>
                          </a:solidFill>
                          <a:effectLst/>
                          <a:latin typeface="Didact Gothic" panose="00000500000000000000" pitchFamily="2" charset="0"/>
                        </a:rPr>
                        <a:t>5. </a:t>
                      </a:r>
                      <a:r>
                        <a:rPr lang="ro-RO" sz="1400" dirty="0" err="1">
                          <a:solidFill>
                            <a:schemeClr val="tx1"/>
                          </a:solidFill>
                          <a:effectLst/>
                          <a:latin typeface="Didact Gothic" panose="00000500000000000000" pitchFamily="2" charset="0"/>
                        </a:rPr>
                        <a:t>Fixed</a:t>
                      </a:r>
                      <a:r>
                        <a:rPr lang="ro-RO" sz="1400" dirty="0">
                          <a:solidFill>
                            <a:schemeClr val="tx1"/>
                          </a:solidFill>
                          <a:effectLst/>
                          <a:latin typeface="Didact Gothic" panose="00000500000000000000" pitchFamily="2" charset="0"/>
                        </a:rPr>
                        <a:t> E-</a:t>
                      </a:r>
                      <a:r>
                        <a:rPr lang="ro-RO" sz="1400" dirty="0" err="1">
                          <a:solidFill>
                            <a:schemeClr val="tx1"/>
                          </a:solidFill>
                          <a:effectLst/>
                          <a:latin typeface="Didact Gothic" panose="00000500000000000000" pitchFamily="2" charset="0"/>
                        </a:rPr>
                        <a:t>Learning</a:t>
                      </a:r>
                      <a:endParaRPr lang="en-GB" sz="1400" dirty="0">
                        <a:solidFill>
                          <a:schemeClr val="tx1"/>
                        </a:solidFill>
                        <a:effectLst/>
                        <a:latin typeface="Didact Gothic" panose="00000500000000000000" pitchFamily="2" charset="0"/>
                        <a:ea typeface="Calibri" panose="020F0502020204030204" pitchFamily="34" charset="0"/>
                        <a:cs typeface="Times New Roman" panose="02020603050405020304" pitchFamily="18" charset="0"/>
                      </a:endParaRPr>
                    </a:p>
                  </a:txBody>
                  <a:tcPr marL="68580" marR="68580" marT="0" marB="0"/>
                </a:tc>
                <a:tc>
                  <a:txBody>
                    <a:bodyPr/>
                    <a:lstStyle/>
                    <a:p>
                      <a:pPr marL="0" lvl="0" indent="0">
                        <a:lnSpc>
                          <a:spcPct val="107000"/>
                        </a:lnSpc>
                        <a:spcAft>
                          <a:spcPts val="800"/>
                        </a:spcAft>
                        <a:buFont typeface="+mj-lt"/>
                        <a:buNone/>
                      </a:pPr>
                      <a:r>
                        <a:rPr lang="en-US" sz="1400" dirty="0">
                          <a:solidFill>
                            <a:schemeClr val="tx1"/>
                          </a:solidFill>
                          <a:effectLst/>
                          <a:latin typeface="Didact Gothic" panose="00000500000000000000" pitchFamily="2" charset="0"/>
                        </a:rPr>
                        <a:t>10. </a:t>
                      </a:r>
                      <a:r>
                        <a:rPr lang="ro-RO" sz="1400" dirty="0" err="1">
                          <a:solidFill>
                            <a:schemeClr val="tx1"/>
                          </a:solidFill>
                          <a:effectLst/>
                          <a:latin typeface="Didact Gothic" panose="00000500000000000000" pitchFamily="2" charset="0"/>
                        </a:rPr>
                        <a:t>Collaborative</a:t>
                      </a:r>
                      <a:r>
                        <a:rPr lang="ro-RO" sz="1400" dirty="0">
                          <a:solidFill>
                            <a:schemeClr val="tx1"/>
                          </a:solidFill>
                          <a:effectLst/>
                          <a:latin typeface="Didact Gothic" panose="00000500000000000000" pitchFamily="2" charset="0"/>
                        </a:rPr>
                        <a:t> Online </a:t>
                      </a:r>
                      <a:r>
                        <a:rPr lang="ro-RO" sz="1400" dirty="0" err="1">
                          <a:solidFill>
                            <a:schemeClr val="tx1"/>
                          </a:solidFill>
                          <a:effectLst/>
                          <a:latin typeface="Didact Gothic" panose="00000500000000000000" pitchFamily="2" charset="0"/>
                        </a:rPr>
                        <a:t>Learning</a:t>
                      </a:r>
                      <a:endParaRPr lang="en-GB" sz="1400" dirty="0">
                        <a:solidFill>
                          <a:schemeClr val="tx1"/>
                        </a:solidFill>
                        <a:effectLst/>
                        <a:latin typeface="Didact Gothic" panose="00000500000000000000" pitchFamily="2"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55127125"/>
                  </a:ext>
                </a:extLst>
              </a:tr>
            </a:tbl>
          </a:graphicData>
        </a:graphic>
      </p:graphicFrame>
    </p:spTree>
    <p:extLst>
      <p:ext uri="{BB962C8B-B14F-4D97-AF65-F5344CB8AC3E}">
        <p14:creationId xmlns:p14="http://schemas.microsoft.com/office/powerpoint/2010/main" val="109810775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6CF304-F001-4260-9453-B9E22C41F1E2}"/>
              </a:ext>
            </a:extLst>
          </p:cNvPr>
          <p:cNvSpPr>
            <a:spLocks noGrp="1"/>
          </p:cNvSpPr>
          <p:nvPr>
            <p:ph type="title"/>
          </p:nvPr>
        </p:nvSpPr>
        <p:spPr/>
        <p:txBody>
          <a:bodyPr/>
          <a:lstStyle/>
          <a:p>
            <a:r>
              <a:rPr lang="en-US" dirty="0"/>
              <a:t>A.1.2 </a:t>
            </a:r>
            <a:r>
              <a:rPr lang="en-GB" dirty="0"/>
              <a:t>Safe online learning environments in primary education</a:t>
            </a:r>
            <a:r>
              <a:rPr lang="en-US" dirty="0"/>
              <a:t> </a:t>
            </a:r>
            <a:endParaRPr lang="en-GB" dirty="0"/>
          </a:p>
        </p:txBody>
      </p:sp>
      <p:sp>
        <p:nvSpPr>
          <p:cNvPr id="3" name="Text Placeholder 2">
            <a:extLst>
              <a:ext uri="{FF2B5EF4-FFF2-40B4-BE49-F238E27FC236}">
                <a16:creationId xmlns:a16="http://schemas.microsoft.com/office/drawing/2014/main" id="{A9EC84AF-7728-45F5-BF3B-75249DC5CE53}"/>
              </a:ext>
            </a:extLst>
          </p:cNvPr>
          <p:cNvSpPr>
            <a:spLocks noGrp="1"/>
          </p:cNvSpPr>
          <p:nvPr>
            <p:ph type="body" idx="1"/>
          </p:nvPr>
        </p:nvSpPr>
        <p:spPr>
          <a:xfrm>
            <a:off x="582200" y="1040899"/>
            <a:ext cx="6525300" cy="3716955"/>
          </a:xfrm>
        </p:spPr>
        <p:txBody>
          <a:bodyPr/>
          <a:lstStyle/>
          <a:p>
            <a:pPr marL="38100" indent="0" algn="ctr">
              <a:buNone/>
            </a:pPr>
            <a:r>
              <a:rPr lang="en-GB" sz="2000" dirty="0">
                <a:effectLst/>
                <a:latin typeface="Didact Gothic" panose="00000500000000000000" pitchFamily="2" charset="0"/>
                <a:ea typeface="Calibri" panose="020F0502020204030204" pitchFamily="34" charset="0"/>
                <a:cs typeface="Calibri" panose="020F0502020204030204" pitchFamily="34" charset="0"/>
              </a:rPr>
              <a:t>Examples of online learning environments (1)</a:t>
            </a:r>
          </a:p>
          <a:p>
            <a:pPr marL="38100" indent="0">
              <a:buNone/>
            </a:pPr>
            <a:r>
              <a:rPr lang="en-GB" sz="1400" dirty="0">
                <a:solidFill>
                  <a:schemeClr val="tx1"/>
                </a:solidFill>
                <a:latin typeface="Didact Gothic" panose="00000500000000000000" pitchFamily="2" charset="0"/>
                <a:cs typeface="Calibri" panose="020F0502020204030204" pitchFamily="34" charset="0"/>
              </a:rPr>
              <a:t>When we refer in this context to online learning environment we mean eLearning platforms. </a:t>
            </a:r>
            <a:r>
              <a:rPr lang="en-GB" sz="1400" u="sng" dirty="0">
                <a:solidFill>
                  <a:schemeClr val="tx1"/>
                </a:solidFill>
                <a:latin typeface="Didact Gothic" panose="00000500000000000000" pitchFamily="2" charset="0"/>
                <a:cs typeface="Calibri" panose="020F0502020204030204" pitchFamily="34" charset="0"/>
              </a:rPr>
              <a:t>Examples</a:t>
            </a:r>
            <a:r>
              <a:rPr lang="en-GB" sz="1400" dirty="0">
                <a:solidFill>
                  <a:schemeClr val="tx1"/>
                </a:solidFill>
                <a:latin typeface="Didact Gothic" panose="00000500000000000000" pitchFamily="2" charset="0"/>
                <a:cs typeface="Calibri" panose="020F0502020204030204" pitchFamily="34" charset="0"/>
              </a:rPr>
              <a:t>:</a:t>
            </a:r>
          </a:p>
          <a:p>
            <a:pPr marL="38100" indent="0" algn="just">
              <a:buNone/>
            </a:pPr>
            <a:r>
              <a:rPr lang="en-GB" sz="1400" dirty="0">
                <a:solidFill>
                  <a:schemeClr val="tx1"/>
                </a:solidFill>
                <a:latin typeface="Didact Gothic" panose="00000500000000000000" pitchFamily="2" charset="0"/>
                <a:cs typeface="Calibri" panose="020F0502020204030204" pitchFamily="34" charset="0"/>
              </a:rPr>
              <a:t>1. </a:t>
            </a:r>
            <a:r>
              <a:rPr lang="en-GB" sz="1400" b="1" dirty="0">
                <a:solidFill>
                  <a:schemeClr val="tx1"/>
                </a:solidFill>
                <a:latin typeface="Didact Gothic" panose="00000500000000000000" pitchFamily="2" charset="0"/>
                <a:cs typeface="Calibri" panose="020F0502020204030204" pitchFamily="34" charset="0"/>
              </a:rPr>
              <a:t>DOCEBO</a:t>
            </a:r>
            <a:r>
              <a:rPr lang="en-GB" sz="1400" dirty="0">
                <a:solidFill>
                  <a:schemeClr val="tx1"/>
                </a:solidFill>
                <a:latin typeface="Didact Gothic" panose="00000500000000000000" pitchFamily="2" charset="0"/>
                <a:cs typeface="Calibri" panose="020F0502020204030204" pitchFamily="34" charset="0"/>
              </a:rPr>
              <a:t> is a collaborative learning platform mostly use in formal learning. It is fully customizable and easy to use, thus popular among students, who use it to interact amongst themselves. </a:t>
            </a:r>
          </a:p>
          <a:p>
            <a:pPr marL="38100" indent="0" algn="just">
              <a:buNone/>
            </a:pPr>
            <a:r>
              <a:rPr lang="en-GB" sz="1400" dirty="0">
                <a:solidFill>
                  <a:schemeClr val="tx1"/>
                </a:solidFill>
              </a:rPr>
              <a:t>2. </a:t>
            </a:r>
            <a:r>
              <a:rPr lang="en-GB" sz="1400" b="1" dirty="0">
                <a:solidFill>
                  <a:schemeClr val="tx1"/>
                </a:solidFill>
              </a:rPr>
              <a:t>Google Classroom</a:t>
            </a:r>
            <a:r>
              <a:rPr lang="en-GB" sz="1400" dirty="0">
                <a:solidFill>
                  <a:schemeClr val="tx1"/>
                </a:solidFill>
              </a:rPr>
              <a:t>: part of the educational G Suite, it comes with a variety of different tools for school environment. From creating content to grading it, this platform has it all. It comes with integrated Slides, Gmail, Calendar, Sheets, Docs, etc.</a:t>
            </a:r>
          </a:p>
          <a:p>
            <a:pPr marL="38100" indent="0" algn="just">
              <a:buNone/>
            </a:pPr>
            <a:r>
              <a:rPr lang="en-GB" sz="1400" dirty="0">
                <a:solidFill>
                  <a:schemeClr val="tx1"/>
                </a:solidFill>
              </a:rPr>
              <a:t>3. </a:t>
            </a:r>
            <a:r>
              <a:rPr lang="en-GB" sz="1400" b="1" dirty="0">
                <a:solidFill>
                  <a:schemeClr val="tx1"/>
                </a:solidFill>
              </a:rPr>
              <a:t>Blackboard Learn</a:t>
            </a:r>
            <a:r>
              <a:rPr lang="en-GB" sz="1400" dirty="0">
                <a:solidFill>
                  <a:schemeClr val="tx1"/>
                </a:solidFill>
              </a:rPr>
              <a:t>: it is an LMS for education (primary users include schools, universities, governments). The cloud-based data storage system ensures is responsive, mobile-friendly and suitable for editing content from third-party providers.</a:t>
            </a:r>
          </a:p>
        </p:txBody>
      </p:sp>
    </p:spTree>
    <p:extLst>
      <p:ext uri="{BB962C8B-B14F-4D97-AF65-F5344CB8AC3E}">
        <p14:creationId xmlns:p14="http://schemas.microsoft.com/office/powerpoint/2010/main" val="332936909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6CF304-F001-4260-9453-B9E22C41F1E2}"/>
              </a:ext>
            </a:extLst>
          </p:cNvPr>
          <p:cNvSpPr>
            <a:spLocks noGrp="1"/>
          </p:cNvSpPr>
          <p:nvPr>
            <p:ph type="title"/>
          </p:nvPr>
        </p:nvSpPr>
        <p:spPr/>
        <p:txBody>
          <a:bodyPr/>
          <a:lstStyle/>
          <a:p>
            <a:r>
              <a:rPr lang="en-US" dirty="0"/>
              <a:t>A.1.2 </a:t>
            </a:r>
            <a:r>
              <a:rPr lang="en-GB" dirty="0"/>
              <a:t>Safe online learning environments in primary education</a:t>
            </a:r>
            <a:r>
              <a:rPr lang="en-US" dirty="0"/>
              <a:t> </a:t>
            </a:r>
            <a:endParaRPr lang="en-GB" dirty="0"/>
          </a:p>
        </p:txBody>
      </p:sp>
      <p:sp>
        <p:nvSpPr>
          <p:cNvPr id="3" name="Text Placeholder 2">
            <a:extLst>
              <a:ext uri="{FF2B5EF4-FFF2-40B4-BE49-F238E27FC236}">
                <a16:creationId xmlns:a16="http://schemas.microsoft.com/office/drawing/2014/main" id="{A9EC84AF-7728-45F5-BF3B-75249DC5CE53}"/>
              </a:ext>
            </a:extLst>
          </p:cNvPr>
          <p:cNvSpPr>
            <a:spLocks noGrp="1"/>
          </p:cNvSpPr>
          <p:nvPr>
            <p:ph type="body" idx="1"/>
          </p:nvPr>
        </p:nvSpPr>
        <p:spPr>
          <a:xfrm>
            <a:off x="582200" y="1040899"/>
            <a:ext cx="6525300" cy="3716955"/>
          </a:xfrm>
        </p:spPr>
        <p:txBody>
          <a:bodyPr/>
          <a:lstStyle/>
          <a:p>
            <a:pPr marL="38100" indent="0" algn="ctr">
              <a:buNone/>
            </a:pPr>
            <a:r>
              <a:rPr lang="en-GB" sz="2000" dirty="0">
                <a:effectLst/>
                <a:latin typeface="Didact Gothic" panose="00000500000000000000" pitchFamily="2" charset="0"/>
                <a:ea typeface="Calibri" panose="020F0502020204030204" pitchFamily="34" charset="0"/>
                <a:cs typeface="Calibri" panose="020F0502020204030204" pitchFamily="34" charset="0"/>
              </a:rPr>
              <a:t>Examples of online learning environments (2)</a:t>
            </a:r>
          </a:p>
          <a:p>
            <a:pPr marL="38100" indent="0">
              <a:buNone/>
            </a:pPr>
            <a:endParaRPr lang="en-GB" sz="1400" dirty="0">
              <a:solidFill>
                <a:schemeClr val="tx1"/>
              </a:solidFill>
              <a:latin typeface="Didact Gothic" panose="00000500000000000000" pitchFamily="2" charset="0"/>
              <a:cs typeface="Calibri" panose="020F0502020204030204" pitchFamily="34" charset="0"/>
            </a:endParaRPr>
          </a:p>
          <a:p>
            <a:pPr marL="38100" indent="0">
              <a:buNone/>
            </a:pPr>
            <a:r>
              <a:rPr lang="en-GB" sz="1400" dirty="0">
                <a:solidFill>
                  <a:schemeClr val="tx1"/>
                </a:solidFill>
                <a:latin typeface="Didact Gothic" panose="00000500000000000000" pitchFamily="2" charset="0"/>
                <a:cs typeface="Calibri" panose="020F0502020204030204" pitchFamily="34" charset="0"/>
              </a:rPr>
              <a:t>The world's most popular Learning Management System (LMS) is </a:t>
            </a:r>
            <a:r>
              <a:rPr lang="en-GB" sz="1400" b="1" dirty="0">
                <a:solidFill>
                  <a:schemeClr val="tx1"/>
                </a:solidFill>
                <a:latin typeface="Didact Gothic" panose="00000500000000000000" pitchFamily="2" charset="0"/>
                <a:cs typeface="Calibri" panose="020F0502020204030204" pitchFamily="34" charset="0"/>
              </a:rPr>
              <a:t>MOODLE.</a:t>
            </a:r>
          </a:p>
          <a:p>
            <a:pPr marL="38100" indent="0">
              <a:buNone/>
            </a:pPr>
            <a:endParaRPr lang="en-GB" sz="1400" b="1" dirty="0">
              <a:solidFill>
                <a:schemeClr val="tx1"/>
              </a:solidFill>
              <a:latin typeface="Didact Gothic" panose="00000500000000000000" pitchFamily="2" charset="0"/>
              <a:cs typeface="Calibri" panose="020F0502020204030204" pitchFamily="34" charset="0"/>
            </a:endParaRPr>
          </a:p>
          <a:p>
            <a:pPr marL="38100" indent="0">
              <a:buNone/>
            </a:pPr>
            <a:r>
              <a:rPr lang="en-GB" sz="1400" dirty="0">
                <a:solidFill>
                  <a:schemeClr val="tx1"/>
                </a:solidFill>
                <a:latin typeface="Didact Gothic" panose="00000500000000000000" pitchFamily="2" charset="0"/>
                <a:cs typeface="Calibri" panose="020F0502020204030204" pitchFamily="34" charset="0"/>
              </a:rPr>
              <a:t>MOODLE is free and enables educators to create their own private website filled with dynamic courses that extend learning, any time, anywhere.</a:t>
            </a:r>
          </a:p>
          <a:p>
            <a:pPr marL="38100" indent="0">
              <a:buNone/>
            </a:pPr>
            <a:endParaRPr lang="en-GB" sz="1400" dirty="0">
              <a:solidFill>
                <a:schemeClr val="tx1"/>
              </a:solidFill>
              <a:latin typeface="Didact Gothic" panose="00000500000000000000" pitchFamily="2" charset="0"/>
              <a:cs typeface="Calibri" panose="020F0502020204030204" pitchFamily="34" charset="0"/>
            </a:endParaRPr>
          </a:p>
          <a:p>
            <a:pPr marL="38100" indent="0">
              <a:buNone/>
            </a:pPr>
            <a:r>
              <a:rPr lang="en-GB" sz="1400" dirty="0">
                <a:solidFill>
                  <a:schemeClr val="tx1"/>
                </a:solidFill>
                <a:latin typeface="Didact Gothic" panose="00000500000000000000" pitchFamily="2" charset="0"/>
                <a:cs typeface="Calibri" panose="020F0502020204030204" pitchFamily="34" charset="0"/>
              </a:rPr>
              <a:t>Moodle can meet the needs of teachers, pupils or administrators.</a:t>
            </a:r>
          </a:p>
          <a:p>
            <a:pPr marL="38100" indent="0">
              <a:buNone/>
            </a:pPr>
            <a:endParaRPr lang="en-GB" sz="1400" dirty="0">
              <a:solidFill>
                <a:schemeClr val="tx1"/>
              </a:solidFill>
              <a:latin typeface="Didact Gothic" panose="00000500000000000000" pitchFamily="2" charset="0"/>
              <a:cs typeface="Calibri" panose="020F0502020204030204" pitchFamily="34" charset="0"/>
            </a:endParaRPr>
          </a:p>
          <a:p>
            <a:pPr marL="38100" indent="0">
              <a:buNone/>
            </a:pPr>
            <a:r>
              <a:rPr lang="en-GB" sz="1400" dirty="0">
                <a:solidFill>
                  <a:schemeClr val="tx1"/>
                </a:solidFill>
                <a:latin typeface="Didact Gothic" panose="00000500000000000000" pitchFamily="2" charset="0"/>
                <a:cs typeface="Calibri" panose="020F0502020204030204" pitchFamily="34" charset="0"/>
              </a:rPr>
              <a:t>Moodle's extremely customisable core comes with many standard features.  </a:t>
            </a:r>
            <a:endParaRPr lang="en-GB" sz="1400" dirty="0">
              <a:solidFill>
                <a:schemeClr val="tx1"/>
              </a:solidFill>
            </a:endParaRPr>
          </a:p>
        </p:txBody>
      </p:sp>
    </p:spTree>
    <p:extLst>
      <p:ext uri="{BB962C8B-B14F-4D97-AF65-F5344CB8AC3E}">
        <p14:creationId xmlns:p14="http://schemas.microsoft.com/office/powerpoint/2010/main" val="40807138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4FA59D-6745-4923-86A4-A51B603DEA1B}"/>
              </a:ext>
            </a:extLst>
          </p:cNvPr>
          <p:cNvSpPr>
            <a:spLocks noGrp="1"/>
          </p:cNvSpPr>
          <p:nvPr>
            <p:ph type="title"/>
          </p:nvPr>
        </p:nvSpPr>
        <p:spPr/>
        <p:txBody>
          <a:bodyPr/>
          <a:lstStyle/>
          <a:p>
            <a:r>
              <a:rPr lang="en-US" dirty="0"/>
              <a:t>Structure of Module 1</a:t>
            </a:r>
            <a:endParaRPr lang="en-GB" dirty="0"/>
          </a:p>
        </p:txBody>
      </p:sp>
      <p:sp>
        <p:nvSpPr>
          <p:cNvPr id="3" name="Text Placeholder 2">
            <a:extLst>
              <a:ext uri="{FF2B5EF4-FFF2-40B4-BE49-F238E27FC236}">
                <a16:creationId xmlns:a16="http://schemas.microsoft.com/office/drawing/2014/main" id="{FE19DF36-DA67-4982-ACCC-3B95C1236BBA}"/>
              </a:ext>
            </a:extLst>
          </p:cNvPr>
          <p:cNvSpPr>
            <a:spLocks noGrp="1"/>
          </p:cNvSpPr>
          <p:nvPr>
            <p:ph type="body" idx="1"/>
          </p:nvPr>
        </p:nvSpPr>
        <p:spPr>
          <a:xfrm>
            <a:off x="582200" y="906966"/>
            <a:ext cx="6525300" cy="3777134"/>
          </a:xfrm>
        </p:spPr>
        <p:txBody>
          <a:bodyPr/>
          <a:lstStyle/>
          <a:p>
            <a:endParaRPr lang="en-US" sz="2000"/>
          </a:p>
          <a:p>
            <a:r>
              <a:rPr lang="en-US" sz="2000"/>
              <a:t>Activity </a:t>
            </a:r>
            <a:r>
              <a:rPr lang="en-US" sz="2000" dirty="0"/>
              <a:t>1.1: </a:t>
            </a:r>
          </a:p>
          <a:p>
            <a:pPr marL="38100" indent="0">
              <a:buNone/>
            </a:pPr>
            <a:r>
              <a:rPr lang="en-GB" sz="2000" dirty="0"/>
              <a:t>	</a:t>
            </a:r>
            <a:r>
              <a:rPr lang="en-GB" sz="2000" b="1" dirty="0"/>
              <a:t>Using interactive infographics in primary 	education</a:t>
            </a:r>
            <a:endParaRPr lang="en-US" sz="2000" b="1" dirty="0"/>
          </a:p>
          <a:p>
            <a:r>
              <a:rPr lang="en-US" sz="2000" dirty="0"/>
              <a:t>Activity 1.2: </a:t>
            </a:r>
          </a:p>
          <a:p>
            <a:pPr marL="38100" indent="0">
              <a:buNone/>
            </a:pPr>
            <a:r>
              <a:rPr lang="en-US" sz="2000" dirty="0"/>
              <a:t>	</a:t>
            </a:r>
            <a:r>
              <a:rPr lang="en-GB" sz="2000" b="1" dirty="0"/>
              <a:t>Safe online learning environments in primary 	education</a:t>
            </a:r>
            <a:endParaRPr lang="en-US" sz="2000" b="1" dirty="0"/>
          </a:p>
          <a:p>
            <a:r>
              <a:rPr lang="en-US" sz="2000" dirty="0"/>
              <a:t>Activity 1.3: </a:t>
            </a:r>
          </a:p>
          <a:p>
            <a:pPr marL="38100" indent="0">
              <a:buNone/>
            </a:pPr>
            <a:r>
              <a:rPr lang="en-US" sz="2000" dirty="0"/>
              <a:t>	</a:t>
            </a:r>
            <a:r>
              <a:rPr lang="en-GB" sz="2000" b="1" dirty="0"/>
              <a:t>Creating digital lesson plans to use interactive 	infographics in primary education</a:t>
            </a:r>
          </a:p>
        </p:txBody>
      </p:sp>
    </p:spTree>
    <p:extLst>
      <p:ext uri="{BB962C8B-B14F-4D97-AF65-F5344CB8AC3E}">
        <p14:creationId xmlns:p14="http://schemas.microsoft.com/office/powerpoint/2010/main" val="422593181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Keeping Students Engaged: How to Rethink Your Assessments Amidst the Shift  to Online Learning | Faculty Focus">
            <a:extLst>
              <a:ext uri="{FF2B5EF4-FFF2-40B4-BE49-F238E27FC236}">
                <a16:creationId xmlns:a16="http://schemas.microsoft.com/office/drawing/2014/main" id="{732ED6E2-6815-408A-B18B-BF8968F143F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6633" y="631901"/>
            <a:ext cx="6601523" cy="35070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104801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6CF304-F001-4260-9453-B9E22C41F1E2}"/>
              </a:ext>
            </a:extLst>
          </p:cNvPr>
          <p:cNvSpPr>
            <a:spLocks noGrp="1"/>
          </p:cNvSpPr>
          <p:nvPr>
            <p:ph type="title"/>
          </p:nvPr>
        </p:nvSpPr>
        <p:spPr/>
        <p:txBody>
          <a:bodyPr/>
          <a:lstStyle/>
          <a:p>
            <a:r>
              <a:rPr lang="en-US" dirty="0"/>
              <a:t>A.1.2 </a:t>
            </a:r>
            <a:r>
              <a:rPr lang="en-GB" dirty="0"/>
              <a:t>Safe online learning environments in primary education</a:t>
            </a:r>
            <a:r>
              <a:rPr lang="en-US" dirty="0"/>
              <a:t> </a:t>
            </a:r>
            <a:endParaRPr lang="en-GB" dirty="0"/>
          </a:p>
        </p:txBody>
      </p:sp>
      <p:sp>
        <p:nvSpPr>
          <p:cNvPr id="3" name="Text Placeholder 2">
            <a:extLst>
              <a:ext uri="{FF2B5EF4-FFF2-40B4-BE49-F238E27FC236}">
                <a16:creationId xmlns:a16="http://schemas.microsoft.com/office/drawing/2014/main" id="{A9EC84AF-7728-45F5-BF3B-75249DC5CE53}"/>
              </a:ext>
            </a:extLst>
          </p:cNvPr>
          <p:cNvSpPr>
            <a:spLocks noGrp="1"/>
          </p:cNvSpPr>
          <p:nvPr>
            <p:ph type="body" idx="1"/>
          </p:nvPr>
        </p:nvSpPr>
        <p:spPr/>
        <p:txBody>
          <a:bodyPr/>
          <a:lstStyle/>
          <a:p>
            <a:pPr marL="38100" indent="0" algn="ctr">
              <a:buNone/>
            </a:pPr>
            <a:r>
              <a:rPr lang="en-GB" sz="2000" dirty="0">
                <a:latin typeface="Calibri" panose="020F0502020204030204" pitchFamily="34" charset="0"/>
                <a:ea typeface="Calibri" panose="020F0502020204030204" pitchFamily="34" charset="0"/>
                <a:cs typeface="Calibri" panose="020F0502020204030204" pitchFamily="34" charset="0"/>
              </a:rPr>
              <a:t>E</a:t>
            </a:r>
            <a:r>
              <a:rPr lang="en-GB" sz="2000" dirty="0">
                <a:effectLst/>
                <a:latin typeface="Calibri" panose="020F0502020204030204" pitchFamily="34" charset="0"/>
                <a:ea typeface="Calibri" panose="020F0502020204030204" pitchFamily="34" charset="0"/>
                <a:cs typeface="Calibri" panose="020F0502020204030204" pitchFamily="34" charset="0"/>
              </a:rPr>
              <a:t>fficient ways to engage </a:t>
            </a:r>
            <a:r>
              <a:rPr lang="en-GB" sz="2000" dirty="0">
                <a:latin typeface="Calibri" panose="020F0502020204030204" pitchFamily="34" charset="0"/>
                <a:ea typeface="Calibri" panose="020F0502020204030204" pitchFamily="34" charset="0"/>
                <a:cs typeface="Calibri" panose="020F0502020204030204" pitchFamily="34" charset="0"/>
              </a:rPr>
              <a:t>pupil</a:t>
            </a:r>
            <a:r>
              <a:rPr lang="en-GB" sz="2000" dirty="0">
                <a:effectLst/>
                <a:latin typeface="Calibri" panose="020F0502020204030204" pitchFamily="34" charset="0"/>
                <a:ea typeface="Calibri" panose="020F0502020204030204" pitchFamily="34" charset="0"/>
                <a:cs typeface="Calibri" panose="020F0502020204030204" pitchFamily="34" charset="0"/>
              </a:rPr>
              <a:t>s in an online learning environment (1)</a:t>
            </a:r>
          </a:p>
          <a:p>
            <a:pPr algn="just"/>
            <a:endParaRPr lang="en-GB" sz="1400" dirty="0">
              <a:effectLst/>
              <a:latin typeface="Didact Gothic" panose="00000500000000000000" pitchFamily="2" charset="0"/>
              <a:ea typeface="Calibri" panose="020F0502020204030204" pitchFamily="34" charset="0"/>
              <a:cs typeface="Calibri" panose="020F0502020204030204" pitchFamily="34" charset="0"/>
            </a:endParaRPr>
          </a:p>
          <a:p>
            <a:pPr algn="just"/>
            <a:r>
              <a:rPr lang="en-GB" sz="1400" dirty="0">
                <a:effectLst/>
                <a:latin typeface="Didact Gothic" panose="00000500000000000000" pitchFamily="2" charset="0"/>
                <a:ea typeface="Calibri" panose="020F0502020204030204" pitchFamily="34" charset="0"/>
                <a:cs typeface="Calibri" panose="020F0502020204030204" pitchFamily="34" charset="0"/>
              </a:rPr>
              <a:t>Teachers face the challenge to keep their pu</a:t>
            </a:r>
            <a:r>
              <a:rPr lang="en-GB" sz="1400" dirty="0">
                <a:latin typeface="Didact Gothic" panose="00000500000000000000" pitchFamily="2" charset="0"/>
                <a:ea typeface="Calibri" panose="020F0502020204030204" pitchFamily="34" charset="0"/>
                <a:cs typeface="Calibri" panose="020F0502020204030204" pitchFamily="34" charset="0"/>
              </a:rPr>
              <a:t>pils motivated and engaged during online learning activities. </a:t>
            </a:r>
          </a:p>
          <a:p>
            <a:pPr algn="just"/>
            <a:r>
              <a:rPr lang="en-GB" sz="1400" dirty="0">
                <a:latin typeface="Didact Gothic" panose="00000500000000000000" pitchFamily="2" charset="0"/>
                <a:ea typeface="Calibri" panose="020F0502020204030204" pitchFamily="34" charset="0"/>
                <a:cs typeface="Calibri" panose="020F0502020204030204" pitchFamily="34" charset="0"/>
              </a:rPr>
              <a:t>In an age of effervescent change in technology, it can be difficult for educators to keep up with the variety of ways to engage pupils in the online classroom.</a:t>
            </a:r>
          </a:p>
          <a:p>
            <a:pPr algn="just"/>
            <a:r>
              <a:rPr lang="en-GB" sz="1400" dirty="0">
                <a:latin typeface="Didact Gothic" panose="00000500000000000000" pitchFamily="2" charset="0"/>
                <a:ea typeface="Calibri" panose="020F0502020204030204" pitchFamily="34" charset="0"/>
                <a:cs typeface="Calibri" panose="020F0502020204030204" pitchFamily="34" charset="0"/>
              </a:rPr>
              <a:t>An additional consideration is engaging pupils with disabilities, which can provide an extra level of difficulty for effective instruction in online environments. </a:t>
            </a:r>
          </a:p>
          <a:p>
            <a:pPr algn="just"/>
            <a:r>
              <a:rPr lang="en-GB" sz="1400" dirty="0">
                <a:latin typeface="Didact Gothic" panose="00000500000000000000" pitchFamily="2" charset="0"/>
                <a:ea typeface="Calibri" panose="020F0502020204030204" pitchFamily="34" charset="0"/>
                <a:cs typeface="Calibri" panose="020F0502020204030204" pitchFamily="34" charset="0"/>
              </a:rPr>
              <a:t>There are easy to implement strategies that educators can utilize in an online format that provide effective and inclusive formats for engaging all pupils. </a:t>
            </a:r>
            <a:endParaRPr lang="en-GB" sz="1400" dirty="0">
              <a:effectLst/>
              <a:latin typeface="Didact Gothic" panose="00000500000000000000" pitchFamily="2" charset="0"/>
              <a:ea typeface="Calibri" panose="020F0502020204030204" pitchFamily="34" charset="0"/>
              <a:cs typeface="Times New Roman" panose="02020603050405020304" pitchFamily="18" charset="0"/>
            </a:endParaRPr>
          </a:p>
          <a:p>
            <a:pPr marL="38100" indent="0">
              <a:buNone/>
            </a:pPr>
            <a:endParaRPr lang="en-GB" sz="1400" b="1" dirty="0">
              <a:solidFill>
                <a:schemeClr val="accent4">
                  <a:lumMod val="75000"/>
                </a:schemeClr>
              </a:solidFill>
            </a:endParaRPr>
          </a:p>
        </p:txBody>
      </p:sp>
    </p:spTree>
    <p:extLst>
      <p:ext uri="{BB962C8B-B14F-4D97-AF65-F5344CB8AC3E}">
        <p14:creationId xmlns:p14="http://schemas.microsoft.com/office/powerpoint/2010/main" val="109133587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6CF304-F001-4260-9453-B9E22C41F1E2}"/>
              </a:ext>
            </a:extLst>
          </p:cNvPr>
          <p:cNvSpPr>
            <a:spLocks noGrp="1"/>
          </p:cNvSpPr>
          <p:nvPr>
            <p:ph type="title"/>
          </p:nvPr>
        </p:nvSpPr>
        <p:spPr/>
        <p:txBody>
          <a:bodyPr/>
          <a:lstStyle/>
          <a:p>
            <a:r>
              <a:rPr lang="en-US" dirty="0"/>
              <a:t>A.1.2 </a:t>
            </a:r>
            <a:r>
              <a:rPr lang="en-GB" dirty="0"/>
              <a:t>Safe online learning environments in primary education</a:t>
            </a:r>
            <a:r>
              <a:rPr lang="en-US" dirty="0"/>
              <a:t> </a:t>
            </a:r>
            <a:endParaRPr lang="en-GB" dirty="0"/>
          </a:p>
        </p:txBody>
      </p:sp>
      <p:sp>
        <p:nvSpPr>
          <p:cNvPr id="3" name="Text Placeholder 2">
            <a:extLst>
              <a:ext uri="{FF2B5EF4-FFF2-40B4-BE49-F238E27FC236}">
                <a16:creationId xmlns:a16="http://schemas.microsoft.com/office/drawing/2014/main" id="{A9EC84AF-7728-45F5-BF3B-75249DC5CE53}"/>
              </a:ext>
            </a:extLst>
          </p:cNvPr>
          <p:cNvSpPr>
            <a:spLocks noGrp="1"/>
          </p:cNvSpPr>
          <p:nvPr>
            <p:ph type="body" idx="1"/>
          </p:nvPr>
        </p:nvSpPr>
        <p:spPr/>
        <p:txBody>
          <a:bodyPr/>
          <a:lstStyle/>
          <a:p>
            <a:pPr marL="38100" indent="0" algn="ctr">
              <a:buNone/>
            </a:pPr>
            <a:r>
              <a:rPr lang="en-GB" sz="2000" dirty="0">
                <a:latin typeface="Calibri" panose="020F0502020204030204" pitchFamily="34" charset="0"/>
                <a:ea typeface="Calibri" panose="020F0502020204030204" pitchFamily="34" charset="0"/>
                <a:cs typeface="Calibri" panose="020F0502020204030204" pitchFamily="34" charset="0"/>
              </a:rPr>
              <a:t>E</a:t>
            </a:r>
            <a:r>
              <a:rPr lang="en-GB" sz="2000" dirty="0">
                <a:effectLst/>
                <a:latin typeface="Calibri" panose="020F0502020204030204" pitchFamily="34" charset="0"/>
                <a:ea typeface="Calibri" panose="020F0502020204030204" pitchFamily="34" charset="0"/>
                <a:cs typeface="Calibri" panose="020F0502020204030204" pitchFamily="34" charset="0"/>
              </a:rPr>
              <a:t>fficient ways to engage pupils in an online learning environment (2)</a:t>
            </a:r>
          </a:p>
          <a:p>
            <a:pPr algn="just"/>
            <a:endParaRPr lang="en-GB" sz="1400" dirty="0">
              <a:effectLst/>
              <a:latin typeface="Didact Gothic" panose="00000500000000000000" pitchFamily="2" charset="0"/>
              <a:ea typeface="Calibri" panose="020F0502020204030204" pitchFamily="34" charset="0"/>
              <a:cs typeface="Calibri" panose="020F0502020204030204" pitchFamily="34" charset="0"/>
            </a:endParaRPr>
          </a:p>
          <a:p>
            <a:pPr marL="38100" indent="0">
              <a:buNone/>
            </a:pPr>
            <a:r>
              <a:rPr lang="en-GB" sz="1400" dirty="0">
                <a:solidFill>
                  <a:schemeClr val="tx1"/>
                </a:solidFill>
              </a:rPr>
              <a:t>Here there are five interactive online engagement strategies:</a:t>
            </a:r>
          </a:p>
          <a:p>
            <a:pPr marL="38100" indent="0">
              <a:buNone/>
            </a:pPr>
            <a:endParaRPr lang="en-GB" sz="1400" dirty="0">
              <a:solidFill>
                <a:schemeClr val="tx1"/>
              </a:solidFill>
            </a:endParaRPr>
          </a:p>
          <a:p>
            <a:pPr marL="38100" indent="0">
              <a:buNone/>
            </a:pPr>
            <a:r>
              <a:rPr lang="en-GB" sz="1400" dirty="0">
                <a:solidFill>
                  <a:schemeClr val="tx1"/>
                </a:solidFill>
              </a:rPr>
              <a:t>1. Animated response</a:t>
            </a:r>
          </a:p>
          <a:p>
            <a:pPr marL="38100" indent="0">
              <a:buNone/>
            </a:pPr>
            <a:r>
              <a:rPr lang="en-GB" sz="1400" dirty="0">
                <a:solidFill>
                  <a:schemeClr val="tx1"/>
                </a:solidFill>
              </a:rPr>
              <a:t>2. Cooperative learning</a:t>
            </a:r>
          </a:p>
          <a:p>
            <a:pPr marL="38100" indent="0">
              <a:buNone/>
            </a:pPr>
            <a:r>
              <a:rPr lang="en-GB" sz="1400" dirty="0">
                <a:solidFill>
                  <a:schemeClr val="tx1"/>
                </a:solidFill>
              </a:rPr>
              <a:t>3. Organizational outlets</a:t>
            </a:r>
          </a:p>
          <a:p>
            <a:pPr marL="38100" indent="0">
              <a:buNone/>
            </a:pPr>
            <a:r>
              <a:rPr lang="en-GB" sz="1400" dirty="0">
                <a:solidFill>
                  <a:schemeClr val="tx1"/>
                </a:solidFill>
              </a:rPr>
              <a:t>4. Movement</a:t>
            </a:r>
          </a:p>
          <a:p>
            <a:pPr marL="38100" indent="0">
              <a:buNone/>
            </a:pPr>
            <a:r>
              <a:rPr lang="en-GB" sz="1400" dirty="0">
                <a:solidFill>
                  <a:schemeClr val="tx1"/>
                </a:solidFill>
              </a:rPr>
              <a:t>5. Interactive lessons</a:t>
            </a:r>
          </a:p>
        </p:txBody>
      </p:sp>
    </p:spTree>
    <p:extLst>
      <p:ext uri="{BB962C8B-B14F-4D97-AF65-F5344CB8AC3E}">
        <p14:creationId xmlns:p14="http://schemas.microsoft.com/office/powerpoint/2010/main" val="160725051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6CF304-F001-4260-9453-B9E22C41F1E2}"/>
              </a:ext>
            </a:extLst>
          </p:cNvPr>
          <p:cNvSpPr>
            <a:spLocks noGrp="1"/>
          </p:cNvSpPr>
          <p:nvPr>
            <p:ph type="title"/>
          </p:nvPr>
        </p:nvSpPr>
        <p:spPr/>
        <p:txBody>
          <a:bodyPr/>
          <a:lstStyle/>
          <a:p>
            <a:r>
              <a:rPr lang="en-US" dirty="0"/>
              <a:t>A.1.2 </a:t>
            </a:r>
            <a:r>
              <a:rPr lang="en-GB" dirty="0"/>
              <a:t>Safe online learning environments in primary education</a:t>
            </a:r>
            <a:r>
              <a:rPr lang="en-US" dirty="0"/>
              <a:t> </a:t>
            </a:r>
            <a:endParaRPr lang="en-GB" dirty="0"/>
          </a:p>
        </p:txBody>
      </p:sp>
      <p:sp>
        <p:nvSpPr>
          <p:cNvPr id="3" name="Text Placeholder 2">
            <a:extLst>
              <a:ext uri="{FF2B5EF4-FFF2-40B4-BE49-F238E27FC236}">
                <a16:creationId xmlns:a16="http://schemas.microsoft.com/office/drawing/2014/main" id="{A9EC84AF-7728-45F5-BF3B-75249DC5CE53}"/>
              </a:ext>
            </a:extLst>
          </p:cNvPr>
          <p:cNvSpPr>
            <a:spLocks noGrp="1"/>
          </p:cNvSpPr>
          <p:nvPr>
            <p:ph type="body" idx="1"/>
          </p:nvPr>
        </p:nvSpPr>
        <p:spPr/>
        <p:txBody>
          <a:bodyPr/>
          <a:lstStyle/>
          <a:p>
            <a:pPr marL="38100" indent="0" algn="ctr">
              <a:buNone/>
            </a:pPr>
            <a:r>
              <a:rPr lang="en-US" sz="2000" dirty="0">
                <a:solidFill>
                  <a:schemeClr val="tx1"/>
                </a:solidFill>
              </a:rPr>
              <a:t>Advice for teachers on how to better engage their pupils during online classes:</a:t>
            </a:r>
          </a:p>
          <a:p>
            <a:pPr marL="38100" indent="0" algn="ctr">
              <a:buNone/>
            </a:pPr>
            <a:endParaRPr lang="en-US" sz="2000" dirty="0">
              <a:solidFill>
                <a:schemeClr val="tx1"/>
              </a:solidFill>
            </a:endParaRPr>
          </a:p>
          <a:p>
            <a:pPr marL="38100" indent="0" algn="ctr">
              <a:buNone/>
            </a:pPr>
            <a:endParaRPr lang="en-US" sz="1400" dirty="0">
              <a:solidFill>
                <a:schemeClr val="tx1"/>
              </a:solidFill>
            </a:endParaRPr>
          </a:p>
        </p:txBody>
      </p:sp>
      <p:graphicFrame>
        <p:nvGraphicFramePr>
          <p:cNvPr id="5" name="Table 4">
            <a:extLst>
              <a:ext uri="{FF2B5EF4-FFF2-40B4-BE49-F238E27FC236}">
                <a16:creationId xmlns:a16="http://schemas.microsoft.com/office/drawing/2014/main" id="{B4ED32CA-8AE0-470D-A488-5C3FA84FC8BC}"/>
              </a:ext>
            </a:extLst>
          </p:cNvPr>
          <p:cNvGraphicFramePr>
            <a:graphicFrameLocks noGrp="1"/>
          </p:cNvGraphicFramePr>
          <p:nvPr>
            <p:extLst>
              <p:ext uri="{D42A27DB-BD31-4B8C-83A1-F6EECF244321}">
                <p14:modId xmlns:p14="http://schemas.microsoft.com/office/powerpoint/2010/main" val="1906186881"/>
              </p:ext>
            </p:extLst>
          </p:nvPr>
        </p:nvGraphicFramePr>
        <p:xfrm>
          <a:off x="982270" y="1940138"/>
          <a:ext cx="5725160" cy="2424621"/>
        </p:xfrm>
        <a:graphic>
          <a:graphicData uri="http://schemas.openxmlformats.org/drawingml/2006/table">
            <a:tbl>
              <a:tblPr firstRow="1" firstCol="1" bandRow="1">
                <a:tableStyleId>{F9B9AB4B-CF13-4B11-AD66-300D3CCFF1DB}</a:tableStyleId>
              </a:tblPr>
              <a:tblGrid>
                <a:gridCol w="1908175">
                  <a:extLst>
                    <a:ext uri="{9D8B030D-6E8A-4147-A177-3AD203B41FA5}">
                      <a16:colId xmlns:a16="http://schemas.microsoft.com/office/drawing/2014/main" val="4287057831"/>
                    </a:ext>
                  </a:extLst>
                </a:gridCol>
                <a:gridCol w="1908175">
                  <a:extLst>
                    <a:ext uri="{9D8B030D-6E8A-4147-A177-3AD203B41FA5}">
                      <a16:colId xmlns:a16="http://schemas.microsoft.com/office/drawing/2014/main" val="3641313958"/>
                    </a:ext>
                  </a:extLst>
                </a:gridCol>
                <a:gridCol w="1908810">
                  <a:extLst>
                    <a:ext uri="{9D8B030D-6E8A-4147-A177-3AD203B41FA5}">
                      <a16:colId xmlns:a16="http://schemas.microsoft.com/office/drawing/2014/main" val="2227831387"/>
                    </a:ext>
                  </a:extLst>
                </a:gridCol>
              </a:tblGrid>
              <a:tr h="0">
                <a:tc>
                  <a:txBody>
                    <a:bodyPr/>
                    <a:lstStyle/>
                    <a:p>
                      <a:pPr marL="342900" lvl="0" indent="-342900">
                        <a:lnSpc>
                          <a:spcPct val="107000"/>
                        </a:lnSpc>
                        <a:buFont typeface="+mj-lt"/>
                        <a:buAutoNum type="arabicPeriod"/>
                      </a:pPr>
                      <a:r>
                        <a:rPr lang="ro-RO" sz="1100" dirty="0">
                          <a:solidFill>
                            <a:schemeClr val="tx1"/>
                          </a:solidFill>
                          <a:effectLst/>
                        </a:rPr>
                        <a:t>Be </a:t>
                      </a:r>
                      <a:r>
                        <a:rPr lang="ro-RO" sz="1100" dirty="0" err="1">
                          <a:solidFill>
                            <a:schemeClr val="tx1"/>
                          </a:solidFill>
                          <a:effectLst/>
                        </a:rPr>
                        <a:t>present</a:t>
                      </a:r>
                      <a:endParaRPr lang="en-GB" sz="1100" dirty="0">
                        <a:solidFill>
                          <a:schemeClr val="tx1"/>
                        </a:solidFill>
                        <a:effectLst/>
                      </a:endParaRPr>
                    </a:p>
                    <a:p>
                      <a:pPr marL="342900" lvl="0" indent="-342900">
                        <a:lnSpc>
                          <a:spcPct val="107000"/>
                        </a:lnSpc>
                        <a:buFont typeface="+mj-lt"/>
                        <a:buAutoNum type="arabicPeriod"/>
                      </a:pPr>
                      <a:r>
                        <a:rPr lang="ro-RO" sz="1100" dirty="0">
                          <a:solidFill>
                            <a:schemeClr val="tx1"/>
                          </a:solidFill>
                          <a:effectLst/>
                        </a:rPr>
                        <a:t>Create </a:t>
                      </a:r>
                      <a:r>
                        <a:rPr lang="ro-RO" sz="1100" dirty="0" err="1">
                          <a:solidFill>
                            <a:schemeClr val="tx1"/>
                          </a:solidFill>
                          <a:effectLst/>
                        </a:rPr>
                        <a:t>interesting</a:t>
                      </a:r>
                      <a:r>
                        <a:rPr lang="ro-RO" sz="1100" dirty="0">
                          <a:solidFill>
                            <a:schemeClr val="tx1"/>
                          </a:solidFill>
                          <a:effectLst/>
                        </a:rPr>
                        <a:t> </a:t>
                      </a:r>
                      <a:r>
                        <a:rPr lang="ro-RO" sz="1100" dirty="0" err="1">
                          <a:solidFill>
                            <a:schemeClr val="tx1"/>
                          </a:solidFill>
                          <a:effectLst/>
                        </a:rPr>
                        <a:t>learning</a:t>
                      </a:r>
                      <a:r>
                        <a:rPr lang="ro-RO" sz="1100" dirty="0">
                          <a:solidFill>
                            <a:schemeClr val="tx1"/>
                          </a:solidFill>
                          <a:effectLst/>
                        </a:rPr>
                        <a:t> </a:t>
                      </a:r>
                      <a:r>
                        <a:rPr lang="ro-RO" sz="1100" dirty="0" err="1">
                          <a:solidFill>
                            <a:schemeClr val="tx1"/>
                          </a:solidFill>
                          <a:effectLst/>
                        </a:rPr>
                        <a:t>materials</a:t>
                      </a:r>
                      <a:endParaRPr lang="en-GB" sz="1100" dirty="0">
                        <a:solidFill>
                          <a:schemeClr val="tx1"/>
                        </a:solidFill>
                        <a:effectLst/>
                      </a:endParaRPr>
                    </a:p>
                    <a:p>
                      <a:pPr marL="342900" lvl="0" indent="-342900">
                        <a:lnSpc>
                          <a:spcPct val="107000"/>
                        </a:lnSpc>
                        <a:buFont typeface="+mj-lt"/>
                        <a:buAutoNum type="arabicPeriod"/>
                      </a:pPr>
                      <a:r>
                        <a:rPr lang="ro-RO" sz="1100" dirty="0" err="1">
                          <a:solidFill>
                            <a:schemeClr val="tx1"/>
                          </a:solidFill>
                          <a:effectLst/>
                        </a:rPr>
                        <a:t>Provide</a:t>
                      </a:r>
                      <a:r>
                        <a:rPr lang="ro-RO" sz="1100" dirty="0">
                          <a:solidFill>
                            <a:schemeClr val="tx1"/>
                          </a:solidFill>
                          <a:effectLst/>
                        </a:rPr>
                        <a:t> 1-to-1 </a:t>
                      </a:r>
                      <a:r>
                        <a:rPr lang="ro-RO" sz="1100" dirty="0" err="1">
                          <a:solidFill>
                            <a:schemeClr val="tx1"/>
                          </a:solidFill>
                          <a:effectLst/>
                        </a:rPr>
                        <a:t>sessions</a:t>
                      </a:r>
                      <a:endParaRPr lang="en-GB" sz="1100" dirty="0">
                        <a:solidFill>
                          <a:schemeClr val="tx1"/>
                        </a:solidFill>
                        <a:effectLst/>
                      </a:endParaRPr>
                    </a:p>
                    <a:p>
                      <a:pPr marL="342900" lvl="0" indent="-342900">
                        <a:lnSpc>
                          <a:spcPct val="107000"/>
                        </a:lnSpc>
                        <a:buFont typeface="+mj-lt"/>
                        <a:buAutoNum type="arabicPeriod"/>
                      </a:pPr>
                      <a:r>
                        <a:rPr lang="ro-RO" sz="1100" dirty="0" err="1">
                          <a:solidFill>
                            <a:schemeClr val="tx1"/>
                          </a:solidFill>
                          <a:effectLst/>
                        </a:rPr>
                        <a:t>Assign</a:t>
                      </a:r>
                      <a:r>
                        <a:rPr lang="ro-RO" sz="1100" dirty="0">
                          <a:solidFill>
                            <a:schemeClr val="tx1"/>
                          </a:solidFill>
                          <a:effectLst/>
                        </a:rPr>
                        <a:t> </a:t>
                      </a:r>
                      <a:r>
                        <a:rPr lang="ro-RO" sz="1100" dirty="0" err="1">
                          <a:solidFill>
                            <a:schemeClr val="tx1"/>
                          </a:solidFill>
                          <a:effectLst/>
                        </a:rPr>
                        <a:t>some</a:t>
                      </a:r>
                      <a:r>
                        <a:rPr lang="ro-RO" sz="1100" dirty="0">
                          <a:solidFill>
                            <a:schemeClr val="tx1"/>
                          </a:solidFill>
                          <a:effectLst/>
                        </a:rPr>
                        <a:t> </a:t>
                      </a:r>
                      <a:r>
                        <a:rPr lang="ro-RO" sz="1100" dirty="0" err="1">
                          <a:solidFill>
                            <a:schemeClr val="tx1"/>
                          </a:solidFill>
                          <a:effectLst/>
                        </a:rPr>
                        <a:t>group</a:t>
                      </a:r>
                      <a:r>
                        <a:rPr lang="ro-RO" sz="1100" dirty="0">
                          <a:solidFill>
                            <a:schemeClr val="tx1"/>
                          </a:solidFill>
                          <a:effectLst/>
                        </a:rPr>
                        <a:t> </a:t>
                      </a:r>
                      <a:r>
                        <a:rPr lang="ro-RO" sz="1100" dirty="0" err="1">
                          <a:solidFill>
                            <a:schemeClr val="tx1"/>
                          </a:solidFill>
                          <a:effectLst/>
                        </a:rPr>
                        <a:t>work</a:t>
                      </a:r>
                      <a:endParaRPr lang="en-GB" sz="1100" dirty="0">
                        <a:solidFill>
                          <a:schemeClr val="tx1"/>
                        </a:solidFill>
                        <a:effectLst/>
                      </a:endParaRPr>
                    </a:p>
                    <a:p>
                      <a:pPr marL="342900" lvl="0" indent="-342900">
                        <a:lnSpc>
                          <a:spcPct val="107000"/>
                        </a:lnSpc>
                        <a:buFont typeface="+mj-lt"/>
                        <a:buAutoNum type="arabicPeriod"/>
                      </a:pPr>
                      <a:r>
                        <a:rPr lang="ro-RO" sz="1100" dirty="0">
                          <a:solidFill>
                            <a:schemeClr val="tx1"/>
                          </a:solidFill>
                          <a:effectLst/>
                        </a:rPr>
                        <a:t>Create an online forum for </a:t>
                      </a:r>
                      <a:r>
                        <a:rPr lang="ro-RO" sz="1100" dirty="0" err="1">
                          <a:solidFill>
                            <a:schemeClr val="tx1"/>
                          </a:solidFill>
                          <a:effectLst/>
                        </a:rPr>
                        <a:t>discussions</a:t>
                      </a:r>
                      <a:endParaRPr lang="en-GB" sz="1100" dirty="0">
                        <a:solidFill>
                          <a:schemeClr val="tx1"/>
                        </a:solidFill>
                        <a:effectLst/>
                      </a:endParaRPr>
                    </a:p>
                    <a:p>
                      <a:pPr marL="342900" lvl="0" indent="-342900">
                        <a:lnSpc>
                          <a:spcPct val="107000"/>
                        </a:lnSpc>
                        <a:buFont typeface="+mj-lt"/>
                        <a:buAutoNum type="arabicPeriod"/>
                      </a:pPr>
                      <a:r>
                        <a:rPr lang="ro-RO" sz="1100" dirty="0" err="1">
                          <a:solidFill>
                            <a:schemeClr val="tx1"/>
                          </a:solidFill>
                          <a:effectLst/>
                        </a:rPr>
                        <a:t>Provide</a:t>
                      </a:r>
                      <a:r>
                        <a:rPr lang="ro-RO" sz="1100" dirty="0">
                          <a:solidFill>
                            <a:schemeClr val="tx1"/>
                          </a:solidFill>
                          <a:effectLst/>
                        </a:rPr>
                        <a:t> </a:t>
                      </a:r>
                      <a:r>
                        <a:rPr lang="ro-RO" sz="1100" dirty="0" err="1">
                          <a:solidFill>
                            <a:schemeClr val="tx1"/>
                          </a:solidFill>
                          <a:effectLst/>
                        </a:rPr>
                        <a:t>and</a:t>
                      </a:r>
                      <a:r>
                        <a:rPr lang="ro-RO" sz="1100" dirty="0">
                          <a:solidFill>
                            <a:schemeClr val="tx1"/>
                          </a:solidFill>
                          <a:effectLst/>
                        </a:rPr>
                        <a:t> </a:t>
                      </a:r>
                      <a:r>
                        <a:rPr lang="ro-RO" sz="1100" dirty="0" err="1">
                          <a:solidFill>
                            <a:schemeClr val="tx1"/>
                          </a:solidFill>
                          <a:effectLst/>
                        </a:rPr>
                        <a:t>ask</a:t>
                      </a:r>
                      <a:r>
                        <a:rPr lang="ro-RO" sz="1100" dirty="0">
                          <a:solidFill>
                            <a:schemeClr val="tx1"/>
                          </a:solidFill>
                          <a:effectLst/>
                        </a:rPr>
                        <a:t> for a regular feedback</a:t>
                      </a:r>
                      <a:endParaRPr lang="en-GB" sz="1100" dirty="0">
                        <a:solidFill>
                          <a:schemeClr val="tx1"/>
                        </a:solidFill>
                        <a:effectLst/>
                      </a:endParaRPr>
                    </a:p>
                    <a:p>
                      <a:pPr marL="342900" lvl="0" indent="-342900">
                        <a:lnSpc>
                          <a:spcPct val="107000"/>
                        </a:lnSpc>
                        <a:spcAft>
                          <a:spcPts val="800"/>
                        </a:spcAft>
                        <a:buFont typeface="+mj-lt"/>
                        <a:buAutoNum type="arabicPeriod"/>
                      </a:pPr>
                      <a:r>
                        <a:rPr lang="ro-RO" sz="1100" dirty="0">
                          <a:solidFill>
                            <a:schemeClr val="tx1"/>
                          </a:solidFill>
                          <a:effectLst/>
                        </a:rPr>
                        <a:t>Challenge </a:t>
                      </a:r>
                      <a:r>
                        <a:rPr lang="en-US" sz="1100" dirty="0">
                          <a:solidFill>
                            <a:schemeClr val="tx1"/>
                          </a:solidFill>
                          <a:effectLst/>
                        </a:rPr>
                        <a:t>pupil</a:t>
                      </a:r>
                      <a:r>
                        <a:rPr lang="ro-RO" sz="1100" dirty="0">
                          <a:solidFill>
                            <a:schemeClr val="tx1"/>
                          </a:solidFill>
                          <a:effectLst/>
                        </a:rPr>
                        <a:t>s</a:t>
                      </a:r>
                      <a:endParaRPr lang="en-GB" sz="1100" dirty="0">
                        <a:solidFill>
                          <a:schemeClr val="tx1"/>
                        </a:solidFill>
                        <a:effectLst/>
                      </a:endParaRPr>
                    </a:p>
                    <a:p>
                      <a:pPr>
                        <a:lnSpc>
                          <a:spcPct val="107000"/>
                        </a:lnSpc>
                        <a:spcAft>
                          <a:spcPts val="800"/>
                        </a:spcAft>
                      </a:pPr>
                      <a:r>
                        <a:rPr lang="ro-RO" sz="1100" dirty="0">
                          <a:solidFill>
                            <a:schemeClr val="tx1"/>
                          </a:solidFill>
                          <a:effectLst/>
                        </a:rPr>
                        <a:t> </a:t>
                      </a:r>
                      <a:endParaRPr lang="en-GB"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lvl="0" indent="0">
                        <a:lnSpc>
                          <a:spcPct val="107000"/>
                        </a:lnSpc>
                        <a:buFont typeface="+mj-lt"/>
                        <a:buNone/>
                      </a:pPr>
                      <a:r>
                        <a:rPr lang="en-US" sz="1100" dirty="0">
                          <a:solidFill>
                            <a:schemeClr val="tx1"/>
                          </a:solidFill>
                          <a:effectLst/>
                        </a:rPr>
                        <a:t>8. </a:t>
                      </a:r>
                      <a:r>
                        <a:rPr lang="ro-RO" sz="1100" dirty="0" err="1">
                          <a:solidFill>
                            <a:schemeClr val="tx1"/>
                          </a:solidFill>
                          <a:effectLst/>
                        </a:rPr>
                        <a:t>Make</a:t>
                      </a:r>
                      <a:r>
                        <a:rPr lang="ro-RO" sz="1100" dirty="0">
                          <a:solidFill>
                            <a:schemeClr val="tx1"/>
                          </a:solidFill>
                          <a:effectLst/>
                        </a:rPr>
                        <a:t> online </a:t>
                      </a:r>
                      <a:r>
                        <a:rPr lang="ro-RO" sz="1100" dirty="0" err="1">
                          <a:solidFill>
                            <a:schemeClr val="tx1"/>
                          </a:solidFill>
                          <a:effectLst/>
                        </a:rPr>
                        <a:t>classes</a:t>
                      </a:r>
                      <a:r>
                        <a:rPr lang="ro-RO" sz="1100" dirty="0">
                          <a:solidFill>
                            <a:schemeClr val="tx1"/>
                          </a:solidFill>
                          <a:effectLst/>
                        </a:rPr>
                        <a:t> more interactive</a:t>
                      </a:r>
                      <a:endParaRPr lang="en-GB" sz="1100" dirty="0">
                        <a:solidFill>
                          <a:schemeClr val="tx1"/>
                        </a:solidFill>
                        <a:effectLst/>
                      </a:endParaRPr>
                    </a:p>
                    <a:p>
                      <a:pPr marL="0" lvl="0" indent="0">
                        <a:lnSpc>
                          <a:spcPct val="107000"/>
                        </a:lnSpc>
                        <a:buFont typeface="+mj-lt"/>
                        <a:buNone/>
                      </a:pPr>
                      <a:r>
                        <a:rPr lang="en-US" sz="1100" dirty="0">
                          <a:solidFill>
                            <a:schemeClr val="tx1"/>
                          </a:solidFill>
                          <a:effectLst/>
                        </a:rPr>
                        <a:t>9. </a:t>
                      </a:r>
                      <a:r>
                        <a:rPr lang="ro-RO" sz="1100" dirty="0" err="1">
                          <a:solidFill>
                            <a:schemeClr val="tx1"/>
                          </a:solidFill>
                          <a:effectLst/>
                        </a:rPr>
                        <a:t>Use</a:t>
                      </a:r>
                      <a:r>
                        <a:rPr lang="ro-RO" sz="1100" dirty="0">
                          <a:solidFill>
                            <a:schemeClr val="tx1"/>
                          </a:solidFill>
                          <a:effectLst/>
                        </a:rPr>
                        <a:t> multiple </a:t>
                      </a:r>
                      <a:r>
                        <a:rPr lang="ro-RO" sz="1100" dirty="0" err="1">
                          <a:solidFill>
                            <a:schemeClr val="tx1"/>
                          </a:solidFill>
                          <a:effectLst/>
                        </a:rPr>
                        <a:t>formats</a:t>
                      </a:r>
                      <a:endParaRPr lang="en-GB" sz="1100" dirty="0">
                        <a:solidFill>
                          <a:schemeClr val="tx1"/>
                        </a:solidFill>
                        <a:effectLst/>
                      </a:endParaRPr>
                    </a:p>
                    <a:p>
                      <a:pPr marL="0" lvl="0" indent="0">
                        <a:lnSpc>
                          <a:spcPct val="107000"/>
                        </a:lnSpc>
                        <a:buFont typeface="+mj-lt"/>
                        <a:buNone/>
                      </a:pPr>
                      <a:r>
                        <a:rPr lang="en-US" sz="1100" dirty="0">
                          <a:solidFill>
                            <a:schemeClr val="tx1"/>
                          </a:solidFill>
                          <a:effectLst/>
                        </a:rPr>
                        <a:t>10. </a:t>
                      </a:r>
                      <a:r>
                        <a:rPr lang="ro-RO" sz="1100" dirty="0" err="1">
                          <a:solidFill>
                            <a:schemeClr val="tx1"/>
                          </a:solidFill>
                          <a:effectLst/>
                        </a:rPr>
                        <a:t>Offer</a:t>
                      </a:r>
                      <a:r>
                        <a:rPr lang="ro-RO" sz="1100" dirty="0">
                          <a:solidFill>
                            <a:schemeClr val="tx1"/>
                          </a:solidFill>
                          <a:effectLst/>
                        </a:rPr>
                        <a:t> active </a:t>
                      </a:r>
                      <a:r>
                        <a:rPr lang="ro-RO" sz="1100" dirty="0" err="1">
                          <a:solidFill>
                            <a:schemeClr val="tx1"/>
                          </a:solidFill>
                          <a:effectLst/>
                        </a:rPr>
                        <a:t>learning</a:t>
                      </a:r>
                      <a:r>
                        <a:rPr lang="ro-RO" sz="1100" dirty="0">
                          <a:solidFill>
                            <a:schemeClr val="tx1"/>
                          </a:solidFill>
                          <a:effectLst/>
                        </a:rPr>
                        <a:t> </a:t>
                      </a:r>
                      <a:r>
                        <a:rPr lang="ro-RO" sz="1100" dirty="0" err="1">
                          <a:solidFill>
                            <a:schemeClr val="tx1"/>
                          </a:solidFill>
                          <a:effectLst/>
                        </a:rPr>
                        <a:t>opportunities</a:t>
                      </a:r>
                      <a:endParaRPr lang="en-GB" sz="1100" dirty="0">
                        <a:solidFill>
                          <a:schemeClr val="tx1"/>
                        </a:solidFill>
                        <a:effectLst/>
                      </a:endParaRPr>
                    </a:p>
                    <a:p>
                      <a:pPr marL="0" lvl="0" indent="0">
                        <a:lnSpc>
                          <a:spcPct val="107000"/>
                        </a:lnSpc>
                        <a:buFont typeface="+mj-lt"/>
                        <a:buNone/>
                      </a:pPr>
                      <a:r>
                        <a:rPr lang="en-US" sz="1100" dirty="0">
                          <a:solidFill>
                            <a:schemeClr val="tx1"/>
                          </a:solidFill>
                          <a:effectLst/>
                        </a:rPr>
                        <a:t>11. </a:t>
                      </a:r>
                      <a:r>
                        <a:rPr lang="ro-RO" sz="1100" dirty="0">
                          <a:solidFill>
                            <a:schemeClr val="tx1"/>
                          </a:solidFill>
                          <a:effectLst/>
                        </a:rPr>
                        <a:t>Take </a:t>
                      </a:r>
                      <a:r>
                        <a:rPr lang="ro-RO" sz="1100" dirty="0" err="1">
                          <a:solidFill>
                            <a:schemeClr val="tx1"/>
                          </a:solidFill>
                          <a:effectLst/>
                        </a:rPr>
                        <a:t>help</a:t>
                      </a:r>
                      <a:r>
                        <a:rPr lang="ro-RO" sz="1100" dirty="0">
                          <a:solidFill>
                            <a:schemeClr val="tx1"/>
                          </a:solidFill>
                          <a:effectLst/>
                        </a:rPr>
                        <a:t> of </a:t>
                      </a:r>
                      <a:r>
                        <a:rPr lang="ro-RO" sz="1100" dirty="0" err="1">
                          <a:solidFill>
                            <a:schemeClr val="tx1"/>
                          </a:solidFill>
                          <a:effectLst/>
                        </a:rPr>
                        <a:t>gamification</a:t>
                      </a:r>
                      <a:endParaRPr lang="en-GB" sz="1100" dirty="0">
                        <a:solidFill>
                          <a:schemeClr val="tx1"/>
                        </a:solidFill>
                        <a:effectLst/>
                      </a:endParaRPr>
                    </a:p>
                    <a:p>
                      <a:pPr marL="0" lvl="0" indent="0">
                        <a:lnSpc>
                          <a:spcPct val="107000"/>
                        </a:lnSpc>
                        <a:buFont typeface="+mj-lt"/>
                        <a:buNone/>
                      </a:pPr>
                      <a:r>
                        <a:rPr lang="en-US" sz="1100" dirty="0">
                          <a:solidFill>
                            <a:schemeClr val="tx1"/>
                          </a:solidFill>
                          <a:effectLst/>
                        </a:rPr>
                        <a:t>12. </a:t>
                      </a:r>
                      <a:r>
                        <a:rPr lang="ro-RO" sz="1100" dirty="0" err="1">
                          <a:solidFill>
                            <a:schemeClr val="tx1"/>
                          </a:solidFill>
                          <a:effectLst/>
                        </a:rPr>
                        <a:t>Give</a:t>
                      </a:r>
                      <a:r>
                        <a:rPr lang="ro-RO" sz="1100" dirty="0">
                          <a:solidFill>
                            <a:schemeClr val="tx1"/>
                          </a:solidFill>
                          <a:effectLst/>
                        </a:rPr>
                        <a:t> </a:t>
                      </a:r>
                      <a:r>
                        <a:rPr lang="ro-RO" sz="1100" dirty="0" err="1">
                          <a:solidFill>
                            <a:schemeClr val="tx1"/>
                          </a:solidFill>
                          <a:effectLst/>
                        </a:rPr>
                        <a:t>opportunities</a:t>
                      </a:r>
                      <a:r>
                        <a:rPr lang="ro-RO" sz="1100" dirty="0">
                          <a:solidFill>
                            <a:schemeClr val="tx1"/>
                          </a:solidFill>
                          <a:effectLst/>
                        </a:rPr>
                        <a:t> for self-</a:t>
                      </a:r>
                      <a:r>
                        <a:rPr lang="ro-RO" sz="1100" dirty="0" err="1">
                          <a:solidFill>
                            <a:schemeClr val="tx1"/>
                          </a:solidFill>
                          <a:effectLst/>
                        </a:rPr>
                        <a:t>assessment</a:t>
                      </a:r>
                      <a:endParaRPr lang="en-GB" sz="1100" dirty="0">
                        <a:solidFill>
                          <a:schemeClr val="tx1"/>
                        </a:solidFill>
                        <a:effectLst/>
                      </a:endParaRPr>
                    </a:p>
                    <a:p>
                      <a:pPr marL="0" lvl="0" indent="0">
                        <a:lnSpc>
                          <a:spcPct val="107000"/>
                        </a:lnSpc>
                        <a:buFont typeface="+mj-lt"/>
                        <a:buNone/>
                      </a:pPr>
                      <a:r>
                        <a:rPr lang="en-GB" sz="1100" dirty="0">
                          <a:solidFill>
                            <a:schemeClr val="tx1"/>
                          </a:solidFill>
                          <a:effectLst/>
                        </a:rPr>
                        <a:t>13. Instructors should be trained in online teaching</a:t>
                      </a:r>
                    </a:p>
                    <a:p>
                      <a:pPr marL="0" lvl="0" indent="0">
                        <a:lnSpc>
                          <a:spcPct val="107000"/>
                        </a:lnSpc>
                        <a:buFont typeface="+mj-lt"/>
                        <a:buNone/>
                      </a:pPr>
                      <a:r>
                        <a:rPr lang="en-GB" sz="1100" dirty="0">
                          <a:solidFill>
                            <a:schemeClr val="tx1"/>
                          </a:solidFill>
                          <a:effectLst/>
                        </a:rPr>
                        <a:t>14. Use diverse delivery medium</a:t>
                      </a:r>
                      <a:endParaRPr lang="en-GB"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lvl="0" indent="0">
                        <a:lnSpc>
                          <a:spcPct val="107000"/>
                        </a:lnSpc>
                        <a:buFont typeface="+mj-lt"/>
                        <a:buNone/>
                      </a:pPr>
                      <a:r>
                        <a:rPr lang="en-GB" sz="1100" dirty="0">
                          <a:solidFill>
                            <a:schemeClr val="tx1"/>
                          </a:solidFill>
                          <a:effectLst/>
                        </a:rPr>
                        <a:t>15. Update the content regularly</a:t>
                      </a:r>
                    </a:p>
                    <a:p>
                      <a:pPr marL="0" lvl="0" indent="0">
                        <a:lnSpc>
                          <a:spcPct val="107000"/>
                        </a:lnSpc>
                        <a:buFont typeface="+mj-lt"/>
                        <a:buNone/>
                      </a:pPr>
                      <a:r>
                        <a:rPr lang="en-GB" sz="1100" dirty="0">
                          <a:solidFill>
                            <a:schemeClr val="tx1"/>
                          </a:solidFill>
                          <a:effectLst/>
                        </a:rPr>
                        <a:t>16. Assign success coaches</a:t>
                      </a:r>
                    </a:p>
                    <a:p>
                      <a:pPr marL="0" lvl="0" indent="0">
                        <a:lnSpc>
                          <a:spcPct val="107000"/>
                        </a:lnSpc>
                        <a:buFont typeface="+mj-lt"/>
                        <a:buNone/>
                      </a:pPr>
                      <a:r>
                        <a:rPr lang="en-GB" sz="1100" dirty="0">
                          <a:solidFill>
                            <a:schemeClr val="tx1"/>
                          </a:solidFill>
                          <a:effectLst/>
                        </a:rPr>
                        <a:t>17. Encourage accountability</a:t>
                      </a:r>
                    </a:p>
                    <a:p>
                      <a:pPr marL="0" lvl="0" indent="0">
                        <a:lnSpc>
                          <a:spcPct val="107000"/>
                        </a:lnSpc>
                        <a:buFont typeface="+mj-lt"/>
                        <a:buNone/>
                      </a:pPr>
                      <a:r>
                        <a:rPr lang="en-GB" sz="1100" dirty="0">
                          <a:solidFill>
                            <a:schemeClr val="tx1"/>
                          </a:solidFill>
                          <a:effectLst/>
                        </a:rPr>
                        <a:t>18. Nurture intrinsic motivation</a:t>
                      </a:r>
                    </a:p>
                    <a:p>
                      <a:pPr marL="0" lvl="0" indent="0">
                        <a:lnSpc>
                          <a:spcPct val="107000"/>
                        </a:lnSpc>
                        <a:buFont typeface="+mj-lt"/>
                        <a:buNone/>
                      </a:pPr>
                      <a:r>
                        <a:rPr lang="en-GB" sz="1100" dirty="0">
                          <a:solidFill>
                            <a:schemeClr val="tx1"/>
                          </a:solidFill>
                          <a:effectLst/>
                        </a:rPr>
                        <a:t>19. Have good technical support</a:t>
                      </a:r>
                    </a:p>
                    <a:p>
                      <a:pPr marL="0" lvl="0" indent="0">
                        <a:lnSpc>
                          <a:spcPct val="107000"/>
                        </a:lnSpc>
                        <a:buFont typeface="+mj-lt"/>
                        <a:buNone/>
                      </a:pPr>
                      <a:r>
                        <a:rPr lang="en-GB" sz="1100" dirty="0">
                          <a:solidFill>
                            <a:schemeClr val="tx1"/>
                          </a:solidFill>
                          <a:effectLst/>
                        </a:rPr>
                        <a:t>20. Have positive environment</a:t>
                      </a:r>
                    </a:p>
                    <a:p>
                      <a:pPr marL="0" lvl="0" indent="0">
                        <a:lnSpc>
                          <a:spcPct val="107000"/>
                        </a:lnSpc>
                        <a:spcAft>
                          <a:spcPts val="800"/>
                        </a:spcAft>
                        <a:buFont typeface="+mj-lt"/>
                        <a:buNone/>
                      </a:pPr>
                      <a:r>
                        <a:rPr lang="en-GB" sz="1100" dirty="0">
                          <a:solidFill>
                            <a:schemeClr val="tx1"/>
                          </a:solidFill>
                          <a:effectLst/>
                        </a:rPr>
                        <a:t>21. Have active communication</a:t>
                      </a:r>
                    </a:p>
                  </a:txBody>
                  <a:tcPr marL="68580" marR="68580" marT="0" marB="0"/>
                </a:tc>
                <a:extLst>
                  <a:ext uri="{0D108BD9-81ED-4DB2-BD59-A6C34878D82A}">
                    <a16:rowId xmlns:a16="http://schemas.microsoft.com/office/drawing/2014/main" val="617657548"/>
                  </a:ext>
                </a:extLst>
              </a:tr>
            </a:tbl>
          </a:graphicData>
        </a:graphic>
      </p:graphicFrame>
    </p:spTree>
    <p:extLst>
      <p:ext uri="{BB962C8B-B14F-4D97-AF65-F5344CB8AC3E}">
        <p14:creationId xmlns:p14="http://schemas.microsoft.com/office/powerpoint/2010/main" val="248840003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D1D581-AD09-4395-842D-02DFE55486AC}"/>
              </a:ext>
            </a:extLst>
          </p:cNvPr>
          <p:cNvSpPr>
            <a:spLocks noGrp="1"/>
          </p:cNvSpPr>
          <p:nvPr>
            <p:ph type="title"/>
          </p:nvPr>
        </p:nvSpPr>
        <p:spPr/>
        <p:txBody>
          <a:bodyPr/>
          <a:lstStyle/>
          <a:p>
            <a:r>
              <a:rPr lang="en-US" dirty="0"/>
              <a:t>Task to do 4 </a:t>
            </a:r>
            <a:endParaRPr lang="en-GB" dirty="0"/>
          </a:p>
        </p:txBody>
      </p:sp>
      <p:sp>
        <p:nvSpPr>
          <p:cNvPr id="3" name="Text Placeholder 2">
            <a:extLst>
              <a:ext uri="{FF2B5EF4-FFF2-40B4-BE49-F238E27FC236}">
                <a16:creationId xmlns:a16="http://schemas.microsoft.com/office/drawing/2014/main" id="{E003DE07-4BC6-48BB-85A8-42CD7FA3BD67}"/>
              </a:ext>
            </a:extLst>
          </p:cNvPr>
          <p:cNvSpPr>
            <a:spLocks noGrp="1"/>
          </p:cNvSpPr>
          <p:nvPr>
            <p:ph type="body" idx="1"/>
          </p:nvPr>
        </p:nvSpPr>
        <p:spPr/>
        <p:txBody>
          <a:bodyPr/>
          <a:lstStyle/>
          <a:p>
            <a:pPr marL="38100" indent="0">
              <a:buNone/>
            </a:pPr>
            <a:endParaRPr lang="en-GB" sz="1400" b="1" u="sng" dirty="0"/>
          </a:p>
          <a:p>
            <a:pPr marL="38100" indent="0">
              <a:buNone/>
            </a:pPr>
            <a:r>
              <a:rPr lang="en-GB" sz="1400" b="1" u="sng" dirty="0"/>
              <a:t>Individual / Group work</a:t>
            </a:r>
            <a:r>
              <a:rPr lang="en-GB" sz="1400" b="1" dirty="0"/>
              <a:t>: </a:t>
            </a:r>
          </a:p>
          <a:p>
            <a:pPr marL="38100" indent="0">
              <a:buNone/>
            </a:pPr>
            <a:r>
              <a:rPr lang="en-GB" sz="1400" b="1" dirty="0"/>
              <a:t>Seeing and critiquing peer work through virtual gallery walks</a:t>
            </a:r>
            <a:endParaRPr lang="en-GB" sz="1400" dirty="0"/>
          </a:p>
          <a:p>
            <a:pPr marL="38100" indent="0">
              <a:buNone/>
            </a:pPr>
            <a:endParaRPr lang="en-GB" sz="1400" b="1" dirty="0"/>
          </a:p>
          <a:p>
            <a:endParaRPr lang="en-GB" sz="1400" dirty="0"/>
          </a:p>
          <a:p>
            <a:pPr marL="38100" indent="0" algn="just">
              <a:buNone/>
            </a:pPr>
            <a:r>
              <a:rPr lang="en-GB" sz="1400" dirty="0"/>
              <a:t>Perform the task described in Annex 1.2</a:t>
            </a:r>
          </a:p>
          <a:p>
            <a:pPr marL="38100" indent="0" algn="just">
              <a:buNone/>
            </a:pPr>
            <a:endParaRPr lang="en-GB" sz="1400" dirty="0"/>
          </a:p>
          <a:p>
            <a:pPr marL="38100" indent="0" algn="just">
              <a:buNone/>
            </a:pPr>
            <a:r>
              <a:rPr lang="en-GB" sz="1400" dirty="0"/>
              <a:t>Working time: 40-45 minutes</a:t>
            </a:r>
          </a:p>
        </p:txBody>
      </p:sp>
      <p:pic>
        <p:nvPicPr>
          <p:cNvPr id="4" name="Picture 3" descr="hard thinking face /&gt; | Funny emoticons, Animated emoticons, Funny emoji  faces">
            <a:extLst>
              <a:ext uri="{FF2B5EF4-FFF2-40B4-BE49-F238E27FC236}">
                <a16:creationId xmlns:a16="http://schemas.microsoft.com/office/drawing/2014/main" id="{AA0A1B5B-4ED1-4443-9F69-FAB29399CE92}"/>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90439" y="131812"/>
            <a:ext cx="909088" cy="909088"/>
          </a:xfrm>
          <a:prstGeom prst="rect">
            <a:avLst/>
          </a:prstGeom>
          <a:noFill/>
          <a:ln>
            <a:noFill/>
          </a:ln>
        </p:spPr>
      </p:pic>
    </p:spTree>
    <p:extLst>
      <p:ext uri="{BB962C8B-B14F-4D97-AF65-F5344CB8AC3E}">
        <p14:creationId xmlns:p14="http://schemas.microsoft.com/office/powerpoint/2010/main" val="24349196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online safety courses Archives - Child Protection Company">
            <a:extLst>
              <a:ext uri="{FF2B5EF4-FFF2-40B4-BE49-F238E27FC236}">
                <a16:creationId xmlns:a16="http://schemas.microsoft.com/office/drawing/2014/main" id="{02D5CE99-0F35-4136-9037-4FC2580783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3639" y="617034"/>
            <a:ext cx="6399241" cy="35386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591946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6CF304-F001-4260-9453-B9E22C41F1E2}"/>
              </a:ext>
            </a:extLst>
          </p:cNvPr>
          <p:cNvSpPr>
            <a:spLocks noGrp="1"/>
          </p:cNvSpPr>
          <p:nvPr>
            <p:ph type="title"/>
          </p:nvPr>
        </p:nvSpPr>
        <p:spPr/>
        <p:txBody>
          <a:bodyPr/>
          <a:lstStyle/>
          <a:p>
            <a:r>
              <a:rPr lang="en-US" dirty="0"/>
              <a:t>A.1.2 </a:t>
            </a:r>
            <a:r>
              <a:rPr lang="en-GB" dirty="0"/>
              <a:t>Safe online learning environments in primary education</a:t>
            </a:r>
            <a:r>
              <a:rPr lang="en-US" dirty="0"/>
              <a:t> </a:t>
            </a:r>
            <a:endParaRPr lang="en-GB" dirty="0"/>
          </a:p>
        </p:txBody>
      </p:sp>
      <p:sp>
        <p:nvSpPr>
          <p:cNvPr id="3" name="Text Placeholder 2">
            <a:extLst>
              <a:ext uri="{FF2B5EF4-FFF2-40B4-BE49-F238E27FC236}">
                <a16:creationId xmlns:a16="http://schemas.microsoft.com/office/drawing/2014/main" id="{A9EC84AF-7728-45F5-BF3B-75249DC5CE53}"/>
              </a:ext>
            </a:extLst>
          </p:cNvPr>
          <p:cNvSpPr>
            <a:spLocks noGrp="1"/>
          </p:cNvSpPr>
          <p:nvPr>
            <p:ph type="body" idx="1"/>
          </p:nvPr>
        </p:nvSpPr>
        <p:spPr/>
        <p:txBody>
          <a:bodyPr/>
          <a:lstStyle/>
          <a:p>
            <a:pPr marL="38100" indent="0" algn="ctr">
              <a:buNone/>
            </a:pPr>
            <a:r>
              <a:rPr lang="en-US" sz="2000" dirty="0">
                <a:solidFill>
                  <a:schemeClr val="tx1"/>
                </a:solidFill>
              </a:rPr>
              <a:t>About online safety</a:t>
            </a:r>
          </a:p>
          <a:p>
            <a:pPr marL="38100" indent="0" algn="ctr">
              <a:buNone/>
            </a:pPr>
            <a:endParaRPr lang="en-US" sz="2000" dirty="0">
              <a:solidFill>
                <a:schemeClr val="tx1"/>
              </a:solidFill>
            </a:endParaRPr>
          </a:p>
          <a:p>
            <a:pPr algn="just"/>
            <a:r>
              <a:rPr lang="en-GB" sz="1400" dirty="0">
                <a:solidFill>
                  <a:schemeClr val="tx1"/>
                </a:solidFill>
              </a:rPr>
              <a:t>It is important to </a:t>
            </a:r>
            <a:r>
              <a:rPr lang="en-GB" sz="1400" u="sng" dirty="0">
                <a:solidFill>
                  <a:schemeClr val="tx1"/>
                </a:solidFill>
              </a:rPr>
              <a:t>define online safety </a:t>
            </a:r>
            <a:r>
              <a:rPr lang="en-GB" sz="1400" dirty="0">
                <a:solidFill>
                  <a:schemeClr val="tx1"/>
                </a:solidFill>
              </a:rPr>
              <a:t>for pupils so they can understand what to avoid or report when doing online work for class. </a:t>
            </a:r>
          </a:p>
          <a:p>
            <a:pPr algn="just"/>
            <a:r>
              <a:rPr lang="en-GB" sz="1400" dirty="0">
                <a:solidFill>
                  <a:schemeClr val="tx1"/>
                </a:solidFill>
              </a:rPr>
              <a:t>This knowledge gives pupils what they need to build responsible online </a:t>
            </a:r>
            <a:r>
              <a:rPr lang="en-GB" sz="1400" dirty="0" err="1">
                <a:solidFill>
                  <a:schemeClr val="tx1"/>
                </a:solidFill>
              </a:rPr>
              <a:t>behaviors</a:t>
            </a:r>
            <a:r>
              <a:rPr lang="en-GB" sz="1400" dirty="0">
                <a:solidFill>
                  <a:schemeClr val="tx1"/>
                </a:solidFill>
              </a:rPr>
              <a:t> for the future. </a:t>
            </a:r>
          </a:p>
          <a:p>
            <a:pPr algn="just"/>
            <a:r>
              <a:rPr lang="en-GB" sz="1400" dirty="0">
                <a:solidFill>
                  <a:schemeClr val="tx1"/>
                </a:solidFill>
              </a:rPr>
              <a:t>It also shows them how to behave responsibly and cautiously online, which will help them stay safe on the internet even when they’re not doing classwork.</a:t>
            </a:r>
            <a:endParaRPr lang="en-US" sz="1400" dirty="0">
              <a:solidFill>
                <a:schemeClr val="tx1"/>
              </a:solidFill>
            </a:endParaRPr>
          </a:p>
          <a:p>
            <a:pPr marL="38100" indent="0" algn="ctr">
              <a:buNone/>
            </a:pPr>
            <a:endParaRPr lang="en-US" sz="1400" dirty="0">
              <a:solidFill>
                <a:schemeClr val="tx1"/>
              </a:solidFill>
            </a:endParaRPr>
          </a:p>
        </p:txBody>
      </p:sp>
    </p:spTree>
    <p:extLst>
      <p:ext uri="{BB962C8B-B14F-4D97-AF65-F5344CB8AC3E}">
        <p14:creationId xmlns:p14="http://schemas.microsoft.com/office/powerpoint/2010/main" val="269005304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6CF304-F001-4260-9453-B9E22C41F1E2}"/>
              </a:ext>
            </a:extLst>
          </p:cNvPr>
          <p:cNvSpPr>
            <a:spLocks noGrp="1"/>
          </p:cNvSpPr>
          <p:nvPr>
            <p:ph type="title"/>
          </p:nvPr>
        </p:nvSpPr>
        <p:spPr/>
        <p:txBody>
          <a:bodyPr/>
          <a:lstStyle/>
          <a:p>
            <a:r>
              <a:rPr lang="en-US" dirty="0"/>
              <a:t>A.1.2 </a:t>
            </a:r>
            <a:r>
              <a:rPr lang="en-GB" dirty="0"/>
              <a:t>Safe online learning environments in primary education</a:t>
            </a:r>
            <a:r>
              <a:rPr lang="en-US" dirty="0"/>
              <a:t> </a:t>
            </a:r>
            <a:endParaRPr lang="en-GB" dirty="0"/>
          </a:p>
        </p:txBody>
      </p:sp>
      <p:sp>
        <p:nvSpPr>
          <p:cNvPr id="3" name="Text Placeholder 2">
            <a:extLst>
              <a:ext uri="{FF2B5EF4-FFF2-40B4-BE49-F238E27FC236}">
                <a16:creationId xmlns:a16="http://schemas.microsoft.com/office/drawing/2014/main" id="{A9EC84AF-7728-45F5-BF3B-75249DC5CE53}"/>
              </a:ext>
            </a:extLst>
          </p:cNvPr>
          <p:cNvSpPr>
            <a:spLocks noGrp="1"/>
          </p:cNvSpPr>
          <p:nvPr>
            <p:ph type="body" idx="1"/>
          </p:nvPr>
        </p:nvSpPr>
        <p:spPr/>
        <p:txBody>
          <a:bodyPr/>
          <a:lstStyle/>
          <a:p>
            <a:pPr marL="38100" indent="0" algn="ctr">
              <a:buNone/>
            </a:pPr>
            <a:r>
              <a:rPr lang="en-GB" sz="2000" dirty="0">
                <a:solidFill>
                  <a:schemeClr val="tx1"/>
                </a:solidFill>
              </a:rPr>
              <a:t>How to create safety online environments for your pupils</a:t>
            </a:r>
          </a:p>
          <a:p>
            <a:endParaRPr lang="en-GB" sz="1400" dirty="0">
              <a:solidFill>
                <a:schemeClr val="tx1"/>
              </a:solidFill>
            </a:endParaRPr>
          </a:p>
          <a:p>
            <a:r>
              <a:rPr lang="en-GB" sz="1400" dirty="0">
                <a:solidFill>
                  <a:schemeClr val="tx1"/>
                </a:solidFill>
              </a:rPr>
              <a:t>Define online safety </a:t>
            </a:r>
          </a:p>
          <a:p>
            <a:r>
              <a:rPr lang="en-GB" sz="1400" dirty="0">
                <a:solidFill>
                  <a:schemeClr val="tx1"/>
                </a:solidFill>
              </a:rPr>
              <a:t>Prevent unwanted access</a:t>
            </a:r>
          </a:p>
          <a:p>
            <a:r>
              <a:rPr lang="en-GB" sz="1400" dirty="0">
                <a:solidFill>
                  <a:schemeClr val="tx1"/>
                </a:solidFill>
              </a:rPr>
              <a:t>Prevent unwanted contact</a:t>
            </a:r>
          </a:p>
          <a:p>
            <a:r>
              <a:rPr lang="en-GB" sz="1400" dirty="0">
                <a:solidFill>
                  <a:schemeClr val="tx1"/>
                </a:solidFill>
              </a:rPr>
              <a:t>Prevent unwanted exposure</a:t>
            </a:r>
          </a:p>
        </p:txBody>
      </p:sp>
    </p:spTree>
    <p:extLst>
      <p:ext uri="{BB962C8B-B14F-4D97-AF65-F5344CB8AC3E}">
        <p14:creationId xmlns:p14="http://schemas.microsoft.com/office/powerpoint/2010/main" val="254641415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6CF304-F001-4260-9453-B9E22C41F1E2}"/>
              </a:ext>
            </a:extLst>
          </p:cNvPr>
          <p:cNvSpPr>
            <a:spLocks noGrp="1"/>
          </p:cNvSpPr>
          <p:nvPr>
            <p:ph type="title"/>
          </p:nvPr>
        </p:nvSpPr>
        <p:spPr/>
        <p:txBody>
          <a:bodyPr/>
          <a:lstStyle/>
          <a:p>
            <a:r>
              <a:rPr lang="en-US" dirty="0"/>
              <a:t>A.1.2 </a:t>
            </a:r>
            <a:r>
              <a:rPr lang="en-GB" dirty="0"/>
              <a:t>Safe online learning environments in primary education</a:t>
            </a:r>
            <a:r>
              <a:rPr lang="en-US" dirty="0"/>
              <a:t> </a:t>
            </a:r>
            <a:endParaRPr lang="en-GB" dirty="0"/>
          </a:p>
        </p:txBody>
      </p:sp>
      <p:sp>
        <p:nvSpPr>
          <p:cNvPr id="3" name="Text Placeholder 2">
            <a:extLst>
              <a:ext uri="{FF2B5EF4-FFF2-40B4-BE49-F238E27FC236}">
                <a16:creationId xmlns:a16="http://schemas.microsoft.com/office/drawing/2014/main" id="{A9EC84AF-7728-45F5-BF3B-75249DC5CE53}"/>
              </a:ext>
            </a:extLst>
          </p:cNvPr>
          <p:cNvSpPr>
            <a:spLocks noGrp="1"/>
          </p:cNvSpPr>
          <p:nvPr>
            <p:ph type="body" idx="1"/>
          </p:nvPr>
        </p:nvSpPr>
        <p:spPr/>
        <p:txBody>
          <a:bodyPr/>
          <a:lstStyle/>
          <a:p>
            <a:pPr marL="38100" indent="0" algn="ctr">
              <a:buNone/>
            </a:pPr>
            <a:r>
              <a:rPr lang="en-GB" sz="2000" dirty="0">
                <a:solidFill>
                  <a:schemeClr val="tx1"/>
                </a:solidFill>
              </a:rPr>
              <a:t>How to define online safety to your pupils</a:t>
            </a:r>
          </a:p>
          <a:p>
            <a:endParaRPr lang="en-GB" sz="1400" dirty="0">
              <a:solidFill>
                <a:schemeClr val="tx1"/>
              </a:solidFill>
            </a:endParaRPr>
          </a:p>
          <a:p>
            <a:endParaRPr lang="en-GB" sz="1400" dirty="0">
              <a:solidFill>
                <a:schemeClr val="tx1"/>
              </a:solidFill>
            </a:endParaRPr>
          </a:p>
          <a:p>
            <a:r>
              <a:rPr lang="en-GB" sz="1400" dirty="0">
                <a:solidFill>
                  <a:schemeClr val="tx1"/>
                </a:solidFill>
              </a:rPr>
              <a:t>Create assignments and activities about online safety!</a:t>
            </a:r>
          </a:p>
          <a:p>
            <a:r>
              <a:rPr lang="en-GB" sz="1400" dirty="0">
                <a:solidFill>
                  <a:schemeClr val="tx1"/>
                </a:solidFill>
              </a:rPr>
              <a:t>Encourage parental involvement!</a:t>
            </a:r>
          </a:p>
          <a:p>
            <a:r>
              <a:rPr lang="en-GB" sz="1400" dirty="0">
                <a:solidFill>
                  <a:schemeClr val="tx1"/>
                </a:solidFill>
              </a:rPr>
              <a:t>Provide students with resources (e.g. videos about being safe online)!</a:t>
            </a:r>
          </a:p>
          <a:p>
            <a:r>
              <a:rPr lang="en-GB" sz="1400" dirty="0">
                <a:solidFill>
                  <a:schemeClr val="tx1"/>
                </a:solidFill>
              </a:rPr>
              <a:t>Be available to talk!</a:t>
            </a:r>
          </a:p>
          <a:p>
            <a:r>
              <a:rPr lang="en-GB" sz="1400" dirty="0">
                <a:solidFill>
                  <a:schemeClr val="tx1"/>
                </a:solidFill>
              </a:rPr>
              <a:t>Install monitoring software on school-issued laptops! </a:t>
            </a:r>
            <a:endParaRPr lang="en-US" sz="1400" dirty="0">
              <a:solidFill>
                <a:schemeClr val="tx1"/>
              </a:solidFill>
            </a:endParaRPr>
          </a:p>
        </p:txBody>
      </p:sp>
    </p:spTree>
    <p:extLst>
      <p:ext uri="{BB962C8B-B14F-4D97-AF65-F5344CB8AC3E}">
        <p14:creationId xmlns:p14="http://schemas.microsoft.com/office/powerpoint/2010/main" val="316314862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6CF304-F001-4260-9453-B9E22C41F1E2}"/>
              </a:ext>
            </a:extLst>
          </p:cNvPr>
          <p:cNvSpPr>
            <a:spLocks noGrp="1"/>
          </p:cNvSpPr>
          <p:nvPr>
            <p:ph type="title"/>
          </p:nvPr>
        </p:nvSpPr>
        <p:spPr/>
        <p:txBody>
          <a:bodyPr/>
          <a:lstStyle/>
          <a:p>
            <a:r>
              <a:rPr lang="en-US" dirty="0"/>
              <a:t>A.1.2 </a:t>
            </a:r>
            <a:r>
              <a:rPr lang="en-GB" dirty="0"/>
              <a:t>Safe online learning environments in primary education</a:t>
            </a:r>
            <a:r>
              <a:rPr lang="en-US" dirty="0"/>
              <a:t> </a:t>
            </a:r>
            <a:endParaRPr lang="en-GB" dirty="0"/>
          </a:p>
        </p:txBody>
      </p:sp>
      <p:sp>
        <p:nvSpPr>
          <p:cNvPr id="3" name="Text Placeholder 2">
            <a:extLst>
              <a:ext uri="{FF2B5EF4-FFF2-40B4-BE49-F238E27FC236}">
                <a16:creationId xmlns:a16="http://schemas.microsoft.com/office/drawing/2014/main" id="{A9EC84AF-7728-45F5-BF3B-75249DC5CE53}"/>
              </a:ext>
            </a:extLst>
          </p:cNvPr>
          <p:cNvSpPr>
            <a:spLocks noGrp="1"/>
          </p:cNvSpPr>
          <p:nvPr>
            <p:ph type="body" idx="1"/>
          </p:nvPr>
        </p:nvSpPr>
        <p:spPr>
          <a:xfrm>
            <a:off x="582200" y="944137"/>
            <a:ext cx="6525300" cy="3739963"/>
          </a:xfrm>
        </p:spPr>
        <p:txBody>
          <a:bodyPr/>
          <a:lstStyle/>
          <a:p>
            <a:pPr marL="38100" indent="0" algn="ctr">
              <a:buNone/>
            </a:pPr>
            <a:r>
              <a:rPr lang="en-GB" sz="2000" dirty="0">
                <a:solidFill>
                  <a:schemeClr val="tx1"/>
                </a:solidFill>
              </a:rPr>
              <a:t>How to prevent unwanted access</a:t>
            </a:r>
          </a:p>
          <a:p>
            <a:pPr marL="38100" indent="0">
              <a:buNone/>
            </a:pPr>
            <a:r>
              <a:rPr lang="en-GB" sz="1400" dirty="0">
                <a:solidFill>
                  <a:schemeClr val="tx1"/>
                </a:solidFill>
              </a:rPr>
              <a:t>Not all available online content are appropriate. Pupils may be exposed to sites with pornography, gruesome images, violence, and other inappropriate content. Your pupils can also end up at unsafe sites through innocent search results or by clicking links to supposedly safe videos. Keep online learning </a:t>
            </a:r>
            <a:r>
              <a:rPr lang="en-GB" sz="1400" u="sng" dirty="0">
                <a:solidFill>
                  <a:schemeClr val="tx1"/>
                </a:solidFill>
              </a:rPr>
              <a:t>appropriate</a:t>
            </a:r>
            <a:r>
              <a:rPr lang="en-GB" sz="1400" dirty="0">
                <a:solidFill>
                  <a:schemeClr val="tx1"/>
                </a:solidFill>
              </a:rPr>
              <a:t> by:</a:t>
            </a:r>
          </a:p>
          <a:p>
            <a:r>
              <a:rPr lang="en-GB" sz="1400" dirty="0">
                <a:solidFill>
                  <a:schemeClr val="tx1"/>
                </a:solidFill>
              </a:rPr>
              <a:t>Establishing limits (tell pupils about the sites they can or cannot visit and explain why)</a:t>
            </a:r>
          </a:p>
          <a:p>
            <a:r>
              <a:rPr lang="en-GB" sz="1400" dirty="0">
                <a:solidFill>
                  <a:schemeClr val="tx1"/>
                </a:solidFill>
              </a:rPr>
              <a:t>Doing a quick check (make sure that the sites your pupils visit are age-appropriate)</a:t>
            </a:r>
          </a:p>
          <a:p>
            <a:r>
              <a:rPr lang="en-GB" sz="1400" dirty="0">
                <a:solidFill>
                  <a:schemeClr val="tx1"/>
                </a:solidFill>
              </a:rPr>
              <a:t>Using control (most browsers have a built-in filter to ensure that only kid-friendly search results show up)</a:t>
            </a:r>
          </a:p>
          <a:p>
            <a:r>
              <a:rPr lang="en-GB" sz="1400" dirty="0">
                <a:solidFill>
                  <a:schemeClr val="tx1"/>
                </a:solidFill>
              </a:rPr>
              <a:t>Establishing open communication (when your pupils are accidentally exposed to inappropriate sites, initiate a conversation to discuss the issues and concerns they may have with the material).</a:t>
            </a:r>
          </a:p>
        </p:txBody>
      </p:sp>
    </p:spTree>
    <p:extLst>
      <p:ext uri="{BB962C8B-B14F-4D97-AF65-F5344CB8AC3E}">
        <p14:creationId xmlns:p14="http://schemas.microsoft.com/office/powerpoint/2010/main" val="29756420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5A567CF-9433-4A7B-B572-5E22D34BC83A}"/>
              </a:ext>
            </a:extLst>
          </p:cNvPr>
          <p:cNvSpPr txBox="1"/>
          <p:nvPr/>
        </p:nvSpPr>
        <p:spPr>
          <a:xfrm>
            <a:off x="1702418" y="1444600"/>
            <a:ext cx="6051395" cy="1569660"/>
          </a:xfrm>
          <a:prstGeom prst="rect">
            <a:avLst/>
          </a:prstGeom>
          <a:noFill/>
        </p:spPr>
        <p:txBody>
          <a:bodyPr wrap="square">
            <a:spAutoFit/>
          </a:bodyPr>
          <a:lstStyle/>
          <a:p>
            <a:r>
              <a:rPr lang="en-US" sz="3200" dirty="0"/>
              <a:t>Activity 1.1: </a:t>
            </a:r>
          </a:p>
          <a:p>
            <a:pPr marL="38100" indent="0">
              <a:buNone/>
            </a:pPr>
            <a:r>
              <a:rPr lang="en-GB" sz="3200" b="1" dirty="0"/>
              <a:t>Using interactive infographics in primary education</a:t>
            </a:r>
            <a:endParaRPr lang="en-US" sz="3200" b="1" dirty="0"/>
          </a:p>
        </p:txBody>
      </p:sp>
    </p:spTree>
    <p:extLst>
      <p:ext uri="{BB962C8B-B14F-4D97-AF65-F5344CB8AC3E}">
        <p14:creationId xmlns:p14="http://schemas.microsoft.com/office/powerpoint/2010/main" val="331951930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6CF304-F001-4260-9453-B9E22C41F1E2}"/>
              </a:ext>
            </a:extLst>
          </p:cNvPr>
          <p:cNvSpPr>
            <a:spLocks noGrp="1"/>
          </p:cNvSpPr>
          <p:nvPr>
            <p:ph type="title"/>
          </p:nvPr>
        </p:nvSpPr>
        <p:spPr/>
        <p:txBody>
          <a:bodyPr/>
          <a:lstStyle/>
          <a:p>
            <a:r>
              <a:rPr lang="en-US" dirty="0"/>
              <a:t>A.1.2 </a:t>
            </a:r>
            <a:r>
              <a:rPr lang="en-GB" dirty="0"/>
              <a:t>Safe online learning environments in primary education</a:t>
            </a:r>
            <a:r>
              <a:rPr lang="en-US" dirty="0"/>
              <a:t> </a:t>
            </a:r>
            <a:endParaRPr lang="en-GB" dirty="0"/>
          </a:p>
        </p:txBody>
      </p:sp>
      <p:sp>
        <p:nvSpPr>
          <p:cNvPr id="3" name="Text Placeholder 2">
            <a:extLst>
              <a:ext uri="{FF2B5EF4-FFF2-40B4-BE49-F238E27FC236}">
                <a16:creationId xmlns:a16="http://schemas.microsoft.com/office/drawing/2014/main" id="{A9EC84AF-7728-45F5-BF3B-75249DC5CE53}"/>
              </a:ext>
            </a:extLst>
          </p:cNvPr>
          <p:cNvSpPr>
            <a:spLocks noGrp="1"/>
          </p:cNvSpPr>
          <p:nvPr>
            <p:ph type="body" idx="1"/>
          </p:nvPr>
        </p:nvSpPr>
        <p:spPr>
          <a:xfrm>
            <a:off x="582200" y="921834"/>
            <a:ext cx="6525300" cy="3858322"/>
          </a:xfrm>
        </p:spPr>
        <p:txBody>
          <a:bodyPr/>
          <a:lstStyle/>
          <a:p>
            <a:pPr marL="38100" indent="0" algn="ctr">
              <a:buNone/>
            </a:pPr>
            <a:r>
              <a:rPr lang="en-GB" sz="2000" dirty="0">
                <a:solidFill>
                  <a:schemeClr val="tx1"/>
                </a:solidFill>
              </a:rPr>
              <a:t>How to prevent unwanted contact</a:t>
            </a:r>
          </a:p>
          <a:p>
            <a:pPr algn="just"/>
            <a:r>
              <a:rPr lang="en-GB" sz="1400" dirty="0">
                <a:solidFill>
                  <a:schemeClr val="tx1"/>
                </a:solidFill>
              </a:rPr>
              <a:t>Pupils can easily socialize with their friends or make new ones online. But online socializing can have risks, particularly cyberbullying or online grooming. Keep online contact of the pupils </a:t>
            </a:r>
            <a:r>
              <a:rPr lang="en-GB" sz="1400" u="sng" dirty="0">
                <a:solidFill>
                  <a:schemeClr val="tx1"/>
                </a:solidFill>
              </a:rPr>
              <a:t>friendly but safe</a:t>
            </a:r>
            <a:r>
              <a:rPr lang="en-GB" sz="1400" dirty="0">
                <a:solidFill>
                  <a:schemeClr val="tx1"/>
                </a:solidFill>
              </a:rPr>
              <a:t>:</a:t>
            </a:r>
          </a:p>
          <a:p>
            <a:pPr marL="38100" indent="0" algn="just">
              <a:buNone/>
            </a:pPr>
            <a:endParaRPr lang="en-GB" sz="1400" dirty="0">
              <a:solidFill>
                <a:schemeClr val="tx1"/>
              </a:solidFill>
            </a:endParaRPr>
          </a:p>
          <a:p>
            <a:pPr algn="just">
              <a:lnSpc>
                <a:spcPct val="107000"/>
              </a:lnSpc>
              <a:spcAft>
                <a:spcPts val="800"/>
              </a:spcAft>
            </a:pPr>
            <a:r>
              <a:rPr lang="en-GB" sz="1400" b="1" dirty="0">
                <a:latin typeface="Didact Gothic" panose="00000500000000000000" pitchFamily="2" charset="0"/>
                <a:ea typeface="Calibri" panose="020F0502020204030204" pitchFamily="34" charset="0"/>
                <a:cs typeface="Times New Roman" panose="02020603050405020304" pitchFamily="18" charset="0"/>
              </a:rPr>
              <a:t>Be</a:t>
            </a:r>
            <a:r>
              <a:rPr lang="en-GB" sz="1400" b="1" dirty="0">
                <a:effectLst/>
                <a:latin typeface="Didact Gothic" panose="00000500000000000000" pitchFamily="2" charset="0"/>
                <a:ea typeface="Calibri" panose="020F0502020204030204" pitchFamily="34" charset="0"/>
                <a:cs typeface="Times New Roman" panose="02020603050405020304" pitchFamily="18" charset="0"/>
              </a:rPr>
              <a:t> nice: </a:t>
            </a:r>
            <a:r>
              <a:rPr lang="en-GB" sz="1400" dirty="0">
                <a:effectLst/>
                <a:latin typeface="Didact Gothic" panose="00000500000000000000" pitchFamily="2" charset="0"/>
                <a:ea typeface="Calibri" panose="020F0502020204030204" pitchFamily="34" charset="0"/>
                <a:cs typeface="Times New Roman" panose="02020603050405020304" pitchFamily="18" charset="0"/>
              </a:rPr>
              <a:t>Tell your pupils to treat people online the way they would want to be treated. Encourage them to only befriend people they know in real life.</a:t>
            </a:r>
          </a:p>
          <a:p>
            <a:pPr algn="just">
              <a:lnSpc>
                <a:spcPct val="107000"/>
              </a:lnSpc>
              <a:spcAft>
                <a:spcPts val="800"/>
              </a:spcAft>
            </a:pPr>
            <a:r>
              <a:rPr lang="en-GB" sz="1400" b="1" dirty="0">
                <a:effectLst/>
                <a:latin typeface="Didact Gothic" panose="00000500000000000000" pitchFamily="2" charset="0"/>
                <a:ea typeface="Calibri" panose="020F0502020204030204" pitchFamily="34" charset="0"/>
                <a:cs typeface="Times New Roman" panose="02020603050405020304" pitchFamily="18" charset="0"/>
              </a:rPr>
              <a:t>Report any incident of harassment</a:t>
            </a:r>
            <a:r>
              <a:rPr lang="en-GB" sz="1400" b="1" dirty="0">
                <a:latin typeface="Didact Gothic" panose="00000500000000000000" pitchFamily="2" charset="0"/>
                <a:ea typeface="Calibri" panose="020F0502020204030204" pitchFamily="34" charset="0"/>
                <a:cs typeface="Times New Roman" panose="02020603050405020304" pitchFamily="18" charset="0"/>
              </a:rPr>
              <a:t>:</a:t>
            </a:r>
            <a:r>
              <a:rPr lang="en-GB" sz="1400" dirty="0">
                <a:effectLst/>
                <a:latin typeface="Didact Gothic" panose="00000500000000000000" pitchFamily="2" charset="0"/>
                <a:ea typeface="Calibri" panose="020F0502020204030204" pitchFamily="34" charset="0"/>
                <a:cs typeface="Times New Roman" panose="02020603050405020304" pitchFamily="18" charset="0"/>
              </a:rPr>
              <a:t> Instruct your pupils to tell about any interaction that makes them feel uncomfortable or harassed. </a:t>
            </a:r>
          </a:p>
          <a:p>
            <a:pPr algn="just">
              <a:lnSpc>
                <a:spcPct val="107000"/>
              </a:lnSpc>
              <a:spcAft>
                <a:spcPts val="800"/>
              </a:spcAft>
            </a:pPr>
            <a:r>
              <a:rPr lang="en-GB" sz="1400" b="1" dirty="0">
                <a:effectLst/>
                <a:latin typeface="Didact Gothic" panose="00000500000000000000" pitchFamily="2" charset="0"/>
                <a:ea typeface="Calibri" panose="020F0502020204030204" pitchFamily="34" charset="0"/>
                <a:cs typeface="Times New Roman" panose="02020603050405020304" pitchFamily="18" charset="0"/>
              </a:rPr>
              <a:t>Show interest: </a:t>
            </a:r>
            <a:r>
              <a:rPr lang="en-GB" sz="1400" dirty="0">
                <a:effectLst/>
                <a:latin typeface="Didact Gothic" panose="00000500000000000000" pitchFamily="2" charset="0"/>
                <a:ea typeface="Calibri" panose="020F0502020204030204" pitchFamily="34" charset="0"/>
                <a:cs typeface="Times New Roman" panose="02020603050405020304" pitchFamily="18" charset="0"/>
              </a:rPr>
              <a:t>Find out who your pupils talk to online. Ask details about their online friends. This lets you track if any suspicious activity is going on.</a:t>
            </a:r>
          </a:p>
          <a:p>
            <a:pPr algn="just">
              <a:lnSpc>
                <a:spcPct val="107000"/>
              </a:lnSpc>
              <a:spcAft>
                <a:spcPts val="800"/>
              </a:spcAft>
            </a:pPr>
            <a:r>
              <a:rPr lang="en-GB" sz="1400" b="1" dirty="0">
                <a:effectLst/>
                <a:latin typeface="Didact Gothic" panose="00000500000000000000" pitchFamily="2" charset="0"/>
                <a:ea typeface="Calibri" panose="020F0502020204030204" pitchFamily="34" charset="0"/>
                <a:cs typeface="Times New Roman" panose="02020603050405020304" pitchFamily="18" charset="0"/>
              </a:rPr>
              <a:t>Use technology: </a:t>
            </a:r>
            <a:r>
              <a:rPr lang="en-GB" sz="1400" dirty="0">
                <a:effectLst/>
                <a:latin typeface="Didact Gothic" panose="00000500000000000000" pitchFamily="2" charset="0"/>
                <a:ea typeface="Calibri" panose="020F0502020204030204" pitchFamily="34" charset="0"/>
                <a:cs typeface="Times New Roman" panose="02020603050405020304" pitchFamily="18" charset="0"/>
              </a:rPr>
              <a:t>Monitoring software can help keep tabs on your pupil’s activities.</a:t>
            </a:r>
          </a:p>
          <a:p>
            <a:pPr algn="just"/>
            <a:endParaRPr lang="en-GB" sz="1400" dirty="0">
              <a:solidFill>
                <a:schemeClr val="tx1"/>
              </a:solidFill>
            </a:endParaRPr>
          </a:p>
        </p:txBody>
      </p:sp>
    </p:spTree>
    <p:extLst>
      <p:ext uri="{BB962C8B-B14F-4D97-AF65-F5344CB8AC3E}">
        <p14:creationId xmlns:p14="http://schemas.microsoft.com/office/powerpoint/2010/main" val="344675530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Staying Safe Online by Mrs. DeLucca's Class - csweeney Flip PDF | AnyFlip">
            <a:extLst>
              <a:ext uri="{FF2B5EF4-FFF2-40B4-BE49-F238E27FC236}">
                <a16:creationId xmlns:a16="http://schemas.microsoft.com/office/drawing/2014/main" id="{E03DA115-91B4-41E2-AFC0-7E88553588F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48361" y="817757"/>
            <a:ext cx="4031987" cy="31149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216230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6CF304-F001-4260-9453-B9E22C41F1E2}"/>
              </a:ext>
            </a:extLst>
          </p:cNvPr>
          <p:cNvSpPr>
            <a:spLocks noGrp="1"/>
          </p:cNvSpPr>
          <p:nvPr>
            <p:ph type="title"/>
          </p:nvPr>
        </p:nvSpPr>
        <p:spPr/>
        <p:txBody>
          <a:bodyPr/>
          <a:lstStyle/>
          <a:p>
            <a:r>
              <a:rPr lang="en-US" dirty="0"/>
              <a:t>A.1.2 </a:t>
            </a:r>
            <a:r>
              <a:rPr lang="en-GB" dirty="0"/>
              <a:t>Safe online learning environments in primary education</a:t>
            </a:r>
            <a:r>
              <a:rPr lang="en-US" dirty="0"/>
              <a:t> </a:t>
            </a:r>
            <a:endParaRPr lang="en-GB" dirty="0"/>
          </a:p>
        </p:txBody>
      </p:sp>
      <p:sp>
        <p:nvSpPr>
          <p:cNvPr id="3" name="Text Placeholder 2">
            <a:extLst>
              <a:ext uri="{FF2B5EF4-FFF2-40B4-BE49-F238E27FC236}">
                <a16:creationId xmlns:a16="http://schemas.microsoft.com/office/drawing/2014/main" id="{A9EC84AF-7728-45F5-BF3B-75249DC5CE53}"/>
              </a:ext>
            </a:extLst>
          </p:cNvPr>
          <p:cNvSpPr>
            <a:spLocks noGrp="1"/>
          </p:cNvSpPr>
          <p:nvPr>
            <p:ph type="body" idx="1"/>
          </p:nvPr>
        </p:nvSpPr>
        <p:spPr/>
        <p:txBody>
          <a:bodyPr/>
          <a:lstStyle/>
          <a:p>
            <a:pPr marL="38100" indent="0" algn="ctr">
              <a:buNone/>
            </a:pPr>
            <a:r>
              <a:rPr lang="en-GB" sz="2000" dirty="0">
                <a:solidFill>
                  <a:schemeClr val="tx1"/>
                </a:solidFill>
              </a:rPr>
              <a:t>How to prevent unwanted exposure</a:t>
            </a:r>
          </a:p>
          <a:p>
            <a:endParaRPr lang="en-GB" sz="1400" dirty="0">
              <a:solidFill>
                <a:schemeClr val="tx1"/>
              </a:solidFill>
            </a:endParaRPr>
          </a:p>
          <a:p>
            <a:pPr marL="38100" indent="0">
              <a:buNone/>
            </a:pPr>
            <a:r>
              <a:rPr lang="en-GB" sz="1400" dirty="0">
                <a:solidFill>
                  <a:schemeClr val="tx1"/>
                </a:solidFill>
              </a:rPr>
              <a:t>Pupils may not be aware that whatever they share online could wind up public and have undesirable consequences. Teach pupils to </a:t>
            </a:r>
            <a:r>
              <a:rPr lang="en-GB" sz="1400" u="sng" dirty="0">
                <a:solidFill>
                  <a:schemeClr val="tx1"/>
                </a:solidFill>
              </a:rPr>
              <a:t>keep shared information private</a:t>
            </a:r>
            <a:r>
              <a:rPr lang="en-GB" sz="1400" dirty="0">
                <a:solidFill>
                  <a:schemeClr val="tx1"/>
                </a:solidFill>
              </a:rPr>
              <a:t>:</a:t>
            </a:r>
          </a:p>
          <a:p>
            <a:pPr marL="38100" indent="0">
              <a:buNone/>
            </a:pPr>
            <a:endParaRPr lang="en-GB" sz="1400" dirty="0">
              <a:solidFill>
                <a:schemeClr val="tx1"/>
              </a:solidFill>
            </a:endParaRPr>
          </a:p>
          <a:p>
            <a:r>
              <a:rPr lang="en-GB" sz="1400" dirty="0">
                <a:solidFill>
                  <a:schemeClr val="tx1"/>
                </a:solidFill>
              </a:rPr>
              <a:t>Check privacy policies</a:t>
            </a:r>
          </a:p>
          <a:p>
            <a:r>
              <a:rPr lang="en-GB" sz="1400" dirty="0">
                <a:solidFill>
                  <a:schemeClr val="tx1"/>
                </a:solidFill>
              </a:rPr>
              <a:t>“Think before you post”</a:t>
            </a:r>
          </a:p>
          <a:p>
            <a:r>
              <a:rPr lang="en-GB" sz="1400" dirty="0">
                <a:solidFill>
                  <a:schemeClr val="tx1"/>
                </a:solidFill>
              </a:rPr>
              <a:t>Review mobile apps</a:t>
            </a:r>
          </a:p>
          <a:p>
            <a:r>
              <a:rPr lang="en-GB" sz="1400" dirty="0">
                <a:solidFill>
                  <a:schemeClr val="tx1"/>
                </a:solidFill>
              </a:rPr>
              <a:t>Double-check your security (use privacy scanning software)</a:t>
            </a:r>
          </a:p>
          <a:p>
            <a:pPr marL="38100" indent="0">
              <a:buNone/>
            </a:pPr>
            <a:endParaRPr lang="en-GB" sz="1400" dirty="0">
              <a:solidFill>
                <a:schemeClr val="tx1"/>
              </a:solidFill>
            </a:endParaRPr>
          </a:p>
        </p:txBody>
      </p:sp>
    </p:spTree>
    <p:extLst>
      <p:ext uri="{BB962C8B-B14F-4D97-AF65-F5344CB8AC3E}">
        <p14:creationId xmlns:p14="http://schemas.microsoft.com/office/powerpoint/2010/main" val="132217921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6CF304-F001-4260-9453-B9E22C41F1E2}"/>
              </a:ext>
            </a:extLst>
          </p:cNvPr>
          <p:cNvSpPr>
            <a:spLocks noGrp="1"/>
          </p:cNvSpPr>
          <p:nvPr>
            <p:ph type="title"/>
          </p:nvPr>
        </p:nvSpPr>
        <p:spPr/>
        <p:txBody>
          <a:bodyPr/>
          <a:lstStyle/>
          <a:p>
            <a:r>
              <a:rPr lang="en-US" dirty="0"/>
              <a:t>A.1.2 </a:t>
            </a:r>
            <a:r>
              <a:rPr lang="en-GB" dirty="0"/>
              <a:t>Safe online learning environments in primary education</a:t>
            </a:r>
            <a:r>
              <a:rPr lang="en-US" dirty="0"/>
              <a:t> </a:t>
            </a:r>
            <a:endParaRPr lang="en-GB" dirty="0"/>
          </a:p>
        </p:txBody>
      </p:sp>
      <p:sp>
        <p:nvSpPr>
          <p:cNvPr id="3" name="Text Placeholder 2">
            <a:extLst>
              <a:ext uri="{FF2B5EF4-FFF2-40B4-BE49-F238E27FC236}">
                <a16:creationId xmlns:a16="http://schemas.microsoft.com/office/drawing/2014/main" id="{A9EC84AF-7728-45F5-BF3B-75249DC5CE53}"/>
              </a:ext>
            </a:extLst>
          </p:cNvPr>
          <p:cNvSpPr>
            <a:spLocks noGrp="1"/>
          </p:cNvSpPr>
          <p:nvPr>
            <p:ph type="body" idx="1"/>
          </p:nvPr>
        </p:nvSpPr>
        <p:spPr/>
        <p:txBody>
          <a:bodyPr/>
          <a:lstStyle/>
          <a:p>
            <a:pPr marL="38100" indent="0" algn="ctr">
              <a:buNone/>
            </a:pPr>
            <a:r>
              <a:rPr lang="en-GB" sz="2000" dirty="0">
                <a:solidFill>
                  <a:schemeClr val="tx1"/>
                </a:solidFill>
              </a:rPr>
              <a:t>How to keep it safe</a:t>
            </a:r>
          </a:p>
          <a:p>
            <a:endParaRPr lang="en-GB" sz="1400" dirty="0">
              <a:solidFill>
                <a:schemeClr val="tx1"/>
              </a:solidFill>
            </a:endParaRPr>
          </a:p>
          <a:p>
            <a:pPr marL="38100" indent="0">
              <a:buNone/>
            </a:pPr>
            <a:r>
              <a:rPr lang="en-GB" sz="1400" dirty="0">
                <a:solidFill>
                  <a:schemeClr val="tx1"/>
                </a:solidFill>
              </a:rPr>
              <a:t>Not only teachers/school but also parents should make sure that their kids are exposed to the right type of material.</a:t>
            </a:r>
          </a:p>
          <a:p>
            <a:pPr marL="38100" indent="0">
              <a:buNone/>
            </a:pPr>
            <a:endParaRPr lang="en-GB" sz="1400" dirty="0">
              <a:solidFill>
                <a:schemeClr val="tx1"/>
              </a:solidFill>
            </a:endParaRPr>
          </a:p>
          <a:p>
            <a:pPr marL="38100" indent="0">
              <a:buNone/>
            </a:pPr>
            <a:r>
              <a:rPr lang="en-GB" sz="1400" dirty="0">
                <a:solidFill>
                  <a:schemeClr val="tx1"/>
                </a:solidFill>
              </a:rPr>
              <a:t>There are several resources made especially for that:</a:t>
            </a:r>
          </a:p>
          <a:p>
            <a:r>
              <a:rPr lang="en-GB" sz="1400" dirty="0">
                <a:solidFill>
                  <a:schemeClr val="tx1"/>
                </a:solidFill>
              </a:rPr>
              <a:t>Internet Safety for Kids and Family (</a:t>
            </a:r>
            <a:r>
              <a:rPr lang="en-GB" sz="1400" dirty="0">
                <a:solidFill>
                  <a:schemeClr val="tx1"/>
                </a:solidFill>
                <a:hlinkClick r:id="rId2"/>
              </a:rPr>
              <a:t>https://www.trendmicro.com/internet-safety/</a:t>
            </a:r>
            <a:r>
              <a:rPr lang="en-GB" sz="1400" dirty="0">
                <a:solidFill>
                  <a:schemeClr val="tx1"/>
                </a:solidFill>
              </a:rPr>
              <a:t> )</a:t>
            </a:r>
          </a:p>
          <a:p>
            <a:r>
              <a:rPr lang="en-GB" sz="1400" dirty="0">
                <a:solidFill>
                  <a:schemeClr val="tx1"/>
                </a:solidFill>
              </a:rPr>
              <a:t>Internet Safety @ Home (</a:t>
            </a:r>
            <a:r>
              <a:rPr lang="en-GB" sz="1400" dirty="0">
                <a:solidFill>
                  <a:schemeClr val="tx1"/>
                </a:solidFill>
                <a:hlinkClick r:id="rId3"/>
              </a:rPr>
              <a:t>https://www.trendmicro.com/en_us/initiative-education/internet-safety-kids-families.html</a:t>
            </a:r>
            <a:r>
              <a:rPr lang="en-GB" sz="1400" dirty="0">
                <a:solidFill>
                  <a:schemeClr val="tx1"/>
                </a:solidFill>
              </a:rPr>
              <a:t> ) </a:t>
            </a:r>
          </a:p>
          <a:p>
            <a:r>
              <a:rPr lang="en-GB" sz="1400" dirty="0">
                <a:solidFill>
                  <a:schemeClr val="tx1"/>
                </a:solidFill>
              </a:rPr>
              <a:t>Digital </a:t>
            </a:r>
            <a:r>
              <a:rPr lang="en-GB" sz="1400">
                <a:solidFill>
                  <a:schemeClr val="tx1"/>
                </a:solidFill>
              </a:rPr>
              <a:t>Life e-Guides (</a:t>
            </a:r>
            <a:r>
              <a:rPr lang="en-GB" sz="1400">
                <a:solidFill>
                  <a:schemeClr val="tx1"/>
                </a:solidFill>
                <a:hlinkClick r:id="rId4"/>
              </a:rPr>
              <a:t>https://www.trendmicro.com/vinfo/us/threat-encyclopedia/</a:t>
            </a:r>
            <a:r>
              <a:rPr lang="en-GB" sz="1400">
                <a:solidFill>
                  <a:schemeClr val="tx1"/>
                </a:solidFill>
              </a:rPr>
              <a:t> )</a:t>
            </a:r>
            <a:endParaRPr lang="en-GB" sz="1400" dirty="0">
              <a:solidFill>
                <a:schemeClr val="tx1"/>
              </a:solidFill>
            </a:endParaRPr>
          </a:p>
        </p:txBody>
      </p:sp>
    </p:spTree>
    <p:extLst>
      <p:ext uri="{BB962C8B-B14F-4D97-AF65-F5344CB8AC3E}">
        <p14:creationId xmlns:p14="http://schemas.microsoft.com/office/powerpoint/2010/main" val="382342235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4AEAD9-2D09-4CF2-ADB2-4254C6311B19}"/>
              </a:ext>
            </a:extLst>
          </p:cNvPr>
          <p:cNvSpPr>
            <a:spLocks noGrp="1"/>
          </p:cNvSpPr>
          <p:nvPr>
            <p:ph type="title"/>
          </p:nvPr>
        </p:nvSpPr>
        <p:spPr/>
        <p:txBody>
          <a:bodyPr/>
          <a:lstStyle/>
          <a:p>
            <a:r>
              <a:rPr lang="en-US" dirty="0"/>
              <a:t>References (1)</a:t>
            </a:r>
            <a:endParaRPr lang="en-GB" dirty="0"/>
          </a:p>
        </p:txBody>
      </p:sp>
      <p:sp>
        <p:nvSpPr>
          <p:cNvPr id="3" name="Text Placeholder 2">
            <a:extLst>
              <a:ext uri="{FF2B5EF4-FFF2-40B4-BE49-F238E27FC236}">
                <a16:creationId xmlns:a16="http://schemas.microsoft.com/office/drawing/2014/main" id="{D0D92266-6381-4C6D-AB5F-A8A682DC71AC}"/>
              </a:ext>
            </a:extLst>
          </p:cNvPr>
          <p:cNvSpPr>
            <a:spLocks noGrp="1"/>
          </p:cNvSpPr>
          <p:nvPr>
            <p:ph type="body" idx="1"/>
          </p:nvPr>
        </p:nvSpPr>
        <p:spPr>
          <a:xfrm>
            <a:off x="582200" y="1011044"/>
            <a:ext cx="6525300" cy="3673056"/>
          </a:xfrm>
        </p:spPr>
        <p:txBody>
          <a:bodyPr/>
          <a:lstStyle/>
          <a:p>
            <a:pPr marL="0" lvl="0" indent="0">
              <a:lnSpc>
                <a:spcPct val="107000"/>
              </a:lnSpc>
              <a:buNone/>
            </a:pPr>
            <a:r>
              <a:rPr lang="en-GB" sz="1200" dirty="0">
                <a:effectLst/>
                <a:latin typeface="Calibri" panose="020F0502020204030204" pitchFamily="34" charset="0"/>
                <a:ea typeface="Calibri" panose="020F0502020204030204" pitchFamily="34" charset="0"/>
                <a:cs typeface="Times New Roman" panose="02020603050405020304" pitchFamily="18" charset="0"/>
              </a:rPr>
              <a:t>1. IGI Global, What is Online Learning Environment, </a:t>
            </a:r>
            <a:r>
              <a:rPr lang="en-GB" sz="12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
              </a:rPr>
              <a:t>https://www.igi-global.com/dictionary/interacting-at-a-distance/21004</a:t>
            </a:r>
            <a:r>
              <a:rPr lang="en-GB" sz="1200" dirty="0">
                <a:effectLst/>
                <a:latin typeface="Calibri" panose="020F0502020204030204" pitchFamily="34" charset="0"/>
                <a:ea typeface="Calibri" panose="020F0502020204030204" pitchFamily="34" charset="0"/>
                <a:cs typeface="Times New Roman" panose="02020603050405020304" pitchFamily="18" charset="0"/>
              </a:rPr>
              <a:t> </a:t>
            </a:r>
          </a:p>
          <a:p>
            <a:pPr marL="0" lvl="0" indent="0">
              <a:lnSpc>
                <a:spcPct val="107000"/>
              </a:lnSpc>
              <a:buNone/>
            </a:pPr>
            <a:r>
              <a:rPr lang="en-GB" sz="1200" dirty="0">
                <a:effectLst/>
                <a:latin typeface="Calibri" panose="020F0502020204030204" pitchFamily="34" charset="0"/>
                <a:ea typeface="Calibri" panose="020F0502020204030204" pitchFamily="34" charset="0"/>
                <a:cs typeface="Times New Roman" panose="02020603050405020304" pitchFamily="18" charset="0"/>
              </a:rPr>
              <a:t>2. Top 10 eLearning Features That Everyone Should Know About, </a:t>
            </a:r>
            <a:r>
              <a:rPr lang="en-GB" sz="12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https://elearningindustry.com/elearning-features-top-everyone-know</a:t>
            </a:r>
            <a:r>
              <a:rPr lang="en-GB" sz="1200" dirty="0">
                <a:effectLst/>
                <a:latin typeface="Calibri" panose="020F0502020204030204" pitchFamily="34" charset="0"/>
                <a:ea typeface="Calibri" panose="020F0502020204030204" pitchFamily="34" charset="0"/>
                <a:cs typeface="Times New Roman" panose="02020603050405020304" pitchFamily="18" charset="0"/>
              </a:rPr>
              <a:t> </a:t>
            </a:r>
          </a:p>
          <a:p>
            <a:pPr marL="0" lvl="0" indent="0">
              <a:lnSpc>
                <a:spcPct val="107000"/>
              </a:lnSpc>
              <a:buNone/>
            </a:pPr>
            <a:r>
              <a:rPr lang="en-GB" sz="1200" dirty="0">
                <a:effectLst/>
                <a:latin typeface="Calibri" panose="020F0502020204030204" pitchFamily="34" charset="0"/>
                <a:ea typeface="Calibri" panose="020F0502020204030204" pitchFamily="34" charset="0"/>
                <a:cs typeface="Times New Roman" panose="02020603050405020304" pitchFamily="18" charset="0"/>
              </a:rPr>
              <a:t>3. Online Learning Is The Future Of Education: Here’s Why, </a:t>
            </a:r>
            <a:r>
              <a:rPr lang="en-GB" sz="12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rPr>
              <a:t>https://elearningindustry.com/why-online-learning-is-future-of-education</a:t>
            </a:r>
            <a:r>
              <a:rPr lang="en-GB" sz="1200" dirty="0">
                <a:effectLst/>
                <a:latin typeface="Calibri" panose="020F0502020204030204" pitchFamily="34" charset="0"/>
                <a:ea typeface="Calibri" panose="020F0502020204030204" pitchFamily="34" charset="0"/>
                <a:cs typeface="Times New Roman" panose="02020603050405020304" pitchFamily="18" charset="0"/>
              </a:rPr>
              <a:t> </a:t>
            </a:r>
          </a:p>
          <a:p>
            <a:pPr marL="0" lvl="0" indent="0">
              <a:lnSpc>
                <a:spcPct val="107000"/>
              </a:lnSpc>
              <a:buNone/>
            </a:pPr>
            <a:r>
              <a:rPr lang="en-GB" sz="1200" dirty="0">
                <a:effectLst/>
                <a:latin typeface="Calibri" panose="020F0502020204030204" pitchFamily="34" charset="0"/>
                <a:ea typeface="Calibri" panose="020F0502020204030204" pitchFamily="34" charset="0"/>
                <a:cs typeface="Times New Roman" panose="02020603050405020304" pitchFamily="18" charset="0"/>
              </a:rPr>
              <a:t>4. Innovate Learning Environment, </a:t>
            </a:r>
            <a:r>
              <a:rPr lang="en-GB" sz="12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5"/>
              </a:rPr>
              <a:t>https://fahiezan.wordpress.com/week-3/</a:t>
            </a:r>
            <a:r>
              <a:rPr lang="en-GB" sz="1200" dirty="0">
                <a:effectLst/>
                <a:latin typeface="Calibri" panose="020F0502020204030204" pitchFamily="34" charset="0"/>
                <a:ea typeface="Calibri" panose="020F0502020204030204" pitchFamily="34" charset="0"/>
                <a:cs typeface="Times New Roman" panose="02020603050405020304" pitchFamily="18" charset="0"/>
              </a:rPr>
              <a:t> </a:t>
            </a:r>
          </a:p>
          <a:p>
            <a:pPr marL="0" lvl="0" indent="0">
              <a:lnSpc>
                <a:spcPct val="107000"/>
              </a:lnSpc>
              <a:buNone/>
            </a:pPr>
            <a:r>
              <a:rPr lang="en-GB" sz="1200" dirty="0">
                <a:effectLst/>
                <a:latin typeface="Calibri" panose="020F0502020204030204" pitchFamily="34" charset="0"/>
                <a:ea typeface="Calibri" panose="020F0502020204030204" pitchFamily="34" charset="0"/>
                <a:cs typeface="Times New Roman" panose="02020603050405020304" pitchFamily="18" charset="0"/>
              </a:rPr>
              <a:t>5. All 10 Types of E-Learning Explained, </a:t>
            </a:r>
            <a:r>
              <a:rPr lang="en-GB" sz="12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6"/>
              </a:rPr>
              <a:t>https://e-student.org/types-of-e-learning/</a:t>
            </a:r>
            <a:r>
              <a:rPr lang="en-GB" sz="1200" dirty="0">
                <a:effectLst/>
                <a:latin typeface="Calibri" panose="020F0502020204030204" pitchFamily="34" charset="0"/>
                <a:ea typeface="Calibri" panose="020F0502020204030204" pitchFamily="34" charset="0"/>
                <a:cs typeface="Times New Roman" panose="02020603050405020304" pitchFamily="18" charset="0"/>
              </a:rPr>
              <a:t> </a:t>
            </a:r>
          </a:p>
          <a:p>
            <a:pPr marL="0" lvl="0" indent="0">
              <a:lnSpc>
                <a:spcPct val="107000"/>
              </a:lnSpc>
              <a:buNone/>
            </a:pPr>
            <a:r>
              <a:rPr lang="en-GB" sz="1200" dirty="0">
                <a:effectLst/>
                <a:latin typeface="Calibri" panose="020F0502020204030204" pitchFamily="34" charset="0"/>
                <a:ea typeface="Calibri" panose="020F0502020204030204" pitchFamily="34" charset="0"/>
                <a:cs typeface="Times New Roman" panose="02020603050405020304" pitchFamily="18" charset="0"/>
              </a:rPr>
              <a:t>6. 10 Best Examples of eLearning Platforms Today, </a:t>
            </a:r>
            <a:r>
              <a:rPr lang="en-GB" sz="12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7"/>
              </a:rPr>
              <a:t>https://axiomq.com/blog/10-best-examples-of-elearning-platforms-today/</a:t>
            </a:r>
            <a:r>
              <a:rPr lang="en-GB" sz="1200" dirty="0">
                <a:effectLst/>
                <a:latin typeface="Calibri" panose="020F0502020204030204" pitchFamily="34" charset="0"/>
                <a:ea typeface="Calibri" panose="020F0502020204030204" pitchFamily="34" charset="0"/>
                <a:cs typeface="Times New Roman" panose="02020603050405020304" pitchFamily="18" charset="0"/>
              </a:rPr>
              <a:t> </a:t>
            </a:r>
          </a:p>
          <a:p>
            <a:pPr marL="0" lvl="0" indent="0">
              <a:lnSpc>
                <a:spcPct val="107000"/>
              </a:lnSpc>
              <a:buNone/>
            </a:pPr>
            <a:r>
              <a:rPr lang="en-GB" sz="1200" dirty="0">
                <a:effectLst/>
                <a:latin typeface="Calibri" panose="020F0502020204030204" pitchFamily="34" charset="0"/>
                <a:ea typeface="Calibri" panose="020F0502020204030204" pitchFamily="34" charset="0"/>
                <a:cs typeface="Times New Roman" panose="02020603050405020304" pitchFamily="18" charset="0"/>
              </a:rPr>
              <a:t>7. MOODLE, </a:t>
            </a:r>
            <a:r>
              <a:rPr lang="en-GB" sz="12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8"/>
              </a:rPr>
              <a:t>https://docs.moodle.org/311/en/Features</a:t>
            </a:r>
            <a:r>
              <a:rPr lang="en-GB" sz="1200" dirty="0">
                <a:effectLst/>
                <a:latin typeface="Calibri" panose="020F0502020204030204" pitchFamily="34" charset="0"/>
                <a:ea typeface="Calibri" panose="020F0502020204030204" pitchFamily="34" charset="0"/>
                <a:cs typeface="Times New Roman" panose="02020603050405020304" pitchFamily="18" charset="0"/>
              </a:rPr>
              <a:t> </a:t>
            </a:r>
          </a:p>
          <a:p>
            <a:pPr marL="0" lvl="0" indent="0">
              <a:lnSpc>
                <a:spcPct val="107000"/>
              </a:lnSpc>
              <a:buNone/>
            </a:pPr>
            <a:r>
              <a:rPr lang="en-GB" sz="1200" dirty="0">
                <a:effectLst/>
                <a:latin typeface="Calibri" panose="020F0502020204030204" pitchFamily="34" charset="0"/>
                <a:ea typeface="Calibri" panose="020F0502020204030204" pitchFamily="34" charset="0"/>
                <a:cs typeface="Times New Roman" panose="02020603050405020304" pitchFamily="18" charset="0"/>
              </a:rPr>
              <a:t>8. Five Ways to Engage Students in an Online Learning Environment, </a:t>
            </a:r>
            <a:r>
              <a:rPr lang="en-GB" sz="12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9"/>
              </a:rPr>
              <a:t>https://www.facultyfocus.com/articles/online-education/online-course-delivery-and-instruction/five-ways-to-engage-students-in-an-online-learning-environment/</a:t>
            </a:r>
            <a:r>
              <a:rPr lang="en-GB" sz="1200" dirty="0">
                <a:effectLst/>
                <a:latin typeface="Calibri" panose="020F0502020204030204" pitchFamily="34" charset="0"/>
                <a:ea typeface="Calibri" panose="020F0502020204030204" pitchFamily="34" charset="0"/>
                <a:cs typeface="Times New Roman" panose="02020603050405020304" pitchFamily="18" charset="0"/>
              </a:rPr>
              <a:t> </a:t>
            </a:r>
          </a:p>
          <a:p>
            <a:pPr marL="38100" indent="0">
              <a:buNone/>
            </a:pPr>
            <a:endParaRPr lang="en-GB" sz="1000" dirty="0"/>
          </a:p>
        </p:txBody>
      </p:sp>
    </p:spTree>
    <p:extLst>
      <p:ext uri="{BB962C8B-B14F-4D97-AF65-F5344CB8AC3E}">
        <p14:creationId xmlns:p14="http://schemas.microsoft.com/office/powerpoint/2010/main" val="166719160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4AEAD9-2D09-4CF2-ADB2-4254C6311B19}"/>
              </a:ext>
            </a:extLst>
          </p:cNvPr>
          <p:cNvSpPr>
            <a:spLocks noGrp="1"/>
          </p:cNvSpPr>
          <p:nvPr>
            <p:ph type="title"/>
          </p:nvPr>
        </p:nvSpPr>
        <p:spPr/>
        <p:txBody>
          <a:bodyPr/>
          <a:lstStyle/>
          <a:p>
            <a:r>
              <a:rPr lang="en-US" dirty="0"/>
              <a:t>References (2)</a:t>
            </a:r>
            <a:endParaRPr lang="en-GB" dirty="0"/>
          </a:p>
        </p:txBody>
      </p:sp>
      <p:sp>
        <p:nvSpPr>
          <p:cNvPr id="3" name="Text Placeholder 2">
            <a:extLst>
              <a:ext uri="{FF2B5EF4-FFF2-40B4-BE49-F238E27FC236}">
                <a16:creationId xmlns:a16="http://schemas.microsoft.com/office/drawing/2014/main" id="{D0D92266-6381-4C6D-AB5F-A8A682DC71AC}"/>
              </a:ext>
            </a:extLst>
          </p:cNvPr>
          <p:cNvSpPr>
            <a:spLocks noGrp="1"/>
          </p:cNvSpPr>
          <p:nvPr>
            <p:ph type="body" idx="1"/>
          </p:nvPr>
        </p:nvSpPr>
        <p:spPr>
          <a:xfrm>
            <a:off x="582200" y="852900"/>
            <a:ext cx="6525300" cy="3831200"/>
          </a:xfrm>
        </p:spPr>
        <p:txBody>
          <a:bodyPr/>
          <a:lstStyle/>
          <a:p>
            <a:pPr marL="0" lvl="0" indent="0">
              <a:lnSpc>
                <a:spcPct val="107000"/>
              </a:lnSpc>
              <a:buNone/>
            </a:pPr>
            <a:r>
              <a:rPr lang="en-GB" sz="1200" dirty="0">
                <a:effectLst/>
                <a:latin typeface="Calibri" panose="020F0502020204030204" pitchFamily="34" charset="0"/>
                <a:ea typeface="Calibri" panose="020F0502020204030204" pitchFamily="34" charset="0"/>
                <a:cs typeface="Times New Roman" panose="02020603050405020304" pitchFamily="18" charset="0"/>
              </a:rPr>
              <a:t>9. 10+ New Ideas for Increasing Student Engagement in Online Courses, </a:t>
            </a:r>
            <a:r>
              <a:rPr lang="en-GB" sz="12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
              </a:rPr>
              <a:t>https://www.digitalclassworld.com/blog/how-to-engage-students-online/</a:t>
            </a:r>
            <a:r>
              <a:rPr lang="en-GB" sz="1200" dirty="0">
                <a:effectLst/>
                <a:latin typeface="Calibri" panose="020F0502020204030204" pitchFamily="34" charset="0"/>
                <a:ea typeface="Calibri" panose="020F0502020204030204" pitchFamily="34" charset="0"/>
                <a:cs typeface="Times New Roman" panose="02020603050405020304" pitchFamily="18" charset="0"/>
              </a:rPr>
              <a:t> </a:t>
            </a:r>
          </a:p>
          <a:p>
            <a:pPr marL="0" lvl="0" indent="0">
              <a:lnSpc>
                <a:spcPct val="107000"/>
              </a:lnSpc>
              <a:buNone/>
            </a:pPr>
            <a:r>
              <a:rPr lang="en-GB" sz="1200" dirty="0">
                <a:effectLst/>
                <a:latin typeface="Calibri" panose="020F0502020204030204" pitchFamily="34" charset="0"/>
                <a:ea typeface="Calibri" panose="020F0502020204030204" pitchFamily="34" charset="0"/>
                <a:cs typeface="Times New Roman" panose="02020603050405020304" pitchFamily="18" charset="0"/>
              </a:rPr>
              <a:t>10. Maintaining A Safe Learning Environment for Distance Learning, </a:t>
            </a:r>
            <a:r>
              <a:rPr lang="en-GB" sz="12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https://learnsafe.com/maintaining-a-safe-learning-environment-for-distance-learning/#:~:text=It%20is%20important%20to%20define,online%20behaviors%20for%20the%20future</a:t>
            </a:r>
            <a:r>
              <a:rPr lang="en-GB" sz="1200" dirty="0">
                <a:effectLst/>
                <a:latin typeface="Calibri" panose="020F0502020204030204" pitchFamily="34" charset="0"/>
                <a:ea typeface="Calibri" panose="020F0502020204030204" pitchFamily="34" charset="0"/>
                <a:cs typeface="Times New Roman" panose="02020603050405020304" pitchFamily="18" charset="0"/>
              </a:rPr>
              <a:t> </a:t>
            </a:r>
          </a:p>
          <a:p>
            <a:pPr marL="0" lvl="0" indent="0">
              <a:lnSpc>
                <a:spcPct val="107000"/>
              </a:lnSpc>
              <a:spcAft>
                <a:spcPts val="800"/>
              </a:spcAft>
              <a:buNone/>
            </a:pPr>
            <a:r>
              <a:rPr lang="en-US" sz="1200" dirty="0">
                <a:effectLst/>
                <a:latin typeface="Calibri" panose="020F0502020204030204" pitchFamily="34" charset="0"/>
                <a:ea typeface="Calibri" panose="020F0502020204030204" pitchFamily="34" charset="0"/>
                <a:cs typeface="Times New Roman" panose="02020603050405020304" pitchFamily="18" charset="0"/>
              </a:rPr>
              <a:t>11. </a:t>
            </a:r>
            <a:r>
              <a:rPr lang="ro-RO" sz="1200" dirty="0" err="1">
                <a:effectLst/>
                <a:latin typeface="Calibri" panose="020F0502020204030204" pitchFamily="34" charset="0"/>
                <a:ea typeface="Calibri" panose="020F0502020204030204" pitchFamily="34" charset="0"/>
                <a:cs typeface="Times New Roman" panose="02020603050405020304" pitchFamily="18" charset="0"/>
              </a:rPr>
              <a:t>Creating</a:t>
            </a:r>
            <a:r>
              <a:rPr lang="ro-RO" sz="1200" dirty="0">
                <a:effectLst/>
                <a:latin typeface="Calibri" panose="020F0502020204030204" pitchFamily="34" charset="0"/>
                <a:ea typeface="Calibri" panose="020F0502020204030204" pitchFamily="34" charset="0"/>
                <a:cs typeface="Times New Roman" panose="02020603050405020304" pitchFamily="18" charset="0"/>
              </a:rPr>
              <a:t> a Safe Online </a:t>
            </a:r>
            <a:r>
              <a:rPr lang="ro-RO" sz="1200" dirty="0" err="1">
                <a:effectLst/>
                <a:latin typeface="Calibri" panose="020F0502020204030204" pitchFamily="34" charset="0"/>
                <a:ea typeface="Calibri" panose="020F0502020204030204" pitchFamily="34" charset="0"/>
                <a:cs typeface="Times New Roman" panose="02020603050405020304" pitchFamily="18" charset="0"/>
              </a:rPr>
              <a:t>Environment</a:t>
            </a:r>
            <a:r>
              <a:rPr lang="ro-RO" sz="1200" dirty="0">
                <a:effectLst/>
                <a:latin typeface="Calibri" panose="020F0502020204030204" pitchFamily="34" charset="0"/>
                <a:ea typeface="Calibri" panose="020F0502020204030204" pitchFamily="34" charset="0"/>
                <a:cs typeface="Times New Roman" panose="02020603050405020304" pitchFamily="18" charset="0"/>
              </a:rPr>
              <a:t> for </a:t>
            </a:r>
            <a:r>
              <a:rPr lang="ro-RO" sz="1200" dirty="0" err="1">
                <a:effectLst/>
                <a:latin typeface="Calibri" panose="020F0502020204030204" pitchFamily="34" charset="0"/>
                <a:ea typeface="Calibri" panose="020F0502020204030204" pitchFamily="34" charset="0"/>
                <a:cs typeface="Times New Roman" panose="02020603050405020304" pitchFamily="18" charset="0"/>
              </a:rPr>
              <a:t>Kids</a:t>
            </a:r>
            <a:r>
              <a:rPr lang="en-GB" sz="1200" dirty="0">
                <a:effectLst/>
                <a:latin typeface="Calibri" panose="020F0502020204030204" pitchFamily="34" charset="0"/>
                <a:ea typeface="Calibri" panose="020F0502020204030204" pitchFamily="34" charset="0"/>
                <a:cs typeface="Times New Roman" panose="02020603050405020304" pitchFamily="18" charset="0"/>
              </a:rPr>
              <a:t>,  </a:t>
            </a:r>
            <a:r>
              <a:rPr lang="en-GB" sz="12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rPr>
              <a:t>https://www.itu.int/en/cop/Documents/Creating%20a%20Safe%20Online%20Environment%20for%20Kids%20ITU.pdf</a:t>
            </a:r>
            <a:r>
              <a:rPr lang="en-GB" sz="1200" dirty="0">
                <a:effectLst/>
                <a:latin typeface="Calibri" panose="020F0502020204030204" pitchFamily="34" charset="0"/>
                <a:ea typeface="Calibri" panose="020F0502020204030204" pitchFamily="34" charset="0"/>
                <a:cs typeface="Times New Roman" panose="02020603050405020304" pitchFamily="18" charset="0"/>
              </a:rPr>
              <a:t> </a:t>
            </a:r>
          </a:p>
          <a:p>
            <a:pPr marL="38100" indent="0">
              <a:buNone/>
            </a:pPr>
            <a:endParaRPr lang="en-GB" sz="1000" dirty="0"/>
          </a:p>
        </p:txBody>
      </p:sp>
    </p:spTree>
    <p:extLst>
      <p:ext uri="{BB962C8B-B14F-4D97-AF65-F5344CB8AC3E}">
        <p14:creationId xmlns:p14="http://schemas.microsoft.com/office/powerpoint/2010/main" val="187840800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5A567CF-9433-4A7B-B572-5E22D34BC83A}"/>
              </a:ext>
            </a:extLst>
          </p:cNvPr>
          <p:cNvSpPr txBox="1"/>
          <p:nvPr/>
        </p:nvSpPr>
        <p:spPr>
          <a:xfrm>
            <a:off x="1702418" y="1444600"/>
            <a:ext cx="6817114" cy="2062103"/>
          </a:xfrm>
          <a:prstGeom prst="rect">
            <a:avLst/>
          </a:prstGeom>
          <a:noFill/>
        </p:spPr>
        <p:txBody>
          <a:bodyPr wrap="square">
            <a:spAutoFit/>
          </a:bodyPr>
          <a:lstStyle/>
          <a:p>
            <a:r>
              <a:rPr lang="en-US" sz="3200"/>
              <a:t>Activity </a:t>
            </a:r>
            <a:r>
              <a:rPr lang="en-US" sz="3200" dirty="0"/>
              <a:t>1</a:t>
            </a:r>
            <a:r>
              <a:rPr lang="en-US" sz="3200"/>
              <a:t>.3</a:t>
            </a:r>
            <a:r>
              <a:rPr lang="en-US" sz="3200" dirty="0"/>
              <a:t>: </a:t>
            </a:r>
          </a:p>
          <a:p>
            <a:pPr marL="38100" indent="0">
              <a:buNone/>
            </a:pPr>
            <a:r>
              <a:rPr lang="en-GB" sz="3200" b="1" dirty="0"/>
              <a:t>Creating digital lesson plans to use interactive infographics in primary education</a:t>
            </a:r>
            <a:endParaRPr lang="en-US" sz="3200" b="1" dirty="0"/>
          </a:p>
        </p:txBody>
      </p:sp>
    </p:spTree>
    <p:extLst>
      <p:ext uri="{BB962C8B-B14F-4D97-AF65-F5344CB8AC3E}">
        <p14:creationId xmlns:p14="http://schemas.microsoft.com/office/powerpoint/2010/main" val="360780355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6CF304-F001-4260-9453-B9E22C41F1E2}"/>
              </a:ext>
            </a:extLst>
          </p:cNvPr>
          <p:cNvSpPr>
            <a:spLocks noGrp="1"/>
          </p:cNvSpPr>
          <p:nvPr>
            <p:ph type="title"/>
          </p:nvPr>
        </p:nvSpPr>
        <p:spPr/>
        <p:txBody>
          <a:bodyPr/>
          <a:lstStyle/>
          <a:p>
            <a:r>
              <a:rPr lang="en-US" dirty="0"/>
              <a:t>A.1.3 </a:t>
            </a:r>
            <a:r>
              <a:rPr lang="en-GB" dirty="0"/>
              <a:t>Creating digital lesson plans to use interactive infographics in primary education</a:t>
            </a:r>
            <a:r>
              <a:rPr lang="en-US" dirty="0"/>
              <a:t> </a:t>
            </a:r>
            <a:endParaRPr lang="en-GB" dirty="0"/>
          </a:p>
        </p:txBody>
      </p:sp>
      <p:sp>
        <p:nvSpPr>
          <p:cNvPr id="3" name="Text Placeholder 2">
            <a:extLst>
              <a:ext uri="{FF2B5EF4-FFF2-40B4-BE49-F238E27FC236}">
                <a16:creationId xmlns:a16="http://schemas.microsoft.com/office/drawing/2014/main" id="{A9EC84AF-7728-45F5-BF3B-75249DC5CE53}"/>
              </a:ext>
            </a:extLst>
          </p:cNvPr>
          <p:cNvSpPr>
            <a:spLocks noGrp="1"/>
          </p:cNvSpPr>
          <p:nvPr>
            <p:ph type="body" idx="1"/>
          </p:nvPr>
        </p:nvSpPr>
        <p:spPr/>
        <p:txBody>
          <a:bodyPr/>
          <a:lstStyle/>
          <a:p>
            <a:pPr marL="38100" indent="0" algn="ctr">
              <a:buNone/>
            </a:pPr>
            <a:r>
              <a:rPr lang="en-GB" sz="2000" dirty="0">
                <a:effectLst/>
                <a:latin typeface="Calibri" panose="020F0502020204030204" pitchFamily="34" charset="0"/>
                <a:ea typeface="Calibri" panose="020F0502020204030204" pitchFamily="34" charset="0"/>
                <a:cs typeface="Times New Roman" panose="02020603050405020304" pitchFamily="18" charset="0"/>
              </a:rPr>
              <a:t>What is the </a:t>
            </a:r>
            <a:r>
              <a:rPr lang="en-GB" sz="2000" dirty="0" err="1">
                <a:effectLst/>
                <a:latin typeface="Calibri" panose="020F0502020204030204" pitchFamily="34" charset="0"/>
                <a:ea typeface="Calibri" panose="020F0502020204030204" pitchFamily="34" charset="0"/>
                <a:cs typeface="Times New Roman" panose="02020603050405020304" pitchFamily="18" charset="0"/>
              </a:rPr>
              <a:t>Sticks’n’Stones</a:t>
            </a:r>
            <a:r>
              <a:rPr lang="en-GB" sz="2000" dirty="0">
                <a:effectLst/>
                <a:latin typeface="Calibri" panose="020F0502020204030204" pitchFamily="34" charset="0"/>
                <a:ea typeface="Calibri" panose="020F0502020204030204" pitchFamily="34" charset="0"/>
                <a:cs typeface="Times New Roman" panose="02020603050405020304" pitchFamily="18" charset="0"/>
              </a:rPr>
              <a:t> “</a:t>
            </a:r>
            <a:r>
              <a:rPr lang="en-GB" sz="2000" i="1" dirty="0">
                <a:effectLst/>
                <a:latin typeface="Calibri" panose="020F0502020204030204" pitchFamily="34" charset="0"/>
                <a:ea typeface="Calibri" panose="020F0502020204030204" pitchFamily="34" charset="0"/>
                <a:cs typeface="Times New Roman" panose="02020603050405020304" pitchFamily="18" charset="0"/>
              </a:rPr>
              <a:t>Toolkit of Interactive Infographics Resources to Combat Bullying” </a:t>
            </a:r>
            <a:r>
              <a:rPr lang="en-GB" sz="2000" dirty="0">
                <a:effectLst/>
                <a:latin typeface="Calibri" panose="020F0502020204030204" pitchFamily="34" charset="0"/>
                <a:ea typeface="Calibri" panose="020F0502020204030204" pitchFamily="34" charset="0"/>
                <a:cs typeface="Times New Roman" panose="02020603050405020304" pitchFamily="18" charset="0"/>
              </a:rPr>
              <a:t>(1)</a:t>
            </a:r>
          </a:p>
          <a:p>
            <a:pPr marL="38100" indent="0">
              <a:buNone/>
            </a:pPr>
            <a:endParaRPr lang="en-GB" sz="1400" dirty="0"/>
          </a:p>
          <a:p>
            <a:r>
              <a:rPr lang="en-GB" sz="1400" dirty="0"/>
              <a:t>This Toolkit has been elaborated by the consortium of the </a:t>
            </a:r>
            <a:r>
              <a:rPr lang="en-GB" sz="1400" dirty="0" err="1"/>
              <a:t>Sticks’n’Stones</a:t>
            </a:r>
            <a:r>
              <a:rPr lang="en-GB" sz="1400" dirty="0"/>
              <a:t> project.</a:t>
            </a:r>
          </a:p>
          <a:p>
            <a:r>
              <a:rPr lang="en-GB" sz="1400" dirty="0"/>
              <a:t>The Toolkit is a complete set of </a:t>
            </a:r>
            <a:r>
              <a:rPr lang="en-GB" sz="1400" dirty="0">
                <a:solidFill>
                  <a:schemeClr val="tx1"/>
                </a:solidFill>
              </a:rPr>
              <a:t>35</a:t>
            </a:r>
            <a:r>
              <a:rPr lang="en-GB" sz="1400" dirty="0"/>
              <a:t> interactive, digital pedagogic resources that primary teachers can use in the classroom with pupils to </a:t>
            </a:r>
            <a:r>
              <a:rPr lang="en-GB" sz="1400" b="1" dirty="0">
                <a:solidFill>
                  <a:schemeClr val="accent4">
                    <a:lumMod val="75000"/>
                  </a:schemeClr>
                </a:solidFill>
              </a:rPr>
              <a:t>raise awareness of </a:t>
            </a:r>
            <a:r>
              <a:rPr lang="en-GB" sz="1400" dirty="0"/>
              <a:t>and </a:t>
            </a:r>
            <a:r>
              <a:rPr lang="en-GB" sz="1400" b="1" dirty="0">
                <a:solidFill>
                  <a:schemeClr val="accent4">
                    <a:lumMod val="75000"/>
                  </a:schemeClr>
                </a:solidFill>
              </a:rPr>
              <a:t>address bullying in their school</a:t>
            </a:r>
            <a:r>
              <a:rPr lang="en-GB" sz="1400" dirty="0"/>
              <a:t>. </a:t>
            </a:r>
          </a:p>
          <a:p>
            <a:r>
              <a:rPr lang="en-GB" sz="1400" dirty="0"/>
              <a:t>These resources are presented as a set of posters, with links to digital resources and activities embedded in the poster, through QR codes. They are called </a:t>
            </a:r>
            <a:r>
              <a:rPr lang="en-GB" sz="1400" b="1" dirty="0"/>
              <a:t>Interactive Infographics </a:t>
            </a:r>
            <a:r>
              <a:rPr lang="en-GB" sz="1400" dirty="0"/>
              <a:t>(Interactive Infographics have been presented in Activity 1.1 of this document).</a:t>
            </a:r>
          </a:p>
        </p:txBody>
      </p:sp>
    </p:spTree>
    <p:extLst>
      <p:ext uri="{BB962C8B-B14F-4D97-AF65-F5344CB8AC3E}">
        <p14:creationId xmlns:p14="http://schemas.microsoft.com/office/powerpoint/2010/main" val="191573240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6CF304-F001-4260-9453-B9E22C41F1E2}"/>
              </a:ext>
            </a:extLst>
          </p:cNvPr>
          <p:cNvSpPr>
            <a:spLocks noGrp="1"/>
          </p:cNvSpPr>
          <p:nvPr>
            <p:ph type="title"/>
          </p:nvPr>
        </p:nvSpPr>
        <p:spPr/>
        <p:txBody>
          <a:bodyPr/>
          <a:lstStyle/>
          <a:p>
            <a:r>
              <a:rPr lang="en-US" dirty="0"/>
              <a:t>A.1.3 </a:t>
            </a:r>
            <a:r>
              <a:rPr lang="en-GB" dirty="0"/>
              <a:t>Creating digital lesson plans to use interactive infographics in primary education</a:t>
            </a:r>
            <a:r>
              <a:rPr lang="en-US" dirty="0"/>
              <a:t> </a:t>
            </a:r>
            <a:endParaRPr lang="en-GB" dirty="0"/>
          </a:p>
        </p:txBody>
      </p:sp>
      <p:sp>
        <p:nvSpPr>
          <p:cNvPr id="3" name="Text Placeholder 2">
            <a:extLst>
              <a:ext uri="{FF2B5EF4-FFF2-40B4-BE49-F238E27FC236}">
                <a16:creationId xmlns:a16="http://schemas.microsoft.com/office/drawing/2014/main" id="{A9EC84AF-7728-45F5-BF3B-75249DC5CE53}"/>
              </a:ext>
            </a:extLst>
          </p:cNvPr>
          <p:cNvSpPr>
            <a:spLocks noGrp="1"/>
          </p:cNvSpPr>
          <p:nvPr>
            <p:ph type="body" idx="1"/>
          </p:nvPr>
        </p:nvSpPr>
        <p:spPr>
          <a:xfrm>
            <a:off x="582200" y="914400"/>
            <a:ext cx="6525300" cy="3769700"/>
          </a:xfrm>
        </p:spPr>
        <p:txBody>
          <a:bodyPr/>
          <a:lstStyle/>
          <a:p>
            <a:pPr marL="38100" indent="0" algn="ctr">
              <a:buNone/>
            </a:pPr>
            <a:r>
              <a:rPr lang="en-GB" sz="2000" dirty="0">
                <a:effectLst/>
                <a:latin typeface="Calibri" panose="020F0502020204030204" pitchFamily="34" charset="0"/>
                <a:ea typeface="Calibri" panose="020F0502020204030204" pitchFamily="34" charset="0"/>
                <a:cs typeface="Times New Roman" panose="02020603050405020304" pitchFamily="18" charset="0"/>
              </a:rPr>
              <a:t>What is the </a:t>
            </a:r>
            <a:r>
              <a:rPr lang="en-GB" sz="2000" dirty="0" err="1">
                <a:effectLst/>
                <a:latin typeface="Calibri" panose="020F0502020204030204" pitchFamily="34" charset="0"/>
                <a:ea typeface="Calibri" panose="020F0502020204030204" pitchFamily="34" charset="0"/>
                <a:cs typeface="Times New Roman" panose="02020603050405020304" pitchFamily="18" charset="0"/>
              </a:rPr>
              <a:t>Sticks’n’Stones</a:t>
            </a:r>
            <a:r>
              <a:rPr lang="en-GB" sz="2000" dirty="0">
                <a:effectLst/>
                <a:latin typeface="Calibri" panose="020F0502020204030204" pitchFamily="34" charset="0"/>
                <a:ea typeface="Calibri" panose="020F0502020204030204" pitchFamily="34" charset="0"/>
                <a:cs typeface="Times New Roman" panose="02020603050405020304" pitchFamily="18" charset="0"/>
              </a:rPr>
              <a:t> “</a:t>
            </a:r>
            <a:r>
              <a:rPr lang="en-GB" sz="2000" i="1" dirty="0">
                <a:effectLst/>
                <a:latin typeface="Calibri" panose="020F0502020204030204" pitchFamily="34" charset="0"/>
                <a:ea typeface="Calibri" panose="020F0502020204030204" pitchFamily="34" charset="0"/>
                <a:cs typeface="Times New Roman" panose="02020603050405020304" pitchFamily="18" charset="0"/>
              </a:rPr>
              <a:t>Toolkit of Interactive Infographics Resources to Combat Bullying” </a:t>
            </a:r>
            <a:r>
              <a:rPr lang="en-GB" sz="2000" dirty="0">
                <a:effectLst/>
                <a:latin typeface="Calibri" panose="020F0502020204030204" pitchFamily="34" charset="0"/>
                <a:ea typeface="Calibri" panose="020F0502020204030204" pitchFamily="34" charset="0"/>
                <a:cs typeface="Times New Roman" panose="02020603050405020304" pitchFamily="18" charset="0"/>
              </a:rPr>
              <a:t>(2)</a:t>
            </a:r>
          </a:p>
          <a:p>
            <a:pPr marL="38100" indent="0">
              <a:buNone/>
            </a:pPr>
            <a:endParaRPr lang="en-GB" sz="1400" dirty="0"/>
          </a:p>
          <a:p>
            <a:pPr algn="just"/>
            <a:r>
              <a:rPr lang="en-GB" sz="1400" dirty="0"/>
              <a:t>The activities included in these digital resources (Interactive Infographics) aim to build the knowledge, vocabulary and awareness of pupils about bullying and cyberbullying. </a:t>
            </a:r>
          </a:p>
          <a:p>
            <a:pPr algn="just"/>
            <a:r>
              <a:rPr lang="en-GB" sz="1400" dirty="0"/>
              <a:t>They also support pupils to build their resilience to maintain their sense of self and wellbeing, even when faced with bullying. </a:t>
            </a:r>
          </a:p>
          <a:p>
            <a:pPr algn="just"/>
            <a:r>
              <a:rPr lang="en-GB" sz="1400" dirty="0"/>
              <a:t>Due to the nature of the posters, with embedded digital activities, these Interactive Infographics can also be used outside of the classroom to promote key messages to address instances of bullying in schools. </a:t>
            </a:r>
          </a:p>
          <a:p>
            <a:pPr algn="just"/>
            <a:r>
              <a:rPr lang="en-GB" sz="1400" dirty="0"/>
              <a:t>As such, they will be displayed in the hallways of schools, so that pupils can access the videos and digital resources and gain support, at break-times and outside of the formal classroom sessions. </a:t>
            </a:r>
          </a:p>
        </p:txBody>
      </p:sp>
    </p:spTree>
    <p:extLst>
      <p:ext uri="{BB962C8B-B14F-4D97-AF65-F5344CB8AC3E}">
        <p14:creationId xmlns:p14="http://schemas.microsoft.com/office/powerpoint/2010/main" val="82644378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6CF304-F001-4260-9453-B9E22C41F1E2}"/>
              </a:ext>
            </a:extLst>
          </p:cNvPr>
          <p:cNvSpPr>
            <a:spLocks noGrp="1"/>
          </p:cNvSpPr>
          <p:nvPr>
            <p:ph type="title"/>
          </p:nvPr>
        </p:nvSpPr>
        <p:spPr/>
        <p:txBody>
          <a:bodyPr/>
          <a:lstStyle/>
          <a:p>
            <a:r>
              <a:rPr lang="en-US" dirty="0"/>
              <a:t>A.1.3 </a:t>
            </a:r>
            <a:r>
              <a:rPr lang="en-GB" dirty="0"/>
              <a:t>Creating digital lesson plans to use interactive infographics in primary education</a:t>
            </a:r>
            <a:r>
              <a:rPr lang="en-US" dirty="0"/>
              <a:t> </a:t>
            </a:r>
            <a:endParaRPr lang="en-GB" dirty="0"/>
          </a:p>
        </p:txBody>
      </p:sp>
      <p:sp>
        <p:nvSpPr>
          <p:cNvPr id="3" name="Text Placeholder 2">
            <a:extLst>
              <a:ext uri="{FF2B5EF4-FFF2-40B4-BE49-F238E27FC236}">
                <a16:creationId xmlns:a16="http://schemas.microsoft.com/office/drawing/2014/main" id="{A9EC84AF-7728-45F5-BF3B-75249DC5CE53}"/>
              </a:ext>
            </a:extLst>
          </p:cNvPr>
          <p:cNvSpPr>
            <a:spLocks noGrp="1"/>
          </p:cNvSpPr>
          <p:nvPr>
            <p:ph type="body" idx="1"/>
          </p:nvPr>
        </p:nvSpPr>
        <p:spPr>
          <a:xfrm>
            <a:off x="582200" y="914400"/>
            <a:ext cx="6525300" cy="3769700"/>
          </a:xfrm>
        </p:spPr>
        <p:txBody>
          <a:bodyPr/>
          <a:lstStyle/>
          <a:p>
            <a:pPr marL="38100" indent="0" algn="ctr">
              <a:buNone/>
            </a:pPr>
            <a:r>
              <a:rPr lang="en-GB" sz="2000" dirty="0">
                <a:effectLst/>
                <a:latin typeface="Calibri" panose="020F0502020204030204" pitchFamily="34" charset="0"/>
                <a:ea typeface="Calibri" panose="020F0502020204030204" pitchFamily="34" charset="0"/>
                <a:cs typeface="Times New Roman" panose="02020603050405020304" pitchFamily="18" charset="0"/>
              </a:rPr>
              <a:t>What is the </a:t>
            </a:r>
            <a:r>
              <a:rPr lang="en-GB" sz="2000" dirty="0" err="1">
                <a:effectLst/>
                <a:latin typeface="Calibri" panose="020F0502020204030204" pitchFamily="34" charset="0"/>
                <a:ea typeface="Calibri" panose="020F0502020204030204" pitchFamily="34" charset="0"/>
                <a:cs typeface="Times New Roman" panose="02020603050405020304" pitchFamily="18" charset="0"/>
              </a:rPr>
              <a:t>Sticks’n’Stones</a:t>
            </a:r>
            <a:r>
              <a:rPr lang="en-GB" sz="2000" dirty="0">
                <a:effectLst/>
                <a:latin typeface="Calibri" panose="020F0502020204030204" pitchFamily="34" charset="0"/>
                <a:ea typeface="Calibri" panose="020F0502020204030204" pitchFamily="34" charset="0"/>
                <a:cs typeface="Times New Roman" panose="02020603050405020304" pitchFamily="18" charset="0"/>
              </a:rPr>
              <a:t> “</a:t>
            </a:r>
            <a:r>
              <a:rPr lang="en-GB" sz="2000" i="1" dirty="0">
                <a:effectLst/>
                <a:latin typeface="Calibri" panose="020F0502020204030204" pitchFamily="34" charset="0"/>
                <a:ea typeface="Calibri" panose="020F0502020204030204" pitchFamily="34" charset="0"/>
                <a:cs typeface="Times New Roman" panose="02020603050405020304" pitchFamily="18" charset="0"/>
              </a:rPr>
              <a:t>Toolkit of Interactive Infographics Resources to Combat Bullying” </a:t>
            </a:r>
            <a:r>
              <a:rPr lang="en-GB" sz="2000" dirty="0">
                <a:effectLst/>
                <a:latin typeface="Calibri" panose="020F0502020204030204" pitchFamily="34" charset="0"/>
                <a:ea typeface="Calibri" panose="020F0502020204030204" pitchFamily="34" charset="0"/>
                <a:cs typeface="Times New Roman" panose="02020603050405020304" pitchFamily="18" charset="0"/>
              </a:rPr>
              <a:t>(3)</a:t>
            </a:r>
          </a:p>
          <a:p>
            <a:pPr algn="just"/>
            <a:r>
              <a:rPr lang="en-GB" sz="1400" dirty="0"/>
              <a:t>The </a:t>
            </a:r>
            <a:r>
              <a:rPr lang="en-GB" sz="1400" dirty="0" err="1"/>
              <a:t>Sticks’n’Stones</a:t>
            </a:r>
            <a:r>
              <a:rPr lang="en-GB" sz="1400" dirty="0"/>
              <a:t> Interactive Infographics are comprised of digital resources that are embedded into an Infographic poster through the use of QR codes. </a:t>
            </a:r>
          </a:p>
          <a:p>
            <a:pPr algn="just"/>
            <a:r>
              <a:rPr lang="en-GB" sz="1400" dirty="0"/>
              <a:t>If you click on the QR codes in this Infographic, you will find a range of digital learning materials including:</a:t>
            </a:r>
          </a:p>
          <a:p>
            <a:pPr marL="460375" indent="223838" algn="just">
              <a:buNone/>
            </a:pPr>
            <a:r>
              <a:rPr lang="en-GB" sz="1400" dirty="0"/>
              <a:t>- educational videos (presented as animations/cartoons for pupils)</a:t>
            </a:r>
          </a:p>
          <a:p>
            <a:pPr marL="460375" indent="223838" algn="just">
              <a:buNone/>
            </a:pPr>
            <a:r>
              <a:rPr lang="en-GB" sz="1400" dirty="0"/>
              <a:t>- digital breakouts</a:t>
            </a:r>
          </a:p>
          <a:p>
            <a:pPr marL="460375" indent="223838" algn="just">
              <a:buNone/>
            </a:pPr>
            <a:r>
              <a:rPr lang="en-GB" sz="1400" dirty="0"/>
              <a:t>- games</a:t>
            </a:r>
          </a:p>
          <a:p>
            <a:pPr marL="460375" indent="223838" algn="just">
              <a:buNone/>
            </a:pPr>
            <a:r>
              <a:rPr lang="en-GB" sz="1400" dirty="0"/>
              <a:t>- quizzes and then </a:t>
            </a:r>
          </a:p>
          <a:p>
            <a:pPr marL="460375" indent="223838" algn="just">
              <a:buNone/>
            </a:pPr>
            <a:r>
              <a:rPr lang="en-GB" sz="1400" dirty="0"/>
              <a:t>- group-based activities</a:t>
            </a:r>
          </a:p>
          <a:p>
            <a:pPr marL="460375" indent="223838" algn="just">
              <a:buNone/>
            </a:pPr>
            <a:r>
              <a:rPr lang="en-GB" sz="1400" dirty="0"/>
              <a:t> that are presented in the format of WebQuests. </a:t>
            </a:r>
          </a:p>
        </p:txBody>
      </p:sp>
    </p:spTree>
    <p:extLst>
      <p:ext uri="{BB962C8B-B14F-4D97-AF65-F5344CB8AC3E}">
        <p14:creationId xmlns:p14="http://schemas.microsoft.com/office/powerpoint/2010/main" val="9805308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3808E3-FC9D-475D-95D8-F10229467277}"/>
              </a:ext>
            </a:extLst>
          </p:cNvPr>
          <p:cNvSpPr>
            <a:spLocks noGrp="1"/>
          </p:cNvSpPr>
          <p:nvPr>
            <p:ph type="title"/>
          </p:nvPr>
        </p:nvSpPr>
        <p:spPr/>
        <p:txBody>
          <a:bodyPr/>
          <a:lstStyle/>
          <a:p>
            <a:r>
              <a:rPr lang="en-US" dirty="0"/>
              <a:t>A.1.1 Using interactive infographics in primary education</a:t>
            </a:r>
            <a:endParaRPr lang="en-GB" dirty="0"/>
          </a:p>
        </p:txBody>
      </p:sp>
      <p:sp>
        <p:nvSpPr>
          <p:cNvPr id="3" name="Text Placeholder 2">
            <a:extLst>
              <a:ext uri="{FF2B5EF4-FFF2-40B4-BE49-F238E27FC236}">
                <a16:creationId xmlns:a16="http://schemas.microsoft.com/office/drawing/2014/main" id="{A7AF0271-D004-49D5-B3A1-C61655D23241}"/>
              </a:ext>
            </a:extLst>
          </p:cNvPr>
          <p:cNvSpPr>
            <a:spLocks noGrp="1"/>
          </p:cNvSpPr>
          <p:nvPr>
            <p:ph type="body" idx="1"/>
          </p:nvPr>
        </p:nvSpPr>
        <p:spPr>
          <a:xfrm>
            <a:off x="582200" y="1040900"/>
            <a:ext cx="6525300" cy="3754124"/>
          </a:xfrm>
        </p:spPr>
        <p:txBody>
          <a:bodyPr/>
          <a:lstStyle/>
          <a:p>
            <a:pPr marL="38100" indent="0" algn="ctr">
              <a:buNone/>
            </a:pPr>
            <a:r>
              <a:rPr lang="en-US" sz="2000" dirty="0"/>
              <a:t>What is an Infographic?</a:t>
            </a:r>
          </a:p>
          <a:p>
            <a:pPr marL="38100" indent="0">
              <a:buNone/>
            </a:pPr>
            <a:r>
              <a:rPr lang="en-GB" sz="1400" dirty="0"/>
              <a:t>An Infographic is:</a:t>
            </a:r>
          </a:p>
          <a:p>
            <a:r>
              <a:rPr lang="en-GB" sz="1400" b="1" i="1" dirty="0"/>
              <a:t>“a picture or diagram or a group of pictures or diagrams showing or explaining information.”  </a:t>
            </a:r>
            <a:r>
              <a:rPr lang="en-GB" sz="1200" dirty="0"/>
              <a:t>(Cambridge Dictionary)</a:t>
            </a:r>
          </a:p>
          <a:p>
            <a:r>
              <a:rPr lang="en-GB" sz="1400" b="1" i="1" dirty="0"/>
              <a:t>“a visual representation of information or data, e.g. as a chart or diagram.”</a:t>
            </a:r>
            <a:r>
              <a:rPr lang="en-GB" sz="1400" dirty="0"/>
              <a:t> (</a:t>
            </a:r>
            <a:r>
              <a:rPr lang="en-GB" sz="1200" dirty="0"/>
              <a:t>Oxford Dictionary)</a:t>
            </a:r>
          </a:p>
          <a:p>
            <a:pPr marL="38100" indent="0">
              <a:buNone/>
            </a:pPr>
            <a:r>
              <a:rPr lang="en-GB" sz="1400" dirty="0"/>
              <a:t>But the meaning of an infographic is something much more specific.</a:t>
            </a:r>
          </a:p>
          <a:p>
            <a:pPr marL="38100" indent="0">
              <a:buNone/>
            </a:pPr>
            <a:endParaRPr lang="en-GB" sz="1400" dirty="0"/>
          </a:p>
          <a:p>
            <a:pPr marL="38100" indent="0">
              <a:buNone/>
            </a:pPr>
            <a:r>
              <a:rPr lang="en-GB" sz="1400" dirty="0"/>
              <a:t>An infographic is a collection of imagery, data visualizations like pie charts and bar graphs, and minimal text that gives an easy-to-understand overview of a topic.</a:t>
            </a:r>
          </a:p>
          <a:p>
            <a:pPr marL="38100" indent="0">
              <a:buNone/>
            </a:pPr>
            <a:endParaRPr lang="en-GB" sz="1400" dirty="0"/>
          </a:p>
          <a:p>
            <a:pPr marL="38100" indent="0">
              <a:buNone/>
            </a:pPr>
            <a:r>
              <a:rPr lang="en-GB" sz="1400" dirty="0"/>
              <a:t>Infographics use striking, engaging visuals to communicate information quickly and clearly.</a:t>
            </a:r>
          </a:p>
        </p:txBody>
      </p:sp>
    </p:spTree>
    <p:extLst>
      <p:ext uri="{BB962C8B-B14F-4D97-AF65-F5344CB8AC3E}">
        <p14:creationId xmlns:p14="http://schemas.microsoft.com/office/powerpoint/2010/main" val="203225817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6CF304-F001-4260-9453-B9E22C41F1E2}"/>
              </a:ext>
            </a:extLst>
          </p:cNvPr>
          <p:cNvSpPr>
            <a:spLocks noGrp="1"/>
          </p:cNvSpPr>
          <p:nvPr>
            <p:ph type="title"/>
          </p:nvPr>
        </p:nvSpPr>
        <p:spPr/>
        <p:txBody>
          <a:bodyPr/>
          <a:lstStyle/>
          <a:p>
            <a:r>
              <a:rPr lang="en-US" dirty="0"/>
              <a:t>A.1.3 </a:t>
            </a:r>
            <a:r>
              <a:rPr lang="en-GB" dirty="0"/>
              <a:t>Creating digital lesson plans to use interactive infographics in primary education</a:t>
            </a:r>
            <a:r>
              <a:rPr lang="en-US" dirty="0"/>
              <a:t> </a:t>
            </a:r>
            <a:endParaRPr lang="en-GB" dirty="0"/>
          </a:p>
        </p:txBody>
      </p:sp>
      <p:sp>
        <p:nvSpPr>
          <p:cNvPr id="3" name="Text Placeholder 2">
            <a:extLst>
              <a:ext uri="{FF2B5EF4-FFF2-40B4-BE49-F238E27FC236}">
                <a16:creationId xmlns:a16="http://schemas.microsoft.com/office/drawing/2014/main" id="{A9EC84AF-7728-45F5-BF3B-75249DC5CE53}"/>
              </a:ext>
            </a:extLst>
          </p:cNvPr>
          <p:cNvSpPr>
            <a:spLocks noGrp="1"/>
          </p:cNvSpPr>
          <p:nvPr>
            <p:ph type="body" idx="1"/>
          </p:nvPr>
        </p:nvSpPr>
        <p:spPr>
          <a:xfrm>
            <a:off x="582200" y="914400"/>
            <a:ext cx="6525300" cy="3769700"/>
          </a:xfrm>
        </p:spPr>
        <p:txBody>
          <a:bodyPr/>
          <a:lstStyle/>
          <a:p>
            <a:pPr marL="38100" indent="0" algn="ctr">
              <a:buNone/>
            </a:pPr>
            <a:r>
              <a:rPr lang="en-GB" sz="2000" dirty="0">
                <a:effectLst/>
                <a:latin typeface="Calibri" panose="020F0502020204030204" pitchFamily="34" charset="0"/>
                <a:ea typeface="Calibri" panose="020F0502020204030204" pitchFamily="34" charset="0"/>
                <a:cs typeface="Times New Roman" panose="02020603050405020304" pitchFamily="18" charset="0"/>
              </a:rPr>
              <a:t>What is the </a:t>
            </a:r>
            <a:r>
              <a:rPr lang="en-GB" sz="2000" dirty="0" err="1">
                <a:effectLst/>
                <a:latin typeface="Calibri" panose="020F0502020204030204" pitchFamily="34" charset="0"/>
                <a:ea typeface="Calibri" panose="020F0502020204030204" pitchFamily="34" charset="0"/>
                <a:cs typeface="Times New Roman" panose="02020603050405020304" pitchFamily="18" charset="0"/>
              </a:rPr>
              <a:t>Sticks’n’Stones</a:t>
            </a:r>
            <a:r>
              <a:rPr lang="en-GB" sz="2000" dirty="0">
                <a:effectLst/>
                <a:latin typeface="Calibri" panose="020F0502020204030204" pitchFamily="34" charset="0"/>
                <a:ea typeface="Calibri" panose="020F0502020204030204" pitchFamily="34" charset="0"/>
                <a:cs typeface="Times New Roman" panose="02020603050405020304" pitchFamily="18" charset="0"/>
              </a:rPr>
              <a:t> “</a:t>
            </a:r>
            <a:r>
              <a:rPr lang="en-GB" sz="2000" i="1" dirty="0">
                <a:effectLst/>
                <a:latin typeface="Calibri" panose="020F0502020204030204" pitchFamily="34" charset="0"/>
                <a:ea typeface="Calibri" panose="020F0502020204030204" pitchFamily="34" charset="0"/>
                <a:cs typeface="Times New Roman" panose="02020603050405020304" pitchFamily="18" charset="0"/>
              </a:rPr>
              <a:t>Toolkit of Interactive Infographics Resources to Combat Bullying” </a:t>
            </a:r>
            <a:r>
              <a:rPr lang="en-GB" sz="2000" dirty="0">
                <a:effectLst/>
                <a:latin typeface="Calibri" panose="020F0502020204030204" pitchFamily="34" charset="0"/>
                <a:ea typeface="Calibri" panose="020F0502020204030204" pitchFamily="34" charset="0"/>
                <a:cs typeface="Times New Roman" panose="02020603050405020304" pitchFamily="18" charset="0"/>
              </a:rPr>
              <a:t>(4)</a:t>
            </a:r>
          </a:p>
          <a:p>
            <a:pPr algn="just"/>
            <a:r>
              <a:rPr lang="en-GB" sz="1400" dirty="0"/>
              <a:t>The </a:t>
            </a:r>
            <a:r>
              <a:rPr lang="en-GB" sz="1400" dirty="0" err="1"/>
              <a:t>Sticks’n’Stones</a:t>
            </a:r>
            <a:r>
              <a:rPr lang="en-GB" sz="1400" dirty="0"/>
              <a:t> Infographics are designed to be used in a classroom setting, with teams of pupils completing the challenges, quizzes and activities, to develop a combined understanding of school bullying, and to resolve to tackle instances of bullying together. </a:t>
            </a:r>
          </a:p>
          <a:p>
            <a:pPr algn="just"/>
            <a:r>
              <a:rPr lang="en-GB" sz="1400" dirty="0"/>
              <a:t>Each </a:t>
            </a:r>
            <a:r>
              <a:rPr lang="en-GB" sz="1400" dirty="0" err="1"/>
              <a:t>Sticks’n’Stones</a:t>
            </a:r>
            <a:r>
              <a:rPr lang="en-GB" sz="1400" dirty="0"/>
              <a:t> Interactive Infographics contains the following 4 elements:</a:t>
            </a:r>
          </a:p>
          <a:p>
            <a:pPr marL="38100" indent="0" algn="just">
              <a:buNone/>
            </a:pPr>
            <a:r>
              <a:rPr lang="en-GB" sz="1400" dirty="0"/>
              <a:t>	1. An introductory video </a:t>
            </a:r>
          </a:p>
          <a:p>
            <a:pPr marL="38100" indent="0" algn="just">
              <a:buNone/>
            </a:pPr>
            <a:r>
              <a:rPr lang="en-GB" sz="1400" dirty="0"/>
              <a:t>	2. A quiz or puzzle </a:t>
            </a:r>
          </a:p>
          <a:p>
            <a:pPr marL="38100" indent="0" algn="just">
              <a:buNone/>
            </a:pPr>
            <a:r>
              <a:rPr lang="en-GB" sz="1400" dirty="0"/>
              <a:t>	3. A Digital Breakout </a:t>
            </a:r>
          </a:p>
          <a:p>
            <a:pPr marL="38100" indent="0" algn="just">
              <a:buNone/>
            </a:pPr>
            <a:r>
              <a:rPr lang="en-GB" sz="1400" dirty="0"/>
              <a:t>	4. WebQuest</a:t>
            </a:r>
          </a:p>
        </p:txBody>
      </p:sp>
    </p:spTree>
    <p:extLst>
      <p:ext uri="{BB962C8B-B14F-4D97-AF65-F5344CB8AC3E}">
        <p14:creationId xmlns:p14="http://schemas.microsoft.com/office/powerpoint/2010/main" val="342767158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6CF304-F001-4260-9453-B9E22C41F1E2}"/>
              </a:ext>
            </a:extLst>
          </p:cNvPr>
          <p:cNvSpPr>
            <a:spLocks noGrp="1"/>
          </p:cNvSpPr>
          <p:nvPr>
            <p:ph type="title"/>
          </p:nvPr>
        </p:nvSpPr>
        <p:spPr/>
        <p:txBody>
          <a:bodyPr/>
          <a:lstStyle/>
          <a:p>
            <a:r>
              <a:rPr lang="en-US" dirty="0"/>
              <a:t>A.1.3 </a:t>
            </a:r>
            <a:r>
              <a:rPr lang="en-GB" dirty="0"/>
              <a:t>Creating digital lesson plans to use interactive infographics in primary education</a:t>
            </a:r>
            <a:r>
              <a:rPr lang="en-US" dirty="0"/>
              <a:t> </a:t>
            </a:r>
            <a:endParaRPr lang="en-GB" dirty="0"/>
          </a:p>
        </p:txBody>
      </p:sp>
      <p:sp>
        <p:nvSpPr>
          <p:cNvPr id="3" name="Text Placeholder 2">
            <a:extLst>
              <a:ext uri="{FF2B5EF4-FFF2-40B4-BE49-F238E27FC236}">
                <a16:creationId xmlns:a16="http://schemas.microsoft.com/office/drawing/2014/main" id="{A9EC84AF-7728-45F5-BF3B-75249DC5CE53}"/>
              </a:ext>
            </a:extLst>
          </p:cNvPr>
          <p:cNvSpPr>
            <a:spLocks noGrp="1"/>
          </p:cNvSpPr>
          <p:nvPr>
            <p:ph type="body" idx="1"/>
          </p:nvPr>
        </p:nvSpPr>
        <p:spPr>
          <a:xfrm>
            <a:off x="582200" y="914400"/>
            <a:ext cx="6525300" cy="2088995"/>
          </a:xfrm>
        </p:spPr>
        <p:txBody>
          <a:bodyPr/>
          <a:lstStyle/>
          <a:p>
            <a:pPr marL="38100" indent="0" algn="ctr">
              <a:buNone/>
            </a:pPr>
            <a:r>
              <a:rPr lang="en-GB" sz="2000" dirty="0">
                <a:effectLst/>
                <a:latin typeface="Calibri" panose="020F0502020204030204" pitchFamily="34" charset="0"/>
                <a:ea typeface="Calibri" panose="020F0502020204030204" pitchFamily="34" charset="0"/>
                <a:cs typeface="Times New Roman" panose="02020603050405020304" pitchFamily="18" charset="0"/>
              </a:rPr>
              <a:t>What is the </a:t>
            </a:r>
            <a:r>
              <a:rPr lang="en-GB" sz="2000" dirty="0" err="1">
                <a:effectLst/>
                <a:latin typeface="Calibri" panose="020F0502020204030204" pitchFamily="34" charset="0"/>
                <a:ea typeface="Calibri" panose="020F0502020204030204" pitchFamily="34" charset="0"/>
                <a:cs typeface="Times New Roman" panose="02020603050405020304" pitchFamily="18" charset="0"/>
              </a:rPr>
              <a:t>Sticks’n’Stones</a:t>
            </a:r>
            <a:r>
              <a:rPr lang="en-GB" sz="2000" dirty="0">
                <a:effectLst/>
                <a:latin typeface="Calibri" panose="020F0502020204030204" pitchFamily="34" charset="0"/>
                <a:ea typeface="Calibri" panose="020F0502020204030204" pitchFamily="34" charset="0"/>
                <a:cs typeface="Times New Roman" panose="02020603050405020304" pitchFamily="18" charset="0"/>
              </a:rPr>
              <a:t> “</a:t>
            </a:r>
            <a:r>
              <a:rPr lang="en-GB" sz="2000" i="1" dirty="0">
                <a:effectLst/>
                <a:latin typeface="Calibri" panose="020F0502020204030204" pitchFamily="34" charset="0"/>
                <a:ea typeface="Calibri" panose="020F0502020204030204" pitchFamily="34" charset="0"/>
                <a:cs typeface="Times New Roman" panose="02020603050405020304" pitchFamily="18" charset="0"/>
              </a:rPr>
              <a:t>Toolkit of Interactive Infographics Resources to Combat Bullying” </a:t>
            </a:r>
            <a:r>
              <a:rPr lang="en-GB" sz="2000" dirty="0">
                <a:effectLst/>
                <a:latin typeface="Calibri" panose="020F0502020204030204" pitchFamily="34" charset="0"/>
                <a:ea typeface="Calibri" panose="020F0502020204030204" pitchFamily="34" charset="0"/>
                <a:cs typeface="Times New Roman" panose="02020603050405020304" pitchFamily="18" charset="0"/>
              </a:rPr>
              <a:t>(5)</a:t>
            </a:r>
          </a:p>
          <a:p>
            <a:pPr marL="38100" indent="0" algn="just">
              <a:buNone/>
            </a:pPr>
            <a:endParaRPr lang="en-GB" sz="1400" dirty="0"/>
          </a:p>
          <a:p>
            <a:pPr marL="38100" indent="0" algn="just">
              <a:buNone/>
            </a:pPr>
            <a:r>
              <a:rPr lang="en-GB" sz="1400" dirty="0"/>
              <a:t>1. </a:t>
            </a:r>
            <a:r>
              <a:rPr lang="en-GB" sz="1400" u="sng" dirty="0"/>
              <a:t>The introductory videos</a:t>
            </a:r>
            <a:r>
              <a:rPr lang="en-GB" sz="1400" dirty="0"/>
              <a:t>: built using </a:t>
            </a:r>
            <a:r>
              <a:rPr lang="en-GB" sz="1400" dirty="0" err="1"/>
              <a:t>Powtoon</a:t>
            </a:r>
            <a:r>
              <a:rPr lang="en-GB" sz="1400" dirty="0"/>
              <a:t>, these videos will introduce the topic and the key learning content of the interactive infographics. Here pupils will be introduced to key terms and important messages that will help to provide a context to the learning activities that will follow.  </a:t>
            </a:r>
          </a:p>
        </p:txBody>
      </p:sp>
      <p:pic>
        <p:nvPicPr>
          <p:cNvPr id="5" name="Picture 4">
            <a:extLst>
              <a:ext uri="{FF2B5EF4-FFF2-40B4-BE49-F238E27FC236}">
                <a16:creationId xmlns:a16="http://schemas.microsoft.com/office/drawing/2014/main" id="{D9564005-698D-40C6-A1CD-9234C9955842}"/>
              </a:ext>
            </a:extLst>
          </p:cNvPr>
          <p:cNvPicPr>
            <a:picLocks noChangeAspect="1"/>
          </p:cNvPicPr>
          <p:nvPr/>
        </p:nvPicPr>
        <p:blipFill>
          <a:blip r:embed="rId2"/>
          <a:stretch>
            <a:fillRect/>
          </a:stretch>
        </p:blipFill>
        <p:spPr>
          <a:xfrm>
            <a:off x="2340670" y="3064895"/>
            <a:ext cx="3142175" cy="1727259"/>
          </a:xfrm>
          <a:prstGeom prst="rect">
            <a:avLst/>
          </a:prstGeom>
        </p:spPr>
      </p:pic>
    </p:spTree>
    <p:extLst>
      <p:ext uri="{BB962C8B-B14F-4D97-AF65-F5344CB8AC3E}">
        <p14:creationId xmlns:p14="http://schemas.microsoft.com/office/powerpoint/2010/main" val="325002374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6CF304-F001-4260-9453-B9E22C41F1E2}"/>
              </a:ext>
            </a:extLst>
          </p:cNvPr>
          <p:cNvSpPr>
            <a:spLocks noGrp="1"/>
          </p:cNvSpPr>
          <p:nvPr>
            <p:ph type="title"/>
          </p:nvPr>
        </p:nvSpPr>
        <p:spPr/>
        <p:txBody>
          <a:bodyPr/>
          <a:lstStyle/>
          <a:p>
            <a:r>
              <a:rPr lang="en-US" dirty="0"/>
              <a:t>A.1.3 </a:t>
            </a:r>
            <a:r>
              <a:rPr lang="en-GB" dirty="0"/>
              <a:t>Creating digital lesson plans to use interactive infographics in primary education</a:t>
            </a:r>
            <a:r>
              <a:rPr lang="en-US" dirty="0"/>
              <a:t> </a:t>
            </a:r>
            <a:endParaRPr lang="en-GB" dirty="0"/>
          </a:p>
        </p:txBody>
      </p:sp>
      <p:sp>
        <p:nvSpPr>
          <p:cNvPr id="3" name="Text Placeholder 2">
            <a:extLst>
              <a:ext uri="{FF2B5EF4-FFF2-40B4-BE49-F238E27FC236}">
                <a16:creationId xmlns:a16="http://schemas.microsoft.com/office/drawing/2014/main" id="{A9EC84AF-7728-45F5-BF3B-75249DC5CE53}"/>
              </a:ext>
            </a:extLst>
          </p:cNvPr>
          <p:cNvSpPr>
            <a:spLocks noGrp="1"/>
          </p:cNvSpPr>
          <p:nvPr>
            <p:ph type="body" idx="1"/>
          </p:nvPr>
        </p:nvSpPr>
        <p:spPr>
          <a:xfrm>
            <a:off x="582200" y="914400"/>
            <a:ext cx="6525300" cy="1918010"/>
          </a:xfrm>
        </p:spPr>
        <p:txBody>
          <a:bodyPr/>
          <a:lstStyle/>
          <a:p>
            <a:pPr marL="38100" indent="0" algn="ctr">
              <a:buNone/>
            </a:pPr>
            <a:r>
              <a:rPr lang="en-GB" sz="2000" dirty="0">
                <a:effectLst/>
                <a:latin typeface="Calibri" panose="020F0502020204030204" pitchFamily="34" charset="0"/>
                <a:ea typeface="Calibri" panose="020F0502020204030204" pitchFamily="34" charset="0"/>
                <a:cs typeface="Times New Roman" panose="02020603050405020304" pitchFamily="18" charset="0"/>
              </a:rPr>
              <a:t>What is the </a:t>
            </a:r>
            <a:r>
              <a:rPr lang="en-GB" sz="2000" dirty="0" err="1">
                <a:effectLst/>
                <a:latin typeface="Calibri" panose="020F0502020204030204" pitchFamily="34" charset="0"/>
                <a:ea typeface="Calibri" panose="020F0502020204030204" pitchFamily="34" charset="0"/>
                <a:cs typeface="Times New Roman" panose="02020603050405020304" pitchFamily="18" charset="0"/>
              </a:rPr>
              <a:t>Sticks’n’Stones</a:t>
            </a:r>
            <a:r>
              <a:rPr lang="en-GB" sz="2000" dirty="0">
                <a:effectLst/>
                <a:latin typeface="Calibri" panose="020F0502020204030204" pitchFamily="34" charset="0"/>
                <a:ea typeface="Calibri" panose="020F0502020204030204" pitchFamily="34" charset="0"/>
                <a:cs typeface="Times New Roman" panose="02020603050405020304" pitchFamily="18" charset="0"/>
              </a:rPr>
              <a:t> “</a:t>
            </a:r>
            <a:r>
              <a:rPr lang="en-GB" sz="2000" i="1" dirty="0">
                <a:effectLst/>
                <a:latin typeface="Calibri" panose="020F0502020204030204" pitchFamily="34" charset="0"/>
                <a:ea typeface="Calibri" panose="020F0502020204030204" pitchFamily="34" charset="0"/>
                <a:cs typeface="Times New Roman" panose="02020603050405020304" pitchFamily="18" charset="0"/>
              </a:rPr>
              <a:t>Toolkit of Interactive Infographics Resources to Combat Bullying” </a:t>
            </a:r>
            <a:r>
              <a:rPr lang="en-GB" sz="2000" dirty="0">
                <a:effectLst/>
                <a:latin typeface="Calibri" panose="020F0502020204030204" pitchFamily="34" charset="0"/>
                <a:ea typeface="Calibri" panose="020F0502020204030204" pitchFamily="34" charset="0"/>
                <a:cs typeface="Times New Roman" panose="02020603050405020304" pitchFamily="18" charset="0"/>
              </a:rPr>
              <a:t>(6)</a:t>
            </a:r>
          </a:p>
          <a:p>
            <a:pPr marL="38100" indent="0" algn="just">
              <a:buNone/>
            </a:pPr>
            <a:endParaRPr lang="en-GB" sz="1400" dirty="0"/>
          </a:p>
          <a:p>
            <a:pPr marL="38100" indent="0" algn="just">
              <a:buNone/>
            </a:pPr>
            <a:r>
              <a:rPr lang="en-GB" sz="1400" dirty="0"/>
              <a:t>2. </a:t>
            </a:r>
            <a:r>
              <a:rPr lang="en-GB" sz="1400" u="sng" dirty="0"/>
              <a:t>The quiz or puzzle</a:t>
            </a:r>
            <a:r>
              <a:rPr lang="en-GB" sz="1400" dirty="0"/>
              <a:t>: developed using KAHOOT, these quizzes and puzzles will test the pupils to define and match key terms introduced in the introductory video. These quizzes will help to reinforce there learning from the video. </a:t>
            </a:r>
          </a:p>
          <a:p>
            <a:pPr marL="38100" indent="0" algn="just">
              <a:buNone/>
            </a:pPr>
            <a:endParaRPr lang="en-GB" sz="1400" dirty="0"/>
          </a:p>
        </p:txBody>
      </p:sp>
      <p:pic>
        <p:nvPicPr>
          <p:cNvPr id="5" name="Picture 4">
            <a:extLst>
              <a:ext uri="{FF2B5EF4-FFF2-40B4-BE49-F238E27FC236}">
                <a16:creationId xmlns:a16="http://schemas.microsoft.com/office/drawing/2014/main" id="{4323568F-A51C-45D1-B6E2-4DAD18346B6A}"/>
              </a:ext>
            </a:extLst>
          </p:cNvPr>
          <p:cNvPicPr>
            <a:picLocks noChangeAspect="1"/>
          </p:cNvPicPr>
          <p:nvPr/>
        </p:nvPicPr>
        <p:blipFill>
          <a:blip r:embed="rId2"/>
          <a:stretch>
            <a:fillRect/>
          </a:stretch>
        </p:blipFill>
        <p:spPr>
          <a:xfrm>
            <a:off x="2096430" y="2984856"/>
            <a:ext cx="4066478" cy="1844359"/>
          </a:xfrm>
          <a:prstGeom prst="rect">
            <a:avLst/>
          </a:prstGeom>
        </p:spPr>
      </p:pic>
    </p:spTree>
    <p:extLst>
      <p:ext uri="{BB962C8B-B14F-4D97-AF65-F5344CB8AC3E}">
        <p14:creationId xmlns:p14="http://schemas.microsoft.com/office/powerpoint/2010/main" val="153848656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6CF304-F001-4260-9453-B9E22C41F1E2}"/>
              </a:ext>
            </a:extLst>
          </p:cNvPr>
          <p:cNvSpPr>
            <a:spLocks noGrp="1"/>
          </p:cNvSpPr>
          <p:nvPr>
            <p:ph type="title"/>
          </p:nvPr>
        </p:nvSpPr>
        <p:spPr/>
        <p:txBody>
          <a:bodyPr/>
          <a:lstStyle/>
          <a:p>
            <a:r>
              <a:rPr lang="en-US" dirty="0"/>
              <a:t>A.1.3 </a:t>
            </a:r>
            <a:r>
              <a:rPr lang="en-GB" dirty="0"/>
              <a:t>Creating digital lesson plans to use interactive infographics in primary education</a:t>
            </a:r>
            <a:r>
              <a:rPr lang="en-US" dirty="0"/>
              <a:t> </a:t>
            </a:r>
            <a:endParaRPr lang="en-GB" dirty="0"/>
          </a:p>
        </p:txBody>
      </p:sp>
      <p:sp>
        <p:nvSpPr>
          <p:cNvPr id="3" name="Text Placeholder 2">
            <a:extLst>
              <a:ext uri="{FF2B5EF4-FFF2-40B4-BE49-F238E27FC236}">
                <a16:creationId xmlns:a16="http://schemas.microsoft.com/office/drawing/2014/main" id="{A9EC84AF-7728-45F5-BF3B-75249DC5CE53}"/>
              </a:ext>
            </a:extLst>
          </p:cNvPr>
          <p:cNvSpPr>
            <a:spLocks noGrp="1"/>
          </p:cNvSpPr>
          <p:nvPr>
            <p:ph type="body" idx="1"/>
          </p:nvPr>
        </p:nvSpPr>
        <p:spPr>
          <a:xfrm>
            <a:off x="582200" y="914400"/>
            <a:ext cx="6525300" cy="2178205"/>
          </a:xfrm>
        </p:spPr>
        <p:txBody>
          <a:bodyPr/>
          <a:lstStyle/>
          <a:p>
            <a:pPr marL="38100" indent="0" algn="ctr">
              <a:buNone/>
            </a:pPr>
            <a:r>
              <a:rPr lang="en-GB" sz="2000" dirty="0">
                <a:effectLst/>
                <a:latin typeface="Calibri" panose="020F0502020204030204" pitchFamily="34" charset="0"/>
                <a:ea typeface="Calibri" panose="020F0502020204030204" pitchFamily="34" charset="0"/>
                <a:cs typeface="Times New Roman" panose="02020603050405020304" pitchFamily="18" charset="0"/>
              </a:rPr>
              <a:t>What is the </a:t>
            </a:r>
            <a:r>
              <a:rPr lang="en-GB" sz="2000" dirty="0" err="1">
                <a:effectLst/>
                <a:latin typeface="Calibri" panose="020F0502020204030204" pitchFamily="34" charset="0"/>
                <a:ea typeface="Calibri" panose="020F0502020204030204" pitchFamily="34" charset="0"/>
                <a:cs typeface="Times New Roman" panose="02020603050405020304" pitchFamily="18" charset="0"/>
              </a:rPr>
              <a:t>Sticks’n’Stones</a:t>
            </a:r>
            <a:r>
              <a:rPr lang="en-GB" sz="2000" dirty="0">
                <a:effectLst/>
                <a:latin typeface="Calibri" panose="020F0502020204030204" pitchFamily="34" charset="0"/>
                <a:ea typeface="Calibri" panose="020F0502020204030204" pitchFamily="34" charset="0"/>
                <a:cs typeface="Times New Roman" panose="02020603050405020304" pitchFamily="18" charset="0"/>
              </a:rPr>
              <a:t> “</a:t>
            </a:r>
            <a:r>
              <a:rPr lang="en-GB" sz="2000" i="1" dirty="0">
                <a:effectLst/>
                <a:latin typeface="Calibri" panose="020F0502020204030204" pitchFamily="34" charset="0"/>
                <a:ea typeface="Calibri" panose="020F0502020204030204" pitchFamily="34" charset="0"/>
                <a:cs typeface="Times New Roman" panose="02020603050405020304" pitchFamily="18" charset="0"/>
              </a:rPr>
              <a:t>Toolkit of Interactive Infographics Resources to Combat Bullying” </a:t>
            </a:r>
            <a:r>
              <a:rPr lang="en-GB" sz="2000" dirty="0">
                <a:effectLst/>
                <a:latin typeface="Calibri" panose="020F0502020204030204" pitchFamily="34" charset="0"/>
                <a:ea typeface="Calibri" panose="020F0502020204030204" pitchFamily="34" charset="0"/>
                <a:cs typeface="Times New Roman" panose="02020603050405020304" pitchFamily="18" charset="0"/>
              </a:rPr>
              <a:t>(7)</a:t>
            </a:r>
          </a:p>
          <a:p>
            <a:pPr marL="38100" indent="0" algn="just">
              <a:buNone/>
            </a:pPr>
            <a:endParaRPr lang="en-GB" sz="1400" dirty="0"/>
          </a:p>
          <a:p>
            <a:pPr marL="38100" indent="0" algn="just">
              <a:buNone/>
            </a:pPr>
            <a:r>
              <a:rPr lang="en-GB" sz="1400" dirty="0"/>
              <a:t>3. </a:t>
            </a:r>
            <a:r>
              <a:rPr lang="en-GB" sz="1400" u="sng" dirty="0"/>
              <a:t>The Digital Breakout</a:t>
            </a:r>
            <a:r>
              <a:rPr lang="en-GB" sz="1400" dirty="0"/>
              <a:t>: developed using Google Forms or Google Sites, these challenge-based learning resources will have a minimum of 3 challenges linked to the topic of the infographic. These challenges may include picture games (for naming emotions associated with bullying), word searches (to build vocabulary), self-reflection questions (to evaluate behaviour).</a:t>
            </a:r>
          </a:p>
          <a:p>
            <a:pPr marL="38100" indent="0" algn="just">
              <a:buNone/>
            </a:pPr>
            <a:r>
              <a:rPr lang="en-GB" sz="1400" dirty="0"/>
              <a:t>	</a:t>
            </a:r>
          </a:p>
        </p:txBody>
      </p:sp>
      <p:pic>
        <p:nvPicPr>
          <p:cNvPr id="5" name="Picture 4">
            <a:extLst>
              <a:ext uri="{FF2B5EF4-FFF2-40B4-BE49-F238E27FC236}">
                <a16:creationId xmlns:a16="http://schemas.microsoft.com/office/drawing/2014/main" id="{FC1D8717-46DF-4962-A1F2-46109B3E31BE}"/>
              </a:ext>
            </a:extLst>
          </p:cNvPr>
          <p:cNvPicPr>
            <a:picLocks noChangeAspect="1"/>
          </p:cNvPicPr>
          <p:nvPr/>
        </p:nvPicPr>
        <p:blipFill>
          <a:blip r:embed="rId2"/>
          <a:stretch>
            <a:fillRect/>
          </a:stretch>
        </p:blipFill>
        <p:spPr>
          <a:xfrm>
            <a:off x="1888272" y="3167672"/>
            <a:ext cx="4401015" cy="1664621"/>
          </a:xfrm>
          <a:prstGeom prst="rect">
            <a:avLst/>
          </a:prstGeom>
        </p:spPr>
      </p:pic>
    </p:spTree>
    <p:extLst>
      <p:ext uri="{BB962C8B-B14F-4D97-AF65-F5344CB8AC3E}">
        <p14:creationId xmlns:p14="http://schemas.microsoft.com/office/powerpoint/2010/main" val="286498859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6CF304-F001-4260-9453-B9E22C41F1E2}"/>
              </a:ext>
            </a:extLst>
          </p:cNvPr>
          <p:cNvSpPr>
            <a:spLocks noGrp="1"/>
          </p:cNvSpPr>
          <p:nvPr>
            <p:ph type="title"/>
          </p:nvPr>
        </p:nvSpPr>
        <p:spPr/>
        <p:txBody>
          <a:bodyPr/>
          <a:lstStyle/>
          <a:p>
            <a:r>
              <a:rPr lang="en-US" dirty="0"/>
              <a:t>A.1.3 </a:t>
            </a:r>
            <a:r>
              <a:rPr lang="en-GB" dirty="0"/>
              <a:t>Creating digital lesson plans to use interactive infographics in primary education</a:t>
            </a:r>
            <a:r>
              <a:rPr lang="en-US" dirty="0"/>
              <a:t> </a:t>
            </a:r>
            <a:endParaRPr lang="en-GB" dirty="0"/>
          </a:p>
        </p:txBody>
      </p:sp>
      <p:sp>
        <p:nvSpPr>
          <p:cNvPr id="3" name="Text Placeholder 2">
            <a:extLst>
              <a:ext uri="{FF2B5EF4-FFF2-40B4-BE49-F238E27FC236}">
                <a16:creationId xmlns:a16="http://schemas.microsoft.com/office/drawing/2014/main" id="{A9EC84AF-7728-45F5-BF3B-75249DC5CE53}"/>
              </a:ext>
            </a:extLst>
          </p:cNvPr>
          <p:cNvSpPr>
            <a:spLocks noGrp="1"/>
          </p:cNvSpPr>
          <p:nvPr>
            <p:ph type="body" idx="1"/>
          </p:nvPr>
        </p:nvSpPr>
        <p:spPr>
          <a:xfrm>
            <a:off x="582200" y="914400"/>
            <a:ext cx="6525300" cy="3769700"/>
          </a:xfrm>
        </p:spPr>
        <p:txBody>
          <a:bodyPr/>
          <a:lstStyle/>
          <a:p>
            <a:pPr marL="38100" indent="0" algn="ctr">
              <a:buNone/>
            </a:pPr>
            <a:r>
              <a:rPr lang="en-GB" sz="2000" dirty="0">
                <a:effectLst/>
                <a:latin typeface="Calibri" panose="020F0502020204030204" pitchFamily="34" charset="0"/>
                <a:ea typeface="Calibri" panose="020F0502020204030204" pitchFamily="34" charset="0"/>
                <a:cs typeface="Times New Roman" panose="02020603050405020304" pitchFamily="18" charset="0"/>
              </a:rPr>
              <a:t>What is the </a:t>
            </a:r>
            <a:r>
              <a:rPr lang="en-GB" sz="2000" dirty="0" err="1">
                <a:effectLst/>
                <a:latin typeface="Calibri" panose="020F0502020204030204" pitchFamily="34" charset="0"/>
                <a:ea typeface="Calibri" panose="020F0502020204030204" pitchFamily="34" charset="0"/>
                <a:cs typeface="Times New Roman" panose="02020603050405020304" pitchFamily="18" charset="0"/>
              </a:rPr>
              <a:t>Sticks’n’Stones</a:t>
            </a:r>
            <a:r>
              <a:rPr lang="en-GB" sz="2000" dirty="0">
                <a:effectLst/>
                <a:latin typeface="Calibri" panose="020F0502020204030204" pitchFamily="34" charset="0"/>
                <a:ea typeface="Calibri" panose="020F0502020204030204" pitchFamily="34" charset="0"/>
                <a:cs typeface="Times New Roman" panose="02020603050405020304" pitchFamily="18" charset="0"/>
              </a:rPr>
              <a:t> “</a:t>
            </a:r>
            <a:r>
              <a:rPr lang="en-GB" sz="2000" i="1" dirty="0">
                <a:effectLst/>
                <a:latin typeface="Calibri" panose="020F0502020204030204" pitchFamily="34" charset="0"/>
                <a:ea typeface="Calibri" panose="020F0502020204030204" pitchFamily="34" charset="0"/>
                <a:cs typeface="Times New Roman" panose="02020603050405020304" pitchFamily="18" charset="0"/>
              </a:rPr>
              <a:t>Toolkit of Interactive Infographics Resources to Combat Bullying” </a:t>
            </a:r>
            <a:r>
              <a:rPr lang="en-GB" sz="2000" dirty="0">
                <a:effectLst/>
                <a:latin typeface="Calibri" panose="020F0502020204030204" pitchFamily="34" charset="0"/>
                <a:ea typeface="Calibri" panose="020F0502020204030204" pitchFamily="34" charset="0"/>
                <a:cs typeface="Times New Roman" panose="02020603050405020304" pitchFamily="18" charset="0"/>
              </a:rPr>
              <a:t>(8)</a:t>
            </a:r>
          </a:p>
          <a:p>
            <a:pPr marL="38100" indent="0" algn="just">
              <a:buNone/>
            </a:pPr>
            <a:endParaRPr lang="en-GB" sz="1400" dirty="0"/>
          </a:p>
          <a:p>
            <a:pPr marL="38100" indent="0" algn="just">
              <a:buNone/>
            </a:pPr>
            <a:endParaRPr lang="en-GB" sz="1400" dirty="0"/>
          </a:p>
          <a:p>
            <a:pPr marL="38100" indent="0" algn="just">
              <a:buNone/>
            </a:pPr>
            <a:r>
              <a:rPr lang="en-GB" sz="1400" dirty="0"/>
              <a:t>4. </a:t>
            </a:r>
            <a:r>
              <a:rPr lang="en-GB" sz="1400" u="sng" dirty="0"/>
              <a:t>The WebQuest</a:t>
            </a:r>
            <a:r>
              <a:rPr lang="en-GB" sz="1400" dirty="0"/>
              <a:t>: is developed as a branded Word document that can be linked online through the project platform and built using a combination of open source educational software. These WebQuests will be designed as a series of small group or team activities, where pupils will work together to address the topic of the infographic and to develop a poster to raise awareness of bullying, or design an anti-bullying charter for their school, for example. These WebQuests will help to empower pupils to work independently together to build the awareness and self-confidence they need to tackle instances of bullying in their school. </a:t>
            </a:r>
          </a:p>
        </p:txBody>
      </p:sp>
    </p:spTree>
    <p:extLst>
      <p:ext uri="{BB962C8B-B14F-4D97-AF65-F5344CB8AC3E}">
        <p14:creationId xmlns:p14="http://schemas.microsoft.com/office/powerpoint/2010/main" val="216513873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6CF304-F001-4260-9453-B9E22C41F1E2}"/>
              </a:ext>
            </a:extLst>
          </p:cNvPr>
          <p:cNvSpPr>
            <a:spLocks noGrp="1"/>
          </p:cNvSpPr>
          <p:nvPr>
            <p:ph type="title"/>
          </p:nvPr>
        </p:nvSpPr>
        <p:spPr/>
        <p:txBody>
          <a:bodyPr/>
          <a:lstStyle/>
          <a:p>
            <a:r>
              <a:rPr lang="en-US" dirty="0"/>
              <a:t>A.1.3 </a:t>
            </a:r>
            <a:r>
              <a:rPr lang="en-GB" dirty="0"/>
              <a:t>Creating digital lesson plans to use interactive infographics in primary education</a:t>
            </a:r>
            <a:r>
              <a:rPr lang="en-US" dirty="0"/>
              <a:t> </a:t>
            </a:r>
            <a:endParaRPr lang="en-GB" dirty="0"/>
          </a:p>
        </p:txBody>
      </p:sp>
      <p:sp>
        <p:nvSpPr>
          <p:cNvPr id="3" name="Text Placeholder 2">
            <a:extLst>
              <a:ext uri="{FF2B5EF4-FFF2-40B4-BE49-F238E27FC236}">
                <a16:creationId xmlns:a16="http://schemas.microsoft.com/office/drawing/2014/main" id="{A9EC84AF-7728-45F5-BF3B-75249DC5CE53}"/>
              </a:ext>
            </a:extLst>
          </p:cNvPr>
          <p:cNvSpPr>
            <a:spLocks noGrp="1"/>
          </p:cNvSpPr>
          <p:nvPr>
            <p:ph type="body" idx="1"/>
          </p:nvPr>
        </p:nvSpPr>
        <p:spPr>
          <a:xfrm>
            <a:off x="582200" y="914400"/>
            <a:ext cx="6525300" cy="3769700"/>
          </a:xfrm>
        </p:spPr>
        <p:txBody>
          <a:bodyPr/>
          <a:lstStyle/>
          <a:p>
            <a:pPr marL="38100" indent="0" algn="ctr">
              <a:buNone/>
            </a:pPr>
            <a:r>
              <a:rPr lang="en-GB" sz="2000" dirty="0">
                <a:effectLst/>
                <a:latin typeface="Calibri" panose="020F0502020204030204" pitchFamily="34" charset="0"/>
                <a:ea typeface="Calibri" panose="020F0502020204030204" pitchFamily="34" charset="0"/>
                <a:cs typeface="Times New Roman" panose="02020603050405020304" pitchFamily="18" charset="0"/>
              </a:rPr>
              <a:t>What is the </a:t>
            </a:r>
            <a:r>
              <a:rPr lang="en-GB" sz="2000" dirty="0" err="1">
                <a:effectLst/>
                <a:latin typeface="Calibri" panose="020F0502020204030204" pitchFamily="34" charset="0"/>
                <a:ea typeface="Calibri" panose="020F0502020204030204" pitchFamily="34" charset="0"/>
                <a:cs typeface="Times New Roman" panose="02020603050405020304" pitchFamily="18" charset="0"/>
              </a:rPr>
              <a:t>Sticks’n’Stones</a:t>
            </a:r>
            <a:r>
              <a:rPr lang="en-GB" sz="2000" dirty="0">
                <a:effectLst/>
                <a:latin typeface="Calibri" panose="020F0502020204030204" pitchFamily="34" charset="0"/>
                <a:ea typeface="Calibri" panose="020F0502020204030204" pitchFamily="34" charset="0"/>
                <a:cs typeface="Times New Roman" panose="02020603050405020304" pitchFamily="18" charset="0"/>
              </a:rPr>
              <a:t> “</a:t>
            </a:r>
            <a:r>
              <a:rPr lang="en-GB" sz="2000" i="1" dirty="0">
                <a:effectLst/>
                <a:latin typeface="Calibri" panose="020F0502020204030204" pitchFamily="34" charset="0"/>
                <a:ea typeface="Calibri" panose="020F0502020204030204" pitchFamily="34" charset="0"/>
                <a:cs typeface="Times New Roman" panose="02020603050405020304" pitchFamily="18" charset="0"/>
              </a:rPr>
              <a:t>Toolkit of Interactive Infographics Resources to Combat Bullying” </a:t>
            </a:r>
            <a:r>
              <a:rPr lang="en-GB" sz="2000" dirty="0">
                <a:effectLst/>
                <a:latin typeface="Calibri" panose="020F0502020204030204" pitchFamily="34" charset="0"/>
                <a:ea typeface="Calibri" panose="020F0502020204030204" pitchFamily="34" charset="0"/>
                <a:cs typeface="Times New Roman" panose="02020603050405020304" pitchFamily="18" charset="0"/>
              </a:rPr>
              <a:t>(9)</a:t>
            </a:r>
          </a:p>
          <a:p>
            <a:pPr marL="38100" indent="0" algn="just">
              <a:buNone/>
            </a:pPr>
            <a:endParaRPr lang="en-GB" sz="1400" dirty="0"/>
          </a:p>
          <a:p>
            <a:pPr marL="38100" indent="0" algn="just">
              <a:buNone/>
            </a:pPr>
            <a:r>
              <a:rPr lang="en-GB" sz="1400" dirty="0">
                <a:latin typeface="Didact Gothic" panose="00000500000000000000" pitchFamily="2" charset="0"/>
              </a:rPr>
              <a:t>The 35 Interactive Infographics of the </a:t>
            </a:r>
            <a:r>
              <a:rPr lang="en-GB" sz="1400" dirty="0" err="1">
                <a:effectLst/>
                <a:latin typeface="Didact Gothic" panose="00000500000000000000" pitchFamily="2" charset="0"/>
                <a:ea typeface="Calibri" panose="020F0502020204030204" pitchFamily="34" charset="0"/>
                <a:cs typeface="Times New Roman" panose="02020603050405020304" pitchFamily="18" charset="0"/>
              </a:rPr>
              <a:t>Sticks’n’Stones</a:t>
            </a:r>
            <a:r>
              <a:rPr lang="en-GB" sz="1400" dirty="0">
                <a:effectLst/>
                <a:latin typeface="Didact Gothic" panose="00000500000000000000" pitchFamily="2" charset="0"/>
                <a:ea typeface="Calibri" panose="020F0502020204030204" pitchFamily="34" charset="0"/>
                <a:cs typeface="Times New Roman" panose="02020603050405020304" pitchFamily="18" charset="0"/>
              </a:rPr>
              <a:t> Toolkit have been developed for 5 areas (5 infographics per area), namely:</a:t>
            </a:r>
          </a:p>
          <a:p>
            <a:pPr marL="38100" indent="0" algn="just">
              <a:buNone/>
            </a:pPr>
            <a:endParaRPr lang="en-GB" sz="1400" dirty="0">
              <a:latin typeface="Didact Gothic" panose="00000500000000000000" pitchFamily="2" charset="0"/>
              <a:cs typeface="Times New Roman" panose="02020603050405020304" pitchFamily="18" charset="0"/>
            </a:endParaRPr>
          </a:p>
          <a:p>
            <a:pPr marL="38100" indent="0" algn="just">
              <a:buNone/>
            </a:pPr>
            <a:r>
              <a:rPr lang="en-GB" sz="1400" dirty="0">
                <a:latin typeface="Didact Gothic" panose="00000500000000000000" pitchFamily="2" charset="0"/>
              </a:rPr>
              <a:t>1. Bullying 101 </a:t>
            </a:r>
          </a:p>
          <a:p>
            <a:pPr marL="38100" indent="0" algn="just">
              <a:buNone/>
            </a:pPr>
            <a:r>
              <a:rPr lang="en-GB" sz="1400" dirty="0">
                <a:latin typeface="Didact Gothic" panose="00000500000000000000" pitchFamily="2" charset="0"/>
              </a:rPr>
              <a:t>2. Besties and Frenemies </a:t>
            </a:r>
          </a:p>
          <a:p>
            <a:pPr marL="38100" indent="0" algn="just">
              <a:buNone/>
            </a:pPr>
            <a:r>
              <a:rPr lang="en-GB" sz="1400" dirty="0">
                <a:latin typeface="Didact Gothic" panose="00000500000000000000" pitchFamily="2" charset="0"/>
              </a:rPr>
              <a:t>3. Don’t be mean behind your screen </a:t>
            </a:r>
          </a:p>
          <a:p>
            <a:pPr marL="38100" indent="0" algn="just">
              <a:buNone/>
            </a:pPr>
            <a:r>
              <a:rPr lang="en-GB" sz="1400" dirty="0">
                <a:latin typeface="Didact Gothic" panose="00000500000000000000" pitchFamily="2" charset="0"/>
              </a:rPr>
              <a:t>4. How bullying affects me and my school </a:t>
            </a:r>
          </a:p>
          <a:p>
            <a:pPr marL="38100" indent="0" algn="just">
              <a:buNone/>
            </a:pPr>
            <a:r>
              <a:rPr lang="en-GB" sz="1400" dirty="0">
                <a:latin typeface="Didact Gothic" panose="00000500000000000000" pitchFamily="2" charset="0"/>
              </a:rPr>
              <a:t>5. A world without bullies </a:t>
            </a:r>
          </a:p>
        </p:txBody>
      </p:sp>
    </p:spTree>
    <p:extLst>
      <p:ext uri="{BB962C8B-B14F-4D97-AF65-F5344CB8AC3E}">
        <p14:creationId xmlns:p14="http://schemas.microsoft.com/office/powerpoint/2010/main" val="346496806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6CF304-F001-4260-9453-B9E22C41F1E2}"/>
              </a:ext>
            </a:extLst>
          </p:cNvPr>
          <p:cNvSpPr>
            <a:spLocks noGrp="1"/>
          </p:cNvSpPr>
          <p:nvPr>
            <p:ph type="title"/>
          </p:nvPr>
        </p:nvSpPr>
        <p:spPr/>
        <p:txBody>
          <a:bodyPr/>
          <a:lstStyle/>
          <a:p>
            <a:r>
              <a:rPr lang="en-US" dirty="0"/>
              <a:t>A.1.3 </a:t>
            </a:r>
            <a:r>
              <a:rPr lang="en-GB" dirty="0"/>
              <a:t>Creating digital lesson plans to use interactive infographics in primary education</a:t>
            </a:r>
            <a:r>
              <a:rPr lang="en-US" dirty="0"/>
              <a:t> </a:t>
            </a:r>
            <a:endParaRPr lang="en-GB" dirty="0"/>
          </a:p>
        </p:txBody>
      </p:sp>
      <p:sp>
        <p:nvSpPr>
          <p:cNvPr id="3" name="Text Placeholder 2">
            <a:extLst>
              <a:ext uri="{FF2B5EF4-FFF2-40B4-BE49-F238E27FC236}">
                <a16:creationId xmlns:a16="http://schemas.microsoft.com/office/drawing/2014/main" id="{A9EC84AF-7728-45F5-BF3B-75249DC5CE53}"/>
              </a:ext>
            </a:extLst>
          </p:cNvPr>
          <p:cNvSpPr>
            <a:spLocks noGrp="1"/>
          </p:cNvSpPr>
          <p:nvPr>
            <p:ph type="body" idx="1"/>
          </p:nvPr>
        </p:nvSpPr>
        <p:spPr>
          <a:xfrm>
            <a:off x="582200" y="914399"/>
            <a:ext cx="6525300" cy="3836021"/>
          </a:xfrm>
        </p:spPr>
        <p:txBody>
          <a:bodyPr/>
          <a:lstStyle/>
          <a:p>
            <a:pPr marL="38100" indent="0" algn="ctr">
              <a:buNone/>
            </a:pPr>
            <a:r>
              <a:rPr lang="en-GB" sz="2000" dirty="0">
                <a:effectLst/>
                <a:latin typeface="Calibri" panose="020F0502020204030204" pitchFamily="34" charset="0"/>
                <a:ea typeface="Calibri" panose="020F0502020204030204" pitchFamily="34" charset="0"/>
                <a:cs typeface="Times New Roman" panose="02020603050405020304" pitchFamily="18" charset="0"/>
              </a:rPr>
              <a:t>What is the </a:t>
            </a:r>
            <a:r>
              <a:rPr lang="en-GB" sz="2000" dirty="0" err="1">
                <a:effectLst/>
                <a:latin typeface="Calibri" panose="020F0502020204030204" pitchFamily="34" charset="0"/>
                <a:ea typeface="Calibri" panose="020F0502020204030204" pitchFamily="34" charset="0"/>
                <a:cs typeface="Times New Roman" panose="02020603050405020304" pitchFamily="18" charset="0"/>
              </a:rPr>
              <a:t>Sticks’n’Stones</a:t>
            </a:r>
            <a:r>
              <a:rPr lang="en-GB" sz="2000" dirty="0">
                <a:effectLst/>
                <a:latin typeface="Calibri" panose="020F0502020204030204" pitchFamily="34" charset="0"/>
                <a:ea typeface="Calibri" panose="020F0502020204030204" pitchFamily="34" charset="0"/>
                <a:cs typeface="Times New Roman" panose="02020603050405020304" pitchFamily="18" charset="0"/>
              </a:rPr>
              <a:t> “</a:t>
            </a:r>
            <a:r>
              <a:rPr lang="en-GB" sz="2000" i="1" dirty="0">
                <a:effectLst/>
                <a:latin typeface="Calibri" panose="020F0502020204030204" pitchFamily="34" charset="0"/>
                <a:ea typeface="Calibri" panose="020F0502020204030204" pitchFamily="34" charset="0"/>
                <a:cs typeface="Times New Roman" panose="02020603050405020304" pitchFamily="18" charset="0"/>
              </a:rPr>
              <a:t>Toolkit of Interactive Infographics Resources to Combat Bullying” </a:t>
            </a:r>
            <a:r>
              <a:rPr lang="en-GB" sz="2000" dirty="0">
                <a:effectLst/>
                <a:latin typeface="Calibri" panose="020F0502020204030204" pitchFamily="34" charset="0"/>
                <a:ea typeface="Calibri" panose="020F0502020204030204" pitchFamily="34" charset="0"/>
                <a:cs typeface="Times New Roman" panose="02020603050405020304" pitchFamily="18" charset="0"/>
              </a:rPr>
              <a:t>(10)</a:t>
            </a:r>
          </a:p>
          <a:p>
            <a:pPr marL="38100" indent="0" algn="just">
              <a:buNone/>
            </a:pPr>
            <a:r>
              <a:rPr lang="en-GB" sz="1400" b="1" dirty="0">
                <a:effectLst/>
                <a:latin typeface="Didact Gothic" panose="00000500000000000000" pitchFamily="2" charset="0"/>
                <a:ea typeface="Calibri" panose="020F0502020204030204" pitchFamily="34" charset="0"/>
                <a:cs typeface="Times New Roman" panose="02020603050405020304" pitchFamily="18" charset="0"/>
              </a:rPr>
              <a:t>1. Bullying 101 </a:t>
            </a:r>
            <a:r>
              <a:rPr lang="en-GB" sz="1400" dirty="0">
                <a:effectLst/>
                <a:latin typeface="Didact Gothic" panose="00000500000000000000" pitchFamily="2" charset="0"/>
                <a:ea typeface="Calibri" panose="020F0502020204030204" pitchFamily="34" charset="0"/>
                <a:cs typeface="Times New Roman" panose="02020603050405020304" pitchFamily="18" charset="0"/>
              </a:rPr>
              <a:t>– these resources introduce pupils to what bullying is and what it is not, the different types of bullying, the roles involved in bullying and what they should do if they see a peer being bullied, or if they are victims of bullying themselves.</a:t>
            </a:r>
          </a:p>
          <a:p>
            <a:pPr marL="38100" indent="0" algn="just">
              <a:buNone/>
            </a:pPr>
            <a:endParaRPr lang="en-GB" sz="1400" dirty="0">
              <a:effectLst/>
              <a:latin typeface="Didact Gothic" panose="00000500000000000000" pitchFamily="2" charset="0"/>
              <a:ea typeface="Calibri" panose="020F0502020204030204" pitchFamily="34" charset="0"/>
              <a:cs typeface="Times New Roman" panose="02020603050405020304" pitchFamily="18" charset="0"/>
            </a:endParaRPr>
          </a:p>
          <a:p>
            <a:pPr marL="38100" indent="0" algn="just">
              <a:buNone/>
            </a:pPr>
            <a:r>
              <a:rPr lang="en-GB" sz="1400" b="1" dirty="0">
                <a:effectLst/>
                <a:latin typeface="Didact Gothic" panose="00000500000000000000" pitchFamily="2" charset="0"/>
                <a:ea typeface="Calibri" panose="020F0502020204030204" pitchFamily="34" charset="0"/>
                <a:cs typeface="Times New Roman" panose="02020603050405020304" pitchFamily="18" charset="0"/>
              </a:rPr>
              <a:t>2. Besties and Frenemies </a:t>
            </a:r>
            <a:r>
              <a:rPr lang="en-GB" sz="1400" dirty="0">
                <a:effectLst/>
                <a:latin typeface="Didact Gothic" panose="00000500000000000000" pitchFamily="2" charset="0"/>
                <a:ea typeface="Calibri" panose="020F0502020204030204" pitchFamily="34" charset="0"/>
                <a:cs typeface="Times New Roman" panose="02020603050405020304" pitchFamily="18" charset="0"/>
              </a:rPr>
              <a:t>– these resources teach pupils that it is okay to not be best friends with everyone in class, but that in order to have a safe and happy school environment, they need to have respect for one another and be kind to one another.</a:t>
            </a:r>
          </a:p>
          <a:p>
            <a:pPr marL="38100" indent="0" algn="just">
              <a:buNone/>
            </a:pPr>
            <a:endParaRPr lang="en-GB" sz="1400" dirty="0">
              <a:effectLst/>
              <a:latin typeface="Didact Gothic" panose="00000500000000000000" pitchFamily="2" charset="0"/>
              <a:ea typeface="Calibri" panose="020F0502020204030204" pitchFamily="34" charset="0"/>
              <a:cs typeface="Times New Roman" panose="02020603050405020304" pitchFamily="18" charset="0"/>
            </a:endParaRPr>
          </a:p>
          <a:p>
            <a:pPr marL="38100" indent="0" algn="just">
              <a:buNone/>
            </a:pPr>
            <a:r>
              <a:rPr lang="en-GB" sz="1400" b="1" dirty="0">
                <a:effectLst/>
                <a:latin typeface="Didact Gothic" panose="00000500000000000000" pitchFamily="2" charset="0"/>
                <a:ea typeface="Calibri" panose="020F0502020204030204" pitchFamily="34" charset="0"/>
                <a:cs typeface="Times New Roman" panose="02020603050405020304" pitchFamily="18" charset="0"/>
              </a:rPr>
              <a:t>3. Don’t be mean behind your screen </a:t>
            </a:r>
            <a:r>
              <a:rPr lang="en-GB" sz="1400" dirty="0">
                <a:effectLst/>
                <a:latin typeface="Didact Gothic" panose="00000500000000000000" pitchFamily="2" charset="0"/>
                <a:ea typeface="Calibri" panose="020F0502020204030204" pitchFamily="34" charset="0"/>
                <a:cs typeface="Times New Roman" panose="02020603050405020304" pitchFamily="18" charset="0"/>
              </a:rPr>
              <a:t>– these resources aim to reinforce the message that if you wouldn’t feel happy to say it to someone’s face, you shouldn’t be saying it or sharing it online.</a:t>
            </a:r>
          </a:p>
          <a:p>
            <a:pPr marL="38100" indent="0" algn="just">
              <a:buNone/>
            </a:pPr>
            <a:endParaRPr lang="en-GB" sz="1400" dirty="0"/>
          </a:p>
        </p:txBody>
      </p:sp>
    </p:spTree>
    <p:extLst>
      <p:ext uri="{BB962C8B-B14F-4D97-AF65-F5344CB8AC3E}">
        <p14:creationId xmlns:p14="http://schemas.microsoft.com/office/powerpoint/2010/main" val="347694520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6CF304-F001-4260-9453-B9E22C41F1E2}"/>
              </a:ext>
            </a:extLst>
          </p:cNvPr>
          <p:cNvSpPr>
            <a:spLocks noGrp="1"/>
          </p:cNvSpPr>
          <p:nvPr>
            <p:ph type="title"/>
          </p:nvPr>
        </p:nvSpPr>
        <p:spPr/>
        <p:txBody>
          <a:bodyPr/>
          <a:lstStyle/>
          <a:p>
            <a:r>
              <a:rPr lang="en-US" dirty="0"/>
              <a:t>A.1.3 </a:t>
            </a:r>
            <a:r>
              <a:rPr lang="en-GB" dirty="0"/>
              <a:t>Creating digital lesson plans to use interactive infographics in primary education</a:t>
            </a:r>
            <a:r>
              <a:rPr lang="en-US" dirty="0"/>
              <a:t> </a:t>
            </a:r>
            <a:endParaRPr lang="en-GB" dirty="0"/>
          </a:p>
        </p:txBody>
      </p:sp>
      <p:sp>
        <p:nvSpPr>
          <p:cNvPr id="3" name="Text Placeholder 2">
            <a:extLst>
              <a:ext uri="{FF2B5EF4-FFF2-40B4-BE49-F238E27FC236}">
                <a16:creationId xmlns:a16="http://schemas.microsoft.com/office/drawing/2014/main" id="{A9EC84AF-7728-45F5-BF3B-75249DC5CE53}"/>
              </a:ext>
            </a:extLst>
          </p:cNvPr>
          <p:cNvSpPr>
            <a:spLocks noGrp="1"/>
          </p:cNvSpPr>
          <p:nvPr>
            <p:ph type="body" idx="1"/>
          </p:nvPr>
        </p:nvSpPr>
        <p:spPr>
          <a:xfrm>
            <a:off x="582200" y="914399"/>
            <a:ext cx="6525300" cy="3836021"/>
          </a:xfrm>
        </p:spPr>
        <p:txBody>
          <a:bodyPr/>
          <a:lstStyle/>
          <a:p>
            <a:pPr marL="38100" indent="0" algn="ctr">
              <a:buNone/>
            </a:pPr>
            <a:r>
              <a:rPr lang="en-GB" sz="2000" dirty="0">
                <a:effectLst/>
                <a:latin typeface="Calibri" panose="020F0502020204030204" pitchFamily="34" charset="0"/>
                <a:ea typeface="Calibri" panose="020F0502020204030204" pitchFamily="34" charset="0"/>
                <a:cs typeface="Times New Roman" panose="02020603050405020304" pitchFamily="18" charset="0"/>
              </a:rPr>
              <a:t>What is the </a:t>
            </a:r>
            <a:r>
              <a:rPr lang="en-GB" sz="2000" dirty="0" err="1">
                <a:effectLst/>
                <a:latin typeface="Calibri" panose="020F0502020204030204" pitchFamily="34" charset="0"/>
                <a:ea typeface="Calibri" panose="020F0502020204030204" pitchFamily="34" charset="0"/>
                <a:cs typeface="Times New Roman" panose="02020603050405020304" pitchFamily="18" charset="0"/>
              </a:rPr>
              <a:t>Sticks’n’Stones</a:t>
            </a:r>
            <a:r>
              <a:rPr lang="en-GB" sz="2000" dirty="0">
                <a:effectLst/>
                <a:latin typeface="Calibri" panose="020F0502020204030204" pitchFamily="34" charset="0"/>
                <a:ea typeface="Calibri" panose="020F0502020204030204" pitchFamily="34" charset="0"/>
                <a:cs typeface="Times New Roman" panose="02020603050405020304" pitchFamily="18" charset="0"/>
              </a:rPr>
              <a:t> “</a:t>
            </a:r>
            <a:r>
              <a:rPr lang="en-GB" sz="2000" i="1" dirty="0">
                <a:effectLst/>
                <a:latin typeface="Calibri" panose="020F0502020204030204" pitchFamily="34" charset="0"/>
                <a:ea typeface="Calibri" panose="020F0502020204030204" pitchFamily="34" charset="0"/>
                <a:cs typeface="Times New Roman" panose="02020603050405020304" pitchFamily="18" charset="0"/>
              </a:rPr>
              <a:t>Toolkit of Interactive Infographics Resources to Combat Bullying” </a:t>
            </a:r>
            <a:r>
              <a:rPr lang="en-GB" sz="2000" dirty="0">
                <a:effectLst/>
                <a:latin typeface="Calibri" panose="020F0502020204030204" pitchFamily="34" charset="0"/>
                <a:ea typeface="Calibri" panose="020F0502020204030204" pitchFamily="34" charset="0"/>
                <a:cs typeface="Times New Roman" panose="02020603050405020304" pitchFamily="18" charset="0"/>
              </a:rPr>
              <a:t>(11)</a:t>
            </a:r>
          </a:p>
          <a:p>
            <a:pPr marL="38100" indent="0">
              <a:buNone/>
            </a:pP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marL="38100" indent="0" algn="just">
              <a:buNone/>
            </a:pPr>
            <a:r>
              <a:rPr lang="en-GB" sz="1400" b="1" dirty="0"/>
              <a:t>4. How bullying affects me and my school </a:t>
            </a:r>
            <a:r>
              <a:rPr lang="en-GB" sz="1400" dirty="0"/>
              <a:t>– these resources look at the short- and long-term impact that bullying can have on young people and how it can impact the overall wellbeing in the school community. These resources will address some of the negative thoughts and feelings that people can have about themselves when they are being bullied or cyberbullied, or both, and why it is harmful for others to engage in any type of bullying.</a:t>
            </a:r>
          </a:p>
          <a:p>
            <a:pPr marL="38100" indent="0" algn="just">
              <a:buNone/>
            </a:pPr>
            <a:endParaRPr lang="en-GB" sz="1400" dirty="0"/>
          </a:p>
          <a:p>
            <a:pPr marL="38100" indent="0" algn="just">
              <a:buNone/>
            </a:pPr>
            <a:r>
              <a:rPr lang="en-GB" sz="1400" b="1" dirty="0"/>
              <a:t>5. A world without bullies </a:t>
            </a:r>
            <a:r>
              <a:rPr lang="en-GB" sz="1400" dirty="0"/>
              <a:t>– these resources ask pupils to imagine a world without bullying, and to think of ways that they could help their school to eradicate bullying once and for all.</a:t>
            </a:r>
          </a:p>
        </p:txBody>
      </p:sp>
    </p:spTree>
    <p:extLst>
      <p:ext uri="{BB962C8B-B14F-4D97-AF65-F5344CB8AC3E}">
        <p14:creationId xmlns:p14="http://schemas.microsoft.com/office/powerpoint/2010/main" val="26594614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D1D581-AD09-4395-842D-02DFE55486AC}"/>
              </a:ext>
            </a:extLst>
          </p:cNvPr>
          <p:cNvSpPr>
            <a:spLocks noGrp="1"/>
          </p:cNvSpPr>
          <p:nvPr>
            <p:ph type="title"/>
          </p:nvPr>
        </p:nvSpPr>
        <p:spPr/>
        <p:txBody>
          <a:bodyPr/>
          <a:lstStyle/>
          <a:p>
            <a:r>
              <a:rPr lang="en-US" dirty="0"/>
              <a:t>Task to do 5 </a:t>
            </a:r>
            <a:endParaRPr lang="en-GB" dirty="0"/>
          </a:p>
        </p:txBody>
      </p:sp>
      <p:sp>
        <p:nvSpPr>
          <p:cNvPr id="3" name="Text Placeholder 2">
            <a:extLst>
              <a:ext uri="{FF2B5EF4-FFF2-40B4-BE49-F238E27FC236}">
                <a16:creationId xmlns:a16="http://schemas.microsoft.com/office/drawing/2014/main" id="{E003DE07-4BC6-48BB-85A8-42CD7FA3BD67}"/>
              </a:ext>
            </a:extLst>
          </p:cNvPr>
          <p:cNvSpPr>
            <a:spLocks noGrp="1"/>
          </p:cNvSpPr>
          <p:nvPr>
            <p:ph type="body" idx="1"/>
          </p:nvPr>
        </p:nvSpPr>
        <p:spPr>
          <a:xfrm>
            <a:off x="475785" y="852899"/>
            <a:ext cx="6757639" cy="3964427"/>
          </a:xfrm>
        </p:spPr>
        <p:txBody>
          <a:bodyPr/>
          <a:lstStyle/>
          <a:p>
            <a:pPr marL="38100" indent="0">
              <a:buNone/>
            </a:pPr>
            <a:r>
              <a:rPr lang="en-GB" sz="1400" b="1" u="sng" dirty="0"/>
              <a:t>Group work</a:t>
            </a:r>
            <a:r>
              <a:rPr lang="en-GB" sz="1400" b="1" dirty="0"/>
              <a:t>: </a:t>
            </a:r>
          </a:p>
          <a:p>
            <a:pPr marL="38100" indent="0">
              <a:buNone/>
            </a:pPr>
            <a:r>
              <a:rPr lang="en-GB" sz="1400" b="1" dirty="0"/>
              <a:t>Hands-n session with </a:t>
            </a:r>
            <a:r>
              <a:rPr lang="en-GB" sz="1400" b="1" dirty="0" err="1"/>
              <a:t>Sticks’n’Stones</a:t>
            </a:r>
            <a:r>
              <a:rPr lang="en-GB" sz="1400" b="1" dirty="0"/>
              <a:t> Interactive Infographics</a:t>
            </a:r>
            <a:endParaRPr lang="en-GB" sz="1400" dirty="0"/>
          </a:p>
          <a:p>
            <a:pPr marL="38100" indent="0">
              <a:buNone/>
            </a:pPr>
            <a:r>
              <a:rPr lang="en-GB" sz="1300" dirty="0">
                <a:sym typeface="Wingdings" panose="05000000000000000000" pitchFamily="2" charset="2"/>
              </a:rPr>
              <a:t> </a:t>
            </a:r>
            <a:r>
              <a:rPr lang="en-GB" sz="1300" dirty="0"/>
              <a:t>Split in groups of 3-5 trainees (the trainer will organize the groups)</a:t>
            </a:r>
          </a:p>
          <a:p>
            <a:pPr marL="38100" indent="0" algn="just">
              <a:buNone/>
            </a:pPr>
            <a:r>
              <a:rPr lang="en-GB" sz="1300" dirty="0">
                <a:sym typeface="Wingdings" panose="05000000000000000000" pitchFamily="2" charset="2"/>
              </a:rPr>
              <a:t> Access the </a:t>
            </a:r>
            <a:r>
              <a:rPr lang="en-GB" sz="1300" dirty="0" err="1">
                <a:sym typeface="Wingdings" panose="05000000000000000000" pitchFamily="2" charset="2"/>
              </a:rPr>
              <a:t>Sticks’n’Stones</a:t>
            </a:r>
            <a:r>
              <a:rPr lang="en-GB" sz="1300" dirty="0">
                <a:sym typeface="Wingdings" panose="05000000000000000000" pitchFamily="2" charset="2"/>
              </a:rPr>
              <a:t> Toolkit at: </a:t>
            </a:r>
            <a:r>
              <a:rPr lang="en-GB" sz="1300" dirty="0">
                <a:solidFill>
                  <a:srgbClr val="FF0000"/>
                </a:solidFill>
                <a:sym typeface="Wingdings" panose="05000000000000000000" pitchFamily="2" charset="2"/>
              </a:rPr>
              <a:t>link to be included here!</a:t>
            </a:r>
          </a:p>
          <a:p>
            <a:pPr marL="38100" indent="0" algn="just">
              <a:buNone/>
            </a:pPr>
            <a:r>
              <a:rPr lang="en-GB" sz="1300" dirty="0">
                <a:sym typeface="Wingdings" panose="05000000000000000000" pitchFamily="2" charset="2"/>
              </a:rPr>
              <a:t> </a:t>
            </a:r>
            <a:r>
              <a:rPr lang="en-GB" sz="1300" dirty="0">
                <a:solidFill>
                  <a:schemeClr val="tx1"/>
                </a:solidFill>
                <a:sym typeface="Wingdings" panose="05000000000000000000" pitchFamily="2" charset="2"/>
              </a:rPr>
              <a:t>Find the infographic indicated by trainer for your group (the trainer will allocate a different infographic for each group)</a:t>
            </a:r>
            <a:endParaRPr lang="en-GB" sz="1300" dirty="0">
              <a:solidFill>
                <a:schemeClr val="tx1"/>
              </a:solidFill>
            </a:endParaRPr>
          </a:p>
          <a:p>
            <a:pPr marL="38100" indent="0" algn="just">
              <a:buNone/>
            </a:pPr>
            <a:r>
              <a:rPr lang="en-GB" sz="1300" dirty="0">
                <a:sym typeface="Wingdings" panose="05000000000000000000" pitchFamily="2" charset="2"/>
              </a:rPr>
              <a:t> Go through the infographic and think how you would implement it with your pupils</a:t>
            </a:r>
          </a:p>
          <a:p>
            <a:pPr marL="38100" indent="0" algn="just">
              <a:buNone/>
            </a:pPr>
            <a:r>
              <a:rPr lang="en-GB" sz="1300" dirty="0">
                <a:sym typeface="Wingdings" panose="05000000000000000000" pitchFamily="2" charset="2"/>
              </a:rPr>
              <a:t> While you go, discuss with peers in your group, share impressions and exchange ideas on how to conduct the class based on the content of that infographic</a:t>
            </a:r>
          </a:p>
          <a:p>
            <a:pPr marL="38100" indent="0" algn="just">
              <a:buNone/>
            </a:pPr>
            <a:r>
              <a:rPr lang="en-GB" sz="1300" dirty="0">
                <a:sym typeface="Wingdings" panose="05000000000000000000" pitchFamily="2" charset="2"/>
              </a:rPr>
              <a:t> Write down within your group 3 strong points of the infographic (or 3 aspects that you liked the most) and 3 suggestions for its improvement, if any.</a:t>
            </a:r>
          </a:p>
          <a:p>
            <a:pPr marL="38100" indent="0" algn="just">
              <a:buNone/>
            </a:pPr>
            <a:r>
              <a:rPr lang="en-GB" sz="1300" b="1" dirty="0">
                <a:sym typeface="Wingdings" panose="05000000000000000000" pitchFamily="2" charset="2"/>
              </a:rPr>
              <a:t>	Working time: 20 minutes</a:t>
            </a:r>
            <a:endParaRPr lang="en-GB" sz="1300" b="1" dirty="0"/>
          </a:p>
          <a:p>
            <a:pPr marL="38100" indent="0" algn="just">
              <a:buNone/>
            </a:pPr>
            <a:r>
              <a:rPr lang="en-GB" sz="1300" dirty="0">
                <a:sym typeface="Wingdings" panose="05000000000000000000" pitchFamily="2" charset="2"/>
              </a:rPr>
              <a:t> Share your strong points and suggestions with the whole class; deepen the discussion on the value of </a:t>
            </a:r>
            <a:r>
              <a:rPr lang="en-GB" sz="1300" dirty="0" err="1">
                <a:sym typeface="Wingdings" panose="05000000000000000000" pitchFamily="2" charset="2"/>
              </a:rPr>
              <a:t>Sticks’n’Stones</a:t>
            </a:r>
            <a:r>
              <a:rPr lang="en-GB" sz="1300" dirty="0">
                <a:sym typeface="Wingdings" panose="05000000000000000000" pitchFamily="2" charset="2"/>
              </a:rPr>
              <a:t> Toolkit </a:t>
            </a:r>
            <a:endParaRPr lang="en-GB" sz="1300" dirty="0"/>
          </a:p>
          <a:p>
            <a:pPr marL="38100" indent="0" algn="just">
              <a:buNone/>
            </a:pPr>
            <a:r>
              <a:rPr lang="en-GB" sz="1300" b="1" dirty="0"/>
              <a:t>	Working time: 15 minutes</a:t>
            </a:r>
          </a:p>
        </p:txBody>
      </p:sp>
      <p:pic>
        <p:nvPicPr>
          <p:cNvPr id="4" name="Picture 3" descr="hard thinking face /&gt; | Funny emoticons, Animated emoticons, Funny emoji  faces">
            <a:extLst>
              <a:ext uri="{FF2B5EF4-FFF2-40B4-BE49-F238E27FC236}">
                <a16:creationId xmlns:a16="http://schemas.microsoft.com/office/drawing/2014/main" id="{AA0A1B5B-4ED1-4443-9F69-FAB29399CE92}"/>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90439" y="131812"/>
            <a:ext cx="909088" cy="909088"/>
          </a:xfrm>
          <a:prstGeom prst="rect">
            <a:avLst/>
          </a:prstGeom>
          <a:noFill/>
          <a:ln>
            <a:noFill/>
          </a:ln>
        </p:spPr>
      </p:pic>
    </p:spTree>
    <p:extLst>
      <p:ext uri="{BB962C8B-B14F-4D97-AF65-F5344CB8AC3E}">
        <p14:creationId xmlns:p14="http://schemas.microsoft.com/office/powerpoint/2010/main" val="235157595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6CF304-F001-4260-9453-B9E22C41F1E2}"/>
              </a:ext>
            </a:extLst>
          </p:cNvPr>
          <p:cNvSpPr>
            <a:spLocks noGrp="1"/>
          </p:cNvSpPr>
          <p:nvPr>
            <p:ph type="title"/>
          </p:nvPr>
        </p:nvSpPr>
        <p:spPr/>
        <p:txBody>
          <a:bodyPr/>
          <a:lstStyle/>
          <a:p>
            <a:r>
              <a:rPr lang="en-US" dirty="0"/>
              <a:t>A.1.3 </a:t>
            </a:r>
            <a:r>
              <a:rPr lang="en-GB" dirty="0"/>
              <a:t>Creating digital lesson plans to use interactive infographics in primary education</a:t>
            </a:r>
            <a:r>
              <a:rPr lang="en-US" dirty="0"/>
              <a:t> </a:t>
            </a:r>
            <a:endParaRPr lang="en-GB" dirty="0"/>
          </a:p>
        </p:txBody>
      </p:sp>
      <p:sp>
        <p:nvSpPr>
          <p:cNvPr id="3" name="Text Placeholder 2">
            <a:extLst>
              <a:ext uri="{FF2B5EF4-FFF2-40B4-BE49-F238E27FC236}">
                <a16:creationId xmlns:a16="http://schemas.microsoft.com/office/drawing/2014/main" id="{A9EC84AF-7728-45F5-BF3B-75249DC5CE53}"/>
              </a:ext>
            </a:extLst>
          </p:cNvPr>
          <p:cNvSpPr>
            <a:spLocks noGrp="1"/>
          </p:cNvSpPr>
          <p:nvPr>
            <p:ph type="body" idx="1"/>
          </p:nvPr>
        </p:nvSpPr>
        <p:spPr>
          <a:xfrm>
            <a:off x="582200" y="1040900"/>
            <a:ext cx="6525300" cy="3643200"/>
          </a:xfrm>
        </p:spPr>
        <p:txBody>
          <a:bodyPr/>
          <a:lstStyle/>
          <a:p>
            <a:pPr marL="38100" indent="0" algn="ctr">
              <a:buNone/>
            </a:pPr>
            <a:r>
              <a:rPr lang="en-GB" sz="2000" dirty="0"/>
              <a:t>How to make interactive infographics with Canva</a:t>
            </a:r>
          </a:p>
          <a:p>
            <a:endParaRPr lang="en-GB" sz="1400" dirty="0"/>
          </a:p>
          <a:p>
            <a:pPr algn="just"/>
            <a:r>
              <a:rPr lang="en-GB" sz="1400" dirty="0"/>
              <a:t>Canva is one of the free technologies for teachers.</a:t>
            </a:r>
          </a:p>
          <a:p>
            <a:pPr algn="just"/>
            <a:endParaRPr lang="en-GB" sz="1400" dirty="0"/>
          </a:p>
          <a:p>
            <a:pPr algn="just"/>
            <a:r>
              <a:rPr lang="en-GB" sz="1400" dirty="0"/>
              <a:t>One of the many neat things that you can do with Canva is create Interactive Infographics. You can use nearly any design template in Canva to create Interactive Infographics.</a:t>
            </a:r>
          </a:p>
          <a:p>
            <a:pPr algn="just"/>
            <a:endParaRPr lang="en-GB" sz="1400" dirty="0"/>
          </a:p>
          <a:p>
            <a:pPr algn="just"/>
            <a:r>
              <a:rPr lang="en-GB" sz="1400" dirty="0"/>
              <a:t>Adding some hyperlinked elements to an infographic is a good way for pupils to make the sources of their information readily accessible to viewers. Using the linking tool could also be a good way for pupils to provide additional information about the key points that they emphasize in their graphics.</a:t>
            </a:r>
          </a:p>
          <a:p>
            <a:pPr algn="just"/>
            <a:endParaRPr lang="en-GB" sz="1400" dirty="0"/>
          </a:p>
          <a:p>
            <a:endParaRPr lang="en-GB" sz="1400" dirty="0"/>
          </a:p>
        </p:txBody>
      </p:sp>
    </p:spTree>
    <p:extLst>
      <p:ext uri="{BB962C8B-B14F-4D97-AF65-F5344CB8AC3E}">
        <p14:creationId xmlns:p14="http://schemas.microsoft.com/office/powerpoint/2010/main" val="12904158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EBFDF6-FCD2-46CA-BB38-B1C28F2580EB}"/>
              </a:ext>
            </a:extLst>
          </p:cNvPr>
          <p:cNvSpPr txBox="1">
            <a:spLocks/>
          </p:cNvSpPr>
          <p:nvPr/>
        </p:nvSpPr>
        <p:spPr>
          <a:xfrm>
            <a:off x="5084955" y="854927"/>
            <a:ext cx="3156088" cy="3449444"/>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107000"/>
              </a:lnSpc>
              <a:spcAft>
                <a:spcPts val="800"/>
              </a:spcAft>
            </a:pPr>
            <a:r>
              <a:rPr lang="en-GB" sz="4000" dirty="0">
                <a:effectLst/>
                <a:latin typeface="Calibri" panose="020F0502020204030204" pitchFamily="34" charset="0"/>
                <a:ea typeface="Calibri" panose="020F0502020204030204" pitchFamily="34" charset="0"/>
                <a:cs typeface="Times New Roman" panose="02020603050405020304" pitchFamily="18" charset="0"/>
              </a:rPr>
              <a:t>A good Infographic is worth a thousand words!</a:t>
            </a:r>
          </a:p>
        </p:txBody>
      </p:sp>
      <p:pic>
        <p:nvPicPr>
          <p:cNvPr id="1026" name="Picture 2" descr="Educational infographics template with pencil Vector Image">
            <a:extLst>
              <a:ext uri="{FF2B5EF4-FFF2-40B4-BE49-F238E27FC236}">
                <a16:creationId xmlns:a16="http://schemas.microsoft.com/office/drawing/2014/main" id="{250A8694-6D30-4E1A-A07E-06CB573C211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7984" y="365266"/>
            <a:ext cx="3714384" cy="40357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478842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D1D581-AD09-4395-842D-02DFE55486AC}"/>
              </a:ext>
            </a:extLst>
          </p:cNvPr>
          <p:cNvSpPr>
            <a:spLocks noGrp="1"/>
          </p:cNvSpPr>
          <p:nvPr>
            <p:ph type="title"/>
          </p:nvPr>
        </p:nvSpPr>
        <p:spPr/>
        <p:txBody>
          <a:bodyPr/>
          <a:lstStyle/>
          <a:p>
            <a:r>
              <a:rPr lang="en-US" dirty="0"/>
              <a:t>Task to do 6 </a:t>
            </a:r>
            <a:endParaRPr lang="en-GB" dirty="0"/>
          </a:p>
        </p:txBody>
      </p:sp>
      <p:sp>
        <p:nvSpPr>
          <p:cNvPr id="3" name="Text Placeholder 2">
            <a:extLst>
              <a:ext uri="{FF2B5EF4-FFF2-40B4-BE49-F238E27FC236}">
                <a16:creationId xmlns:a16="http://schemas.microsoft.com/office/drawing/2014/main" id="{E003DE07-4BC6-48BB-85A8-42CD7FA3BD67}"/>
              </a:ext>
            </a:extLst>
          </p:cNvPr>
          <p:cNvSpPr>
            <a:spLocks noGrp="1"/>
          </p:cNvSpPr>
          <p:nvPr>
            <p:ph type="body" idx="1"/>
          </p:nvPr>
        </p:nvSpPr>
        <p:spPr>
          <a:xfrm>
            <a:off x="475786" y="852899"/>
            <a:ext cx="6690732" cy="3890086"/>
          </a:xfrm>
        </p:spPr>
        <p:txBody>
          <a:bodyPr/>
          <a:lstStyle/>
          <a:p>
            <a:pPr marL="38100" indent="0">
              <a:buNone/>
            </a:pPr>
            <a:r>
              <a:rPr lang="en-GB" sz="1400" b="1" u="sng" dirty="0"/>
              <a:t>Whole class work</a:t>
            </a:r>
            <a:r>
              <a:rPr lang="en-GB" sz="1400" b="1" dirty="0"/>
              <a:t>: </a:t>
            </a:r>
          </a:p>
          <a:p>
            <a:pPr marL="38100" indent="0" algn="just">
              <a:buNone/>
            </a:pPr>
            <a:endParaRPr lang="en-GB" sz="1300" b="1" dirty="0"/>
          </a:p>
          <a:p>
            <a:pPr marL="38100" indent="0" algn="just">
              <a:buNone/>
            </a:pPr>
            <a:r>
              <a:rPr lang="en-GB" sz="1300" dirty="0">
                <a:sym typeface="Wingdings" panose="05000000000000000000" pitchFamily="2" charset="2"/>
              </a:rPr>
              <a:t> </a:t>
            </a:r>
            <a:r>
              <a:rPr lang="en-GB" sz="1300" dirty="0"/>
              <a:t>Watch the video at the link:  </a:t>
            </a:r>
            <a:r>
              <a:rPr lang="en-GB" sz="1300" dirty="0">
                <a:hlinkClick r:id="rId2"/>
              </a:rPr>
              <a:t>https://www.youtube.com/watch?v=2csQTdfrctk</a:t>
            </a:r>
            <a:r>
              <a:rPr lang="en-GB" sz="1300" dirty="0"/>
              <a:t>  to find out how make an Interactive Infographic with Canva.</a:t>
            </a:r>
          </a:p>
          <a:p>
            <a:pPr marL="38100" indent="0" algn="just">
              <a:buNone/>
            </a:pPr>
            <a:r>
              <a:rPr lang="en-GB" sz="1300" dirty="0">
                <a:sym typeface="Wingdings" panose="05000000000000000000" pitchFamily="2" charset="2"/>
              </a:rPr>
              <a:t> Brainstorm with the whole class on the ideas of using Canva to design Interactive Infographics and write ideas on sticky notes about strong points on the value of Canva-designed infographics for teachers/education.</a:t>
            </a:r>
            <a:endParaRPr lang="en-GB" sz="1300" b="1" dirty="0"/>
          </a:p>
          <a:p>
            <a:pPr marL="38100" indent="0" algn="just">
              <a:buNone/>
            </a:pPr>
            <a:endParaRPr lang="en-GB" sz="1300" b="1" dirty="0"/>
          </a:p>
          <a:p>
            <a:pPr marL="38100" indent="0" algn="just">
              <a:buNone/>
            </a:pPr>
            <a:endParaRPr lang="en-GB" sz="1300" b="1" dirty="0"/>
          </a:p>
          <a:p>
            <a:pPr marL="38100" indent="0" algn="just">
              <a:buNone/>
            </a:pPr>
            <a:endParaRPr lang="en-GB" sz="1300" b="1" dirty="0"/>
          </a:p>
          <a:p>
            <a:pPr marL="38100" indent="0" algn="just">
              <a:buNone/>
            </a:pPr>
            <a:r>
              <a:rPr lang="en-GB" sz="1300" b="1" dirty="0"/>
              <a:t>Working time: 15 minutes</a:t>
            </a:r>
          </a:p>
        </p:txBody>
      </p:sp>
      <p:pic>
        <p:nvPicPr>
          <p:cNvPr id="4" name="Picture 3" descr="hard thinking face /&gt; | Funny emoticons, Animated emoticons, Funny emoji  faces">
            <a:extLst>
              <a:ext uri="{FF2B5EF4-FFF2-40B4-BE49-F238E27FC236}">
                <a16:creationId xmlns:a16="http://schemas.microsoft.com/office/drawing/2014/main" id="{AA0A1B5B-4ED1-4443-9F69-FAB29399CE92}"/>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90439" y="131812"/>
            <a:ext cx="909088" cy="909088"/>
          </a:xfrm>
          <a:prstGeom prst="rect">
            <a:avLst/>
          </a:prstGeom>
          <a:noFill/>
          <a:ln>
            <a:noFill/>
          </a:ln>
        </p:spPr>
      </p:pic>
      <p:pic>
        <p:nvPicPr>
          <p:cNvPr id="6" name="Picture 5">
            <a:extLst>
              <a:ext uri="{FF2B5EF4-FFF2-40B4-BE49-F238E27FC236}">
                <a16:creationId xmlns:a16="http://schemas.microsoft.com/office/drawing/2014/main" id="{A29EA2EC-68EB-462A-85A0-85B94DB1FAD0}"/>
              </a:ext>
            </a:extLst>
          </p:cNvPr>
          <p:cNvPicPr>
            <a:picLocks noChangeAspect="1"/>
          </p:cNvPicPr>
          <p:nvPr/>
        </p:nvPicPr>
        <p:blipFill>
          <a:blip r:embed="rId4"/>
          <a:stretch>
            <a:fillRect/>
          </a:stretch>
        </p:blipFill>
        <p:spPr>
          <a:xfrm>
            <a:off x="3152077" y="2933252"/>
            <a:ext cx="3944163" cy="1868988"/>
          </a:xfrm>
          <a:prstGeom prst="rect">
            <a:avLst/>
          </a:prstGeom>
        </p:spPr>
      </p:pic>
    </p:spTree>
    <p:extLst>
      <p:ext uri="{BB962C8B-B14F-4D97-AF65-F5344CB8AC3E}">
        <p14:creationId xmlns:p14="http://schemas.microsoft.com/office/powerpoint/2010/main" val="282401544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6CF304-F001-4260-9453-B9E22C41F1E2}"/>
              </a:ext>
            </a:extLst>
          </p:cNvPr>
          <p:cNvSpPr>
            <a:spLocks noGrp="1"/>
          </p:cNvSpPr>
          <p:nvPr>
            <p:ph type="title"/>
          </p:nvPr>
        </p:nvSpPr>
        <p:spPr/>
        <p:txBody>
          <a:bodyPr/>
          <a:lstStyle/>
          <a:p>
            <a:r>
              <a:rPr lang="en-US" dirty="0"/>
              <a:t>A.1.3 </a:t>
            </a:r>
            <a:r>
              <a:rPr lang="en-GB" dirty="0"/>
              <a:t>Creating digital lesson plans to use interactive infographics in primary education</a:t>
            </a:r>
            <a:r>
              <a:rPr lang="en-US" dirty="0"/>
              <a:t> </a:t>
            </a:r>
            <a:endParaRPr lang="en-GB" dirty="0"/>
          </a:p>
        </p:txBody>
      </p:sp>
      <p:sp>
        <p:nvSpPr>
          <p:cNvPr id="3" name="Text Placeholder 2">
            <a:extLst>
              <a:ext uri="{FF2B5EF4-FFF2-40B4-BE49-F238E27FC236}">
                <a16:creationId xmlns:a16="http://schemas.microsoft.com/office/drawing/2014/main" id="{A9EC84AF-7728-45F5-BF3B-75249DC5CE53}"/>
              </a:ext>
            </a:extLst>
          </p:cNvPr>
          <p:cNvSpPr>
            <a:spLocks noGrp="1"/>
          </p:cNvSpPr>
          <p:nvPr>
            <p:ph type="body" idx="1"/>
          </p:nvPr>
        </p:nvSpPr>
        <p:spPr>
          <a:xfrm>
            <a:off x="582200" y="929268"/>
            <a:ext cx="6525300" cy="3754832"/>
          </a:xfrm>
        </p:spPr>
        <p:txBody>
          <a:bodyPr/>
          <a:lstStyle/>
          <a:p>
            <a:pPr marL="38100" indent="0" algn="ctr">
              <a:buNone/>
            </a:pPr>
            <a:r>
              <a:rPr lang="en-GB" sz="1900" dirty="0">
                <a:effectLst/>
                <a:latin typeface="Calibri" panose="020F0502020204030204" pitchFamily="34" charset="0"/>
                <a:ea typeface="Calibri" panose="020F0502020204030204" pitchFamily="34" charset="0"/>
                <a:cs typeface="Times New Roman" panose="02020603050405020304" pitchFamily="18" charset="0"/>
              </a:rPr>
              <a:t>How to design digital lesson plans by using Lesson Plan Canvas and include Interactive </a:t>
            </a:r>
            <a:r>
              <a:rPr lang="en-GB" sz="1900" dirty="0">
                <a:latin typeface="Calibri" panose="020F0502020204030204" pitchFamily="34" charset="0"/>
                <a:ea typeface="Calibri" panose="020F0502020204030204" pitchFamily="34" charset="0"/>
                <a:cs typeface="Times New Roman" panose="02020603050405020304" pitchFamily="18" charset="0"/>
              </a:rPr>
              <a:t>I</a:t>
            </a:r>
            <a:r>
              <a:rPr lang="en-GB" sz="1900" dirty="0">
                <a:effectLst/>
                <a:latin typeface="Calibri" panose="020F0502020204030204" pitchFamily="34" charset="0"/>
                <a:ea typeface="Calibri" panose="020F0502020204030204" pitchFamily="34" charset="0"/>
                <a:cs typeface="Times New Roman" panose="02020603050405020304" pitchFamily="18" charset="0"/>
              </a:rPr>
              <a:t>nfographics from </a:t>
            </a:r>
            <a:r>
              <a:rPr lang="en-GB" sz="1900" dirty="0" err="1">
                <a:effectLst/>
                <a:latin typeface="Calibri" panose="020F0502020204030204" pitchFamily="34" charset="0"/>
                <a:ea typeface="Calibri" panose="020F0502020204030204" pitchFamily="34" charset="0"/>
                <a:cs typeface="Times New Roman" panose="02020603050405020304" pitchFamily="18" charset="0"/>
              </a:rPr>
              <a:t>Sticks’n’Stones</a:t>
            </a:r>
            <a:r>
              <a:rPr lang="en-GB" sz="1900" dirty="0">
                <a:effectLst/>
                <a:latin typeface="Calibri" panose="020F0502020204030204" pitchFamily="34" charset="0"/>
                <a:ea typeface="Calibri" panose="020F0502020204030204" pitchFamily="34" charset="0"/>
                <a:cs typeface="Times New Roman" panose="02020603050405020304" pitchFamily="18" charset="0"/>
              </a:rPr>
              <a:t> Toolkit and other digital learning resources 		(1)</a:t>
            </a:r>
          </a:p>
          <a:p>
            <a:pPr algn="just"/>
            <a:endParaRPr lang="en-GB" sz="1400" dirty="0"/>
          </a:p>
          <a:p>
            <a:pPr algn="just"/>
            <a:r>
              <a:rPr lang="en-GB" sz="1400" dirty="0"/>
              <a:t>With Canva is possible to create many types of resources, as it offers a large variety of templates for: presentations, videos, infographics, wall calendars, photo collages, book covers, mind maps, posters, lesson plans and many more.</a:t>
            </a:r>
          </a:p>
          <a:p>
            <a:pPr algn="just"/>
            <a:r>
              <a:rPr lang="en-GB" sz="1400" dirty="0"/>
              <a:t>Templates can be combined, personalised/customised and various information may be included, thus to meet the purpose and educational interests of the creator.</a:t>
            </a:r>
          </a:p>
          <a:p>
            <a:pPr algn="just"/>
            <a:r>
              <a:rPr lang="en-GB" sz="1400" dirty="0"/>
              <a:t>The </a:t>
            </a:r>
            <a:r>
              <a:rPr lang="en-GB" sz="1400" b="1" dirty="0"/>
              <a:t>Lesson Plan Canva </a:t>
            </a:r>
            <a:r>
              <a:rPr lang="en-GB" sz="1400" dirty="0"/>
              <a:t>is based on the Business Model Canva, but it has been adapted to be applied to a primary teaching session, and it is an effective tool for integrating technology into the classroom. </a:t>
            </a:r>
          </a:p>
          <a:p>
            <a:pPr algn="just"/>
            <a:endParaRPr lang="en-GB" sz="1400" dirty="0"/>
          </a:p>
        </p:txBody>
      </p:sp>
    </p:spTree>
    <p:extLst>
      <p:ext uri="{BB962C8B-B14F-4D97-AF65-F5344CB8AC3E}">
        <p14:creationId xmlns:p14="http://schemas.microsoft.com/office/powerpoint/2010/main" val="335609045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6CF304-F001-4260-9453-B9E22C41F1E2}"/>
              </a:ext>
            </a:extLst>
          </p:cNvPr>
          <p:cNvSpPr>
            <a:spLocks noGrp="1"/>
          </p:cNvSpPr>
          <p:nvPr>
            <p:ph type="title"/>
          </p:nvPr>
        </p:nvSpPr>
        <p:spPr/>
        <p:txBody>
          <a:bodyPr/>
          <a:lstStyle/>
          <a:p>
            <a:r>
              <a:rPr lang="en-US" dirty="0"/>
              <a:t>A.1.3 </a:t>
            </a:r>
            <a:r>
              <a:rPr lang="en-GB" dirty="0"/>
              <a:t>Creating digital lesson plans to use interactive infographics in primary education</a:t>
            </a:r>
            <a:r>
              <a:rPr lang="en-US" dirty="0"/>
              <a:t> </a:t>
            </a:r>
            <a:endParaRPr lang="en-GB" dirty="0"/>
          </a:p>
        </p:txBody>
      </p:sp>
      <p:sp>
        <p:nvSpPr>
          <p:cNvPr id="3" name="Text Placeholder 2">
            <a:extLst>
              <a:ext uri="{FF2B5EF4-FFF2-40B4-BE49-F238E27FC236}">
                <a16:creationId xmlns:a16="http://schemas.microsoft.com/office/drawing/2014/main" id="{A9EC84AF-7728-45F5-BF3B-75249DC5CE53}"/>
              </a:ext>
            </a:extLst>
          </p:cNvPr>
          <p:cNvSpPr>
            <a:spLocks noGrp="1"/>
          </p:cNvSpPr>
          <p:nvPr>
            <p:ph type="body" idx="1"/>
          </p:nvPr>
        </p:nvSpPr>
        <p:spPr>
          <a:xfrm>
            <a:off x="582200" y="852900"/>
            <a:ext cx="6525300" cy="823189"/>
          </a:xfrm>
        </p:spPr>
        <p:txBody>
          <a:bodyPr/>
          <a:lstStyle/>
          <a:p>
            <a:pPr marL="38100" indent="0" algn="ctr">
              <a:buNone/>
            </a:pPr>
            <a:r>
              <a:rPr lang="en-GB" sz="1900" dirty="0">
                <a:effectLst/>
                <a:latin typeface="Calibri" panose="020F0502020204030204" pitchFamily="34" charset="0"/>
                <a:ea typeface="Calibri" panose="020F0502020204030204" pitchFamily="34" charset="0"/>
                <a:cs typeface="Times New Roman" panose="02020603050405020304" pitchFamily="18" charset="0"/>
              </a:rPr>
              <a:t>Canva teaches you in 5 steps how to make a lesson plan with its templates!</a:t>
            </a:r>
          </a:p>
          <a:p>
            <a:endParaRPr lang="en-GB" sz="1400" dirty="0">
              <a:latin typeface="Didact Gothic" panose="00000500000000000000" pitchFamily="2" charset="0"/>
              <a:ea typeface="Calibri" panose="020F050202020403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id="{1017BC34-713D-455B-B1CF-9365B24ED80F}"/>
              </a:ext>
            </a:extLst>
          </p:cNvPr>
          <p:cNvPicPr>
            <a:picLocks noChangeAspect="1"/>
          </p:cNvPicPr>
          <p:nvPr/>
        </p:nvPicPr>
        <p:blipFill>
          <a:blip r:embed="rId2"/>
          <a:stretch>
            <a:fillRect/>
          </a:stretch>
        </p:blipFill>
        <p:spPr>
          <a:xfrm>
            <a:off x="696345" y="1609155"/>
            <a:ext cx="6297009" cy="3161077"/>
          </a:xfrm>
          <a:prstGeom prst="rect">
            <a:avLst/>
          </a:prstGeom>
        </p:spPr>
      </p:pic>
    </p:spTree>
    <p:extLst>
      <p:ext uri="{BB962C8B-B14F-4D97-AF65-F5344CB8AC3E}">
        <p14:creationId xmlns:p14="http://schemas.microsoft.com/office/powerpoint/2010/main" val="385773671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6CF304-F001-4260-9453-B9E22C41F1E2}"/>
              </a:ext>
            </a:extLst>
          </p:cNvPr>
          <p:cNvSpPr>
            <a:spLocks noGrp="1"/>
          </p:cNvSpPr>
          <p:nvPr>
            <p:ph type="title"/>
          </p:nvPr>
        </p:nvSpPr>
        <p:spPr/>
        <p:txBody>
          <a:bodyPr/>
          <a:lstStyle/>
          <a:p>
            <a:r>
              <a:rPr lang="en-US" dirty="0"/>
              <a:t>A.1.3 </a:t>
            </a:r>
            <a:r>
              <a:rPr lang="en-GB" dirty="0"/>
              <a:t>Creating digital lesson plans to use interactive infographics in primary education</a:t>
            </a:r>
            <a:r>
              <a:rPr lang="en-US" dirty="0"/>
              <a:t> </a:t>
            </a:r>
            <a:endParaRPr lang="en-GB" dirty="0"/>
          </a:p>
        </p:txBody>
      </p:sp>
      <p:sp>
        <p:nvSpPr>
          <p:cNvPr id="3" name="Text Placeholder 2">
            <a:extLst>
              <a:ext uri="{FF2B5EF4-FFF2-40B4-BE49-F238E27FC236}">
                <a16:creationId xmlns:a16="http://schemas.microsoft.com/office/drawing/2014/main" id="{A9EC84AF-7728-45F5-BF3B-75249DC5CE53}"/>
              </a:ext>
            </a:extLst>
          </p:cNvPr>
          <p:cNvSpPr>
            <a:spLocks noGrp="1"/>
          </p:cNvSpPr>
          <p:nvPr>
            <p:ph type="body" idx="1"/>
          </p:nvPr>
        </p:nvSpPr>
        <p:spPr>
          <a:xfrm>
            <a:off x="582200" y="906966"/>
            <a:ext cx="6525300" cy="3858322"/>
          </a:xfrm>
        </p:spPr>
        <p:txBody>
          <a:bodyPr/>
          <a:lstStyle/>
          <a:p>
            <a:pPr marL="38100" indent="0" algn="ctr">
              <a:buNone/>
            </a:pPr>
            <a:r>
              <a:rPr lang="en-GB" sz="1900" dirty="0">
                <a:effectLst/>
                <a:latin typeface="Calibri" panose="020F0502020204030204" pitchFamily="34" charset="0"/>
                <a:ea typeface="Calibri" panose="020F0502020204030204" pitchFamily="34" charset="0"/>
                <a:cs typeface="Times New Roman" panose="02020603050405020304" pitchFamily="18" charset="0"/>
              </a:rPr>
              <a:t>How to design digital lesson plans by using Lesson Plan Canvas and include Interactive </a:t>
            </a:r>
            <a:r>
              <a:rPr lang="en-GB" sz="1900" dirty="0">
                <a:latin typeface="Calibri" panose="020F0502020204030204" pitchFamily="34" charset="0"/>
                <a:ea typeface="Calibri" panose="020F0502020204030204" pitchFamily="34" charset="0"/>
                <a:cs typeface="Times New Roman" panose="02020603050405020304" pitchFamily="18" charset="0"/>
              </a:rPr>
              <a:t>I</a:t>
            </a:r>
            <a:r>
              <a:rPr lang="en-GB" sz="1900" dirty="0">
                <a:effectLst/>
                <a:latin typeface="Calibri" panose="020F0502020204030204" pitchFamily="34" charset="0"/>
                <a:ea typeface="Calibri" panose="020F0502020204030204" pitchFamily="34" charset="0"/>
                <a:cs typeface="Times New Roman" panose="02020603050405020304" pitchFamily="18" charset="0"/>
              </a:rPr>
              <a:t>nfographics from </a:t>
            </a:r>
            <a:r>
              <a:rPr lang="en-GB" sz="1900" dirty="0" err="1">
                <a:effectLst/>
                <a:latin typeface="Calibri" panose="020F0502020204030204" pitchFamily="34" charset="0"/>
                <a:ea typeface="Calibri" panose="020F0502020204030204" pitchFamily="34" charset="0"/>
                <a:cs typeface="Times New Roman" panose="02020603050405020304" pitchFamily="18" charset="0"/>
              </a:rPr>
              <a:t>Sticks’n’Stones</a:t>
            </a:r>
            <a:r>
              <a:rPr lang="en-GB" sz="1900" dirty="0">
                <a:effectLst/>
                <a:latin typeface="Calibri" panose="020F0502020204030204" pitchFamily="34" charset="0"/>
                <a:ea typeface="Calibri" panose="020F0502020204030204" pitchFamily="34" charset="0"/>
                <a:cs typeface="Times New Roman" panose="02020603050405020304" pitchFamily="18" charset="0"/>
              </a:rPr>
              <a:t> Toolkit and other digital learning resources 		(2)</a:t>
            </a:r>
          </a:p>
          <a:p>
            <a:pPr marL="38100" indent="0" algn="just">
              <a:buNone/>
            </a:pPr>
            <a:endParaRPr lang="en-IE" sz="1400" dirty="0">
              <a:effectLst/>
              <a:latin typeface="Didact Gothic" panose="00000500000000000000" pitchFamily="2" charset="0"/>
              <a:ea typeface="Calibri" panose="020F0502020204030204" pitchFamily="34" charset="0"/>
              <a:cs typeface="Times New Roman" panose="02020603050405020304" pitchFamily="18" charset="0"/>
            </a:endParaRPr>
          </a:p>
          <a:p>
            <a:pPr marL="38100" indent="0" algn="just">
              <a:buNone/>
            </a:pPr>
            <a:r>
              <a:rPr lang="en-IE" sz="1400" dirty="0">
                <a:effectLst/>
                <a:latin typeface="Didact Gothic" panose="00000500000000000000" pitchFamily="2" charset="0"/>
                <a:ea typeface="Calibri" panose="020F0502020204030204" pitchFamily="34" charset="0"/>
                <a:cs typeface="Times New Roman" panose="02020603050405020304" pitchFamily="18" charset="0"/>
              </a:rPr>
              <a:t>Each of the 35 Interactive Infographics in the </a:t>
            </a:r>
            <a:r>
              <a:rPr lang="en-IE" sz="1400" dirty="0" err="1">
                <a:effectLst/>
                <a:latin typeface="Didact Gothic" panose="00000500000000000000" pitchFamily="2" charset="0"/>
                <a:ea typeface="Calibri" panose="020F0502020204030204" pitchFamily="34" charset="0"/>
                <a:cs typeface="Times New Roman" panose="02020603050405020304" pitchFamily="18" charset="0"/>
              </a:rPr>
              <a:t>Sticks’n’Stones</a:t>
            </a:r>
            <a:r>
              <a:rPr lang="en-IE" sz="1400" dirty="0">
                <a:effectLst/>
                <a:latin typeface="Didact Gothic" panose="00000500000000000000" pitchFamily="2" charset="0"/>
                <a:ea typeface="Calibri" panose="020F0502020204030204" pitchFamily="34" charset="0"/>
                <a:cs typeface="Times New Roman" panose="02020603050405020304" pitchFamily="18" charset="0"/>
              </a:rPr>
              <a:t> Toolkit are accompanied by a </a:t>
            </a:r>
            <a:r>
              <a:rPr lang="en-IE" sz="1400" b="1" dirty="0">
                <a:effectLst/>
                <a:latin typeface="Didact Gothic" panose="00000500000000000000" pitchFamily="2" charset="0"/>
                <a:ea typeface="Calibri" panose="020F0502020204030204" pitchFamily="34" charset="0"/>
                <a:cs typeface="Times New Roman" panose="02020603050405020304" pitchFamily="18" charset="0"/>
              </a:rPr>
              <a:t>Teacher Handbook</a:t>
            </a:r>
            <a:r>
              <a:rPr lang="en-IE" sz="1400" dirty="0">
                <a:effectLst/>
                <a:latin typeface="Didact Gothic" panose="00000500000000000000" pitchFamily="2" charset="0"/>
                <a:ea typeface="Calibri" panose="020F0502020204030204" pitchFamily="34" charset="0"/>
                <a:cs typeface="Times New Roman" panose="02020603050405020304" pitchFamily="18" charset="0"/>
              </a:rPr>
              <a:t>. They include useful information for how the activities in the Interactive Infographics can be delivered in a classroom setting in primary schools. </a:t>
            </a:r>
            <a:r>
              <a:rPr lang="en-IE" sz="1400" b="1" dirty="0">
                <a:solidFill>
                  <a:schemeClr val="accent4">
                    <a:lumMod val="75000"/>
                  </a:schemeClr>
                </a:solidFill>
                <a:effectLst/>
                <a:latin typeface="Didact Gothic" panose="00000500000000000000" pitchFamily="2" charset="0"/>
                <a:ea typeface="Calibri" panose="020F0502020204030204" pitchFamily="34" charset="0"/>
                <a:cs typeface="Times New Roman" panose="02020603050405020304" pitchFamily="18" charset="0"/>
              </a:rPr>
              <a:t>REMEMBER:</a:t>
            </a:r>
          </a:p>
          <a:p>
            <a:pPr algn="just"/>
            <a:r>
              <a:rPr lang="en-GB" sz="1400" dirty="0">
                <a:latin typeface="Didact Gothic" panose="00000500000000000000" pitchFamily="2" charset="0"/>
                <a:ea typeface="Calibri" panose="020F0502020204030204" pitchFamily="34" charset="0"/>
                <a:cs typeface="Times New Roman" panose="02020603050405020304" pitchFamily="18" charset="0"/>
              </a:rPr>
              <a:t>Interactive Infographics from </a:t>
            </a:r>
            <a:r>
              <a:rPr lang="en-IE" sz="1400" dirty="0" err="1">
                <a:effectLst/>
                <a:latin typeface="Didact Gothic" panose="00000500000000000000" pitchFamily="2" charset="0"/>
                <a:ea typeface="Calibri" panose="020F0502020204030204" pitchFamily="34" charset="0"/>
                <a:cs typeface="Times New Roman" panose="02020603050405020304" pitchFamily="18" charset="0"/>
              </a:rPr>
              <a:t>Sticks’n’Stones</a:t>
            </a:r>
            <a:r>
              <a:rPr lang="en-IE" sz="1400" dirty="0">
                <a:effectLst/>
                <a:latin typeface="Didact Gothic" panose="00000500000000000000" pitchFamily="2" charset="0"/>
                <a:ea typeface="Calibri" panose="020F0502020204030204" pitchFamily="34" charset="0"/>
                <a:cs typeface="Times New Roman" panose="02020603050405020304" pitchFamily="18" charset="0"/>
              </a:rPr>
              <a:t> Toolkit </a:t>
            </a:r>
            <a:endParaRPr lang="en-GB" sz="1400" dirty="0">
              <a:latin typeface="Didact Gothic" panose="00000500000000000000" pitchFamily="2" charset="0"/>
              <a:ea typeface="Calibri" panose="020F0502020204030204" pitchFamily="34" charset="0"/>
              <a:cs typeface="Times New Roman" panose="02020603050405020304" pitchFamily="18" charset="0"/>
            </a:endParaRPr>
          </a:p>
          <a:p>
            <a:pPr algn="just"/>
            <a:r>
              <a:rPr lang="en-GB" sz="1400" dirty="0">
                <a:latin typeface="Didact Gothic" panose="00000500000000000000" pitchFamily="2" charset="0"/>
                <a:ea typeface="Calibri" panose="020F0502020204030204" pitchFamily="34" charset="0"/>
                <a:cs typeface="Times New Roman" panose="02020603050405020304" pitchFamily="18" charset="0"/>
              </a:rPr>
              <a:t>Teachers Handbooks from </a:t>
            </a:r>
            <a:r>
              <a:rPr lang="en-IE" sz="1400" dirty="0" err="1">
                <a:effectLst/>
                <a:latin typeface="Didact Gothic" panose="00000500000000000000" pitchFamily="2" charset="0"/>
                <a:ea typeface="Calibri" panose="020F0502020204030204" pitchFamily="34" charset="0"/>
                <a:cs typeface="Times New Roman" panose="02020603050405020304" pitchFamily="18" charset="0"/>
              </a:rPr>
              <a:t>Sticks’n’Stones</a:t>
            </a:r>
            <a:r>
              <a:rPr lang="en-IE" sz="1400" dirty="0">
                <a:effectLst/>
                <a:latin typeface="Didact Gothic" panose="00000500000000000000" pitchFamily="2" charset="0"/>
                <a:ea typeface="Calibri" panose="020F0502020204030204" pitchFamily="34" charset="0"/>
                <a:cs typeface="Times New Roman" panose="02020603050405020304" pitchFamily="18" charset="0"/>
              </a:rPr>
              <a:t> Toolkit </a:t>
            </a:r>
            <a:endParaRPr lang="en-GB" sz="1400" dirty="0">
              <a:latin typeface="Didact Gothic" panose="00000500000000000000" pitchFamily="2" charset="0"/>
              <a:ea typeface="Calibri" panose="020F0502020204030204" pitchFamily="34" charset="0"/>
              <a:cs typeface="Times New Roman" panose="02020603050405020304" pitchFamily="18" charset="0"/>
            </a:endParaRPr>
          </a:p>
          <a:p>
            <a:pPr algn="just"/>
            <a:r>
              <a:rPr lang="en-GB" sz="1400" dirty="0">
                <a:latin typeface="Didact Gothic" panose="00000500000000000000" pitchFamily="2" charset="0"/>
                <a:ea typeface="Calibri" panose="020F0502020204030204" pitchFamily="34" charset="0"/>
                <a:cs typeface="Times New Roman" panose="02020603050405020304" pitchFamily="18" charset="0"/>
              </a:rPr>
              <a:t>Canvas Lesson Plan Templates from </a:t>
            </a:r>
            <a:r>
              <a:rPr lang="en-GB" sz="1400" dirty="0">
                <a:sym typeface="Wingdings" panose="05000000000000000000" pitchFamily="2" charset="2"/>
                <a:hlinkClick r:id="rId2"/>
              </a:rPr>
              <a:t>https://www.canva.com/</a:t>
            </a:r>
            <a:r>
              <a:rPr lang="en-GB" sz="1400" dirty="0">
                <a:sym typeface="Wingdings" panose="05000000000000000000" pitchFamily="2" charset="2"/>
              </a:rPr>
              <a:t> </a:t>
            </a:r>
          </a:p>
          <a:p>
            <a:pPr marL="38100" indent="0" algn="just">
              <a:buNone/>
            </a:pPr>
            <a:r>
              <a:rPr lang="en-GB" sz="1400" b="1" dirty="0">
                <a:solidFill>
                  <a:schemeClr val="accent4">
                    <a:lumMod val="75000"/>
                  </a:schemeClr>
                </a:solidFill>
                <a:latin typeface="Didact Gothic" panose="00000500000000000000" pitchFamily="2" charset="0"/>
                <a:ea typeface="Calibri" panose="020F0502020204030204" pitchFamily="34" charset="0"/>
                <a:cs typeface="Times New Roman" panose="02020603050405020304" pitchFamily="18" charset="0"/>
              </a:rPr>
              <a:t>represent a valuable package of educational resources at your hand, for designing and implementing efficient and attractive digital lessons to use in the classroom with your pupils, to raise awareness of and address bullying in their school!</a:t>
            </a:r>
          </a:p>
        </p:txBody>
      </p:sp>
    </p:spTree>
    <p:extLst>
      <p:ext uri="{BB962C8B-B14F-4D97-AF65-F5344CB8AC3E}">
        <p14:creationId xmlns:p14="http://schemas.microsoft.com/office/powerpoint/2010/main" val="293165048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D1D581-AD09-4395-842D-02DFE55486AC}"/>
              </a:ext>
            </a:extLst>
          </p:cNvPr>
          <p:cNvSpPr>
            <a:spLocks noGrp="1"/>
          </p:cNvSpPr>
          <p:nvPr>
            <p:ph type="title"/>
          </p:nvPr>
        </p:nvSpPr>
        <p:spPr/>
        <p:txBody>
          <a:bodyPr/>
          <a:lstStyle/>
          <a:p>
            <a:r>
              <a:rPr lang="en-US" dirty="0"/>
              <a:t>Task to do 7 </a:t>
            </a:r>
            <a:endParaRPr lang="en-GB" dirty="0"/>
          </a:p>
        </p:txBody>
      </p:sp>
      <p:sp>
        <p:nvSpPr>
          <p:cNvPr id="3" name="Text Placeholder 2">
            <a:extLst>
              <a:ext uri="{FF2B5EF4-FFF2-40B4-BE49-F238E27FC236}">
                <a16:creationId xmlns:a16="http://schemas.microsoft.com/office/drawing/2014/main" id="{E003DE07-4BC6-48BB-85A8-42CD7FA3BD67}"/>
              </a:ext>
            </a:extLst>
          </p:cNvPr>
          <p:cNvSpPr>
            <a:spLocks noGrp="1"/>
          </p:cNvSpPr>
          <p:nvPr>
            <p:ph type="body" idx="1"/>
          </p:nvPr>
        </p:nvSpPr>
        <p:spPr>
          <a:xfrm>
            <a:off x="475786" y="929267"/>
            <a:ext cx="6690732" cy="3813717"/>
          </a:xfrm>
        </p:spPr>
        <p:txBody>
          <a:bodyPr/>
          <a:lstStyle/>
          <a:p>
            <a:pPr marL="38100" indent="0">
              <a:buNone/>
            </a:pPr>
            <a:r>
              <a:rPr lang="en-GB" sz="1400" b="1" u="sng" dirty="0"/>
              <a:t>Whole class work</a:t>
            </a:r>
            <a:r>
              <a:rPr lang="en-GB" sz="1400" b="1" dirty="0"/>
              <a:t>: </a:t>
            </a:r>
          </a:p>
          <a:p>
            <a:pPr marL="38100" indent="0" algn="just">
              <a:buNone/>
            </a:pPr>
            <a:r>
              <a:rPr lang="en-GB" sz="1300" dirty="0">
                <a:sym typeface="Wingdings" panose="05000000000000000000" pitchFamily="2" charset="2"/>
              </a:rPr>
              <a:t> Watch the tutorial on how to make a </a:t>
            </a:r>
          </a:p>
          <a:p>
            <a:pPr marL="38100" indent="0" algn="just">
              <a:buNone/>
            </a:pPr>
            <a:r>
              <a:rPr lang="en-GB" sz="1300" dirty="0">
                <a:sym typeface="Wingdings" panose="05000000000000000000" pitchFamily="2" charset="2"/>
              </a:rPr>
              <a:t>lesson plan with Canva at the link: </a:t>
            </a:r>
          </a:p>
          <a:p>
            <a:pPr marL="38100" indent="0" algn="just">
              <a:buNone/>
            </a:pPr>
            <a:r>
              <a:rPr lang="en-GB" sz="1400" dirty="0">
                <a:hlinkClick r:id="rId2"/>
              </a:rPr>
              <a:t>https://www.youtube.com/watch?v=bt4M2_f9lwY</a:t>
            </a:r>
            <a:r>
              <a:rPr lang="en-GB" sz="1400" dirty="0"/>
              <a:t> </a:t>
            </a:r>
            <a:endParaRPr lang="en-GB" sz="1400" b="1" u="sng" dirty="0"/>
          </a:p>
          <a:p>
            <a:pPr marL="38100" indent="0" algn="just">
              <a:buNone/>
            </a:pPr>
            <a:endParaRPr lang="en-GB" sz="1400" b="1" u="sng" dirty="0"/>
          </a:p>
          <a:p>
            <a:pPr marL="38100" indent="0" algn="just">
              <a:buNone/>
            </a:pPr>
            <a:r>
              <a:rPr lang="en-GB" sz="1400" b="1" u="sng" dirty="0"/>
              <a:t>Individual work</a:t>
            </a:r>
            <a:r>
              <a:rPr lang="en-GB" sz="1400" b="1" dirty="0"/>
              <a:t>: </a:t>
            </a:r>
          </a:p>
          <a:p>
            <a:pPr marL="38100" indent="0" algn="just">
              <a:buNone/>
            </a:pPr>
            <a:r>
              <a:rPr lang="en-GB" sz="1300" dirty="0">
                <a:sym typeface="Wingdings" panose="05000000000000000000" pitchFamily="2" charset="2"/>
              </a:rPr>
              <a:t> </a:t>
            </a:r>
            <a:r>
              <a:rPr lang="en-GB" sz="1300" dirty="0"/>
              <a:t>Access Canva website at: </a:t>
            </a:r>
            <a:r>
              <a:rPr lang="en-GB" sz="1300" dirty="0">
                <a:sym typeface="Wingdings" panose="05000000000000000000" pitchFamily="2" charset="2"/>
                <a:hlinkClick r:id="rId3"/>
              </a:rPr>
              <a:t>https://www.canva.com/</a:t>
            </a:r>
            <a:r>
              <a:rPr lang="en-GB" sz="1300" dirty="0">
                <a:sym typeface="Wingdings" panose="05000000000000000000" pitchFamily="2" charset="2"/>
              </a:rPr>
              <a:t> </a:t>
            </a:r>
          </a:p>
          <a:p>
            <a:pPr marL="38100" indent="0" algn="just">
              <a:buNone/>
            </a:pPr>
            <a:r>
              <a:rPr lang="en-GB" sz="1300" dirty="0"/>
              <a:t> </a:t>
            </a:r>
            <a:r>
              <a:rPr lang="en-GB" sz="1300" dirty="0">
                <a:sym typeface="Wingdings" panose="05000000000000000000" pitchFamily="2" charset="2"/>
              </a:rPr>
              <a:t> </a:t>
            </a:r>
            <a:r>
              <a:rPr lang="en-GB" sz="1300" dirty="0"/>
              <a:t>Chose a lesson plan template and sketch your own lesson plan on ‘combat bullying in primary schools’</a:t>
            </a:r>
          </a:p>
          <a:p>
            <a:pPr marL="38100" indent="0" algn="just">
              <a:buNone/>
            </a:pPr>
            <a:r>
              <a:rPr lang="en-GB" sz="1300" dirty="0">
                <a:sym typeface="Wingdings" panose="05000000000000000000" pitchFamily="2" charset="2"/>
              </a:rPr>
              <a:t> Include in your lesson plan one Interactive Infographic from </a:t>
            </a:r>
            <a:r>
              <a:rPr lang="en-GB" sz="1300" dirty="0" err="1">
                <a:sym typeface="Wingdings" panose="05000000000000000000" pitchFamily="2" charset="2"/>
              </a:rPr>
              <a:t>Sticks’n’Stones</a:t>
            </a:r>
            <a:r>
              <a:rPr lang="en-GB" sz="1300" dirty="0">
                <a:sym typeface="Wingdings" panose="05000000000000000000" pitchFamily="2" charset="2"/>
              </a:rPr>
              <a:t> Toolkit and add at least one other digital learning resources (e.g. video, mind map, H5P exercise, etc.)</a:t>
            </a:r>
            <a:endParaRPr lang="en-GB" sz="1300" dirty="0"/>
          </a:p>
          <a:p>
            <a:pPr marL="38100" indent="0" algn="just">
              <a:buNone/>
            </a:pPr>
            <a:r>
              <a:rPr lang="en-GB" sz="1300" dirty="0">
                <a:sym typeface="Wingdings" panose="05000000000000000000" pitchFamily="2" charset="2"/>
              </a:rPr>
              <a:t> At the end, the trainer will nominate few trainees and ask them to present their lesson plans. All trainees will be provide feedback and will be engaged in discussions</a:t>
            </a:r>
            <a:endParaRPr lang="en-GB" sz="1300" b="1" dirty="0"/>
          </a:p>
          <a:p>
            <a:pPr marL="38100" indent="0" algn="just">
              <a:buNone/>
            </a:pPr>
            <a:r>
              <a:rPr lang="en-GB" sz="1300" b="1" dirty="0"/>
              <a:t>Working time: 40 minutes</a:t>
            </a:r>
          </a:p>
        </p:txBody>
      </p:sp>
      <p:pic>
        <p:nvPicPr>
          <p:cNvPr id="4" name="Picture 3" descr="hard thinking face /&gt; | Funny emoticons, Animated emoticons, Funny emoji  faces">
            <a:extLst>
              <a:ext uri="{FF2B5EF4-FFF2-40B4-BE49-F238E27FC236}">
                <a16:creationId xmlns:a16="http://schemas.microsoft.com/office/drawing/2014/main" id="{AA0A1B5B-4ED1-4443-9F69-FAB29399CE92}"/>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90439" y="131812"/>
            <a:ext cx="909088" cy="909088"/>
          </a:xfrm>
          <a:prstGeom prst="rect">
            <a:avLst/>
          </a:prstGeom>
          <a:noFill/>
          <a:ln>
            <a:noFill/>
          </a:ln>
        </p:spPr>
      </p:pic>
      <p:pic>
        <p:nvPicPr>
          <p:cNvPr id="7" name="Picture 6">
            <a:extLst>
              <a:ext uri="{FF2B5EF4-FFF2-40B4-BE49-F238E27FC236}">
                <a16:creationId xmlns:a16="http://schemas.microsoft.com/office/drawing/2014/main" id="{6BE06C87-F838-4C31-A4C6-7D65F573E9CA}"/>
              </a:ext>
            </a:extLst>
          </p:cNvPr>
          <p:cNvPicPr>
            <a:picLocks noChangeAspect="1"/>
          </p:cNvPicPr>
          <p:nvPr/>
        </p:nvPicPr>
        <p:blipFill>
          <a:blip r:embed="rId5"/>
          <a:stretch>
            <a:fillRect/>
          </a:stretch>
        </p:blipFill>
        <p:spPr>
          <a:xfrm>
            <a:off x="4572000" y="1040900"/>
            <a:ext cx="2435397" cy="1352742"/>
          </a:xfrm>
          <a:prstGeom prst="rect">
            <a:avLst/>
          </a:prstGeom>
        </p:spPr>
      </p:pic>
    </p:spTree>
    <p:extLst>
      <p:ext uri="{BB962C8B-B14F-4D97-AF65-F5344CB8AC3E}">
        <p14:creationId xmlns:p14="http://schemas.microsoft.com/office/powerpoint/2010/main" val="27416692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C6F50A-6C79-48DE-8A14-DD02A06CB59A}"/>
              </a:ext>
            </a:extLst>
          </p:cNvPr>
          <p:cNvSpPr>
            <a:spLocks noGrp="1"/>
          </p:cNvSpPr>
          <p:nvPr>
            <p:ph type="title"/>
          </p:nvPr>
        </p:nvSpPr>
        <p:spPr/>
        <p:txBody>
          <a:bodyPr/>
          <a:lstStyle/>
          <a:p>
            <a:r>
              <a:rPr lang="en-US" dirty="0"/>
              <a:t>References</a:t>
            </a:r>
            <a:endParaRPr lang="en-GB" dirty="0"/>
          </a:p>
        </p:txBody>
      </p:sp>
      <p:sp>
        <p:nvSpPr>
          <p:cNvPr id="3" name="Text Placeholder 2">
            <a:extLst>
              <a:ext uri="{FF2B5EF4-FFF2-40B4-BE49-F238E27FC236}">
                <a16:creationId xmlns:a16="http://schemas.microsoft.com/office/drawing/2014/main" id="{08B475BE-38EE-4875-8623-9903EF9B8B0B}"/>
              </a:ext>
            </a:extLst>
          </p:cNvPr>
          <p:cNvSpPr>
            <a:spLocks noGrp="1"/>
          </p:cNvSpPr>
          <p:nvPr>
            <p:ph type="body" idx="1"/>
          </p:nvPr>
        </p:nvSpPr>
        <p:spPr/>
        <p:txBody>
          <a:bodyPr/>
          <a:lstStyle/>
          <a:p>
            <a:pPr marL="0" lvl="0" indent="0">
              <a:lnSpc>
                <a:spcPct val="107000"/>
              </a:lnSpc>
              <a:buNone/>
            </a:pPr>
            <a:r>
              <a:rPr lang="en-GB" sz="1200" dirty="0">
                <a:effectLst/>
                <a:latin typeface="Calibri" panose="020F0502020204030204" pitchFamily="34" charset="0"/>
                <a:ea typeface="Calibri" panose="020F0502020204030204" pitchFamily="34" charset="0"/>
                <a:cs typeface="Times New Roman" panose="02020603050405020304" pitchFamily="18" charset="0"/>
              </a:rPr>
              <a:t>1. </a:t>
            </a:r>
            <a:r>
              <a:rPr lang="en-GB" sz="1200" dirty="0" err="1">
                <a:effectLst/>
                <a:latin typeface="Calibri" panose="020F0502020204030204" pitchFamily="34" charset="0"/>
                <a:ea typeface="Calibri" panose="020F0502020204030204" pitchFamily="34" charset="0"/>
                <a:cs typeface="Times New Roman" panose="02020603050405020304" pitchFamily="18" charset="0"/>
              </a:rPr>
              <a:t>Sticks’n’Stones</a:t>
            </a:r>
            <a:r>
              <a:rPr lang="en-GB" sz="1200" dirty="0">
                <a:effectLst/>
                <a:latin typeface="Calibri" panose="020F0502020204030204" pitchFamily="34" charset="0"/>
                <a:ea typeface="Calibri" panose="020F0502020204030204" pitchFamily="34" charset="0"/>
                <a:cs typeface="Times New Roman" panose="02020603050405020304" pitchFamily="18" charset="0"/>
              </a:rPr>
              <a:t> Toolkit, </a:t>
            </a:r>
            <a:r>
              <a:rPr lang="en-GB" sz="12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link to be added here!</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buNone/>
            </a:pPr>
            <a:r>
              <a:rPr lang="en-GB" sz="1200" dirty="0">
                <a:effectLst/>
                <a:latin typeface="Calibri" panose="020F0502020204030204" pitchFamily="34" charset="0"/>
                <a:ea typeface="Calibri" panose="020F0502020204030204" pitchFamily="34" charset="0"/>
                <a:cs typeface="Times New Roman" panose="02020603050405020304" pitchFamily="18" charset="0"/>
              </a:rPr>
              <a:t>2. </a:t>
            </a:r>
            <a:r>
              <a:rPr lang="en-GB" sz="1200" dirty="0" err="1">
                <a:effectLst/>
                <a:latin typeface="Calibri" panose="020F0502020204030204" pitchFamily="34" charset="0"/>
                <a:ea typeface="Calibri" panose="020F0502020204030204" pitchFamily="34" charset="0"/>
                <a:cs typeface="Times New Roman" panose="02020603050405020304" pitchFamily="18" charset="0"/>
              </a:rPr>
              <a:t>Powtoon</a:t>
            </a:r>
            <a:r>
              <a:rPr lang="en-GB" sz="1200" dirty="0">
                <a:effectLst/>
                <a:latin typeface="Calibri" panose="020F0502020204030204" pitchFamily="34" charset="0"/>
                <a:ea typeface="Calibri" panose="020F0502020204030204" pitchFamily="34" charset="0"/>
                <a:cs typeface="Times New Roman" panose="02020603050405020304" pitchFamily="18" charset="0"/>
              </a:rPr>
              <a:t>, </a:t>
            </a:r>
            <a:r>
              <a:rPr lang="en-GB" sz="12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
              </a:rPr>
              <a:t>https://www.powtoon.com/?locale=en</a:t>
            </a:r>
            <a:r>
              <a:rPr lang="en-GB" sz="1200" dirty="0">
                <a:effectLst/>
                <a:latin typeface="Calibri" panose="020F0502020204030204" pitchFamily="34" charset="0"/>
                <a:ea typeface="Calibri" panose="020F0502020204030204" pitchFamily="34" charset="0"/>
                <a:cs typeface="Times New Roman" panose="02020603050405020304" pitchFamily="18" charset="0"/>
              </a:rPr>
              <a:t> </a:t>
            </a:r>
          </a:p>
          <a:p>
            <a:pPr marL="0" lvl="0" indent="0">
              <a:lnSpc>
                <a:spcPct val="107000"/>
              </a:lnSpc>
              <a:buNone/>
            </a:pPr>
            <a:r>
              <a:rPr lang="en-GB" sz="1200" dirty="0">
                <a:effectLst/>
                <a:latin typeface="Calibri" panose="020F0502020204030204" pitchFamily="34" charset="0"/>
                <a:ea typeface="Calibri" panose="020F0502020204030204" pitchFamily="34" charset="0"/>
                <a:cs typeface="Times New Roman" panose="02020603050405020304" pitchFamily="18" charset="0"/>
              </a:rPr>
              <a:t>3. Kahoot, </a:t>
            </a:r>
            <a:r>
              <a:rPr lang="en-GB" sz="12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https://kahoot.it/</a:t>
            </a:r>
            <a:r>
              <a:rPr lang="en-GB" sz="1200" dirty="0">
                <a:effectLst/>
                <a:latin typeface="Calibri" panose="020F0502020204030204" pitchFamily="34" charset="0"/>
                <a:ea typeface="Calibri" panose="020F0502020204030204" pitchFamily="34" charset="0"/>
                <a:cs typeface="Times New Roman" panose="02020603050405020304" pitchFamily="18" charset="0"/>
              </a:rPr>
              <a:t> </a:t>
            </a:r>
          </a:p>
          <a:p>
            <a:pPr marL="0" lvl="0" indent="0">
              <a:lnSpc>
                <a:spcPct val="107000"/>
              </a:lnSpc>
              <a:buNone/>
            </a:pPr>
            <a:r>
              <a:rPr lang="en-GB" sz="1200" dirty="0">
                <a:effectLst/>
                <a:latin typeface="Calibri" panose="020F0502020204030204" pitchFamily="34" charset="0"/>
                <a:ea typeface="Calibri" panose="020F0502020204030204" pitchFamily="34" charset="0"/>
                <a:cs typeface="Times New Roman" panose="02020603050405020304" pitchFamily="18" charset="0"/>
              </a:rPr>
              <a:t>4. Google Workspace, </a:t>
            </a:r>
            <a:r>
              <a:rPr lang="en-GB" sz="1200" dirty="0">
                <a:effectLst/>
                <a:latin typeface="Calibri" panose="020F0502020204030204" pitchFamily="34" charset="0"/>
                <a:ea typeface="Calibri" panose="020F0502020204030204" pitchFamily="34" charset="0"/>
                <a:cs typeface="Times New Roman" panose="02020603050405020304" pitchFamily="18" charset="0"/>
                <a:hlinkClick r:id="rId4"/>
              </a:rPr>
              <a:t>https://workspace.google.com/</a:t>
            </a:r>
            <a:r>
              <a:rPr lang="en-GB" sz="1200" dirty="0">
                <a:effectLst/>
                <a:latin typeface="Calibri" panose="020F0502020204030204" pitchFamily="34" charset="0"/>
                <a:ea typeface="Calibri" panose="020F0502020204030204" pitchFamily="34" charset="0"/>
                <a:cs typeface="Times New Roman" panose="02020603050405020304" pitchFamily="18" charset="0"/>
              </a:rPr>
              <a:t> </a:t>
            </a:r>
          </a:p>
          <a:p>
            <a:pPr marL="0" lvl="0" indent="0">
              <a:lnSpc>
                <a:spcPct val="107000"/>
              </a:lnSpc>
              <a:buNone/>
            </a:pPr>
            <a:r>
              <a:rPr lang="en-GB" sz="1200" dirty="0">
                <a:effectLst/>
                <a:latin typeface="Calibri" panose="020F0502020204030204" pitchFamily="34" charset="0"/>
                <a:ea typeface="Calibri" panose="020F0502020204030204" pitchFamily="34" charset="0"/>
                <a:cs typeface="Times New Roman" panose="02020603050405020304" pitchFamily="18" charset="0"/>
              </a:rPr>
              <a:t>5. Canva, </a:t>
            </a:r>
            <a:r>
              <a:rPr lang="en-GB" sz="12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5"/>
              </a:rPr>
              <a:t>https://www.canva.com/</a:t>
            </a:r>
            <a:r>
              <a:rPr lang="en-GB" sz="12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buNone/>
            </a:pPr>
            <a:r>
              <a:rPr lang="en-GB" sz="1200" dirty="0">
                <a:effectLst/>
                <a:latin typeface="Calibri" panose="020F0502020204030204" pitchFamily="34" charset="0"/>
                <a:ea typeface="Calibri" panose="020F0502020204030204" pitchFamily="34" charset="0"/>
                <a:cs typeface="Times New Roman" panose="02020603050405020304" pitchFamily="18" charset="0"/>
              </a:rPr>
              <a:t>6. How to make interactive infographics with Canva, </a:t>
            </a:r>
            <a:r>
              <a:rPr lang="en-GB" sz="12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6"/>
              </a:rPr>
              <a:t>https://www.freetech4teachers.com/2019/12/how-to-make-interactive-graphic-with.html</a:t>
            </a:r>
            <a:r>
              <a:rPr lang="en-GB" sz="1200" dirty="0">
                <a:effectLst/>
                <a:latin typeface="Calibri" panose="020F0502020204030204" pitchFamily="34" charset="0"/>
                <a:ea typeface="Calibri" panose="020F0502020204030204" pitchFamily="34" charset="0"/>
                <a:cs typeface="Times New Roman" panose="02020603050405020304" pitchFamily="18" charset="0"/>
              </a:rPr>
              <a:t> </a:t>
            </a:r>
          </a:p>
          <a:p>
            <a:pPr marL="0" lvl="0" indent="0">
              <a:lnSpc>
                <a:spcPct val="107000"/>
              </a:lnSpc>
              <a:buNone/>
            </a:pPr>
            <a:r>
              <a:rPr lang="en-GB" sz="1200" dirty="0">
                <a:effectLst/>
                <a:latin typeface="Calibri" panose="020F0502020204030204" pitchFamily="34" charset="0"/>
                <a:ea typeface="Calibri" panose="020F0502020204030204" pitchFamily="34" charset="0"/>
                <a:cs typeface="Times New Roman" panose="02020603050405020304" pitchFamily="18" charset="0"/>
              </a:rPr>
              <a:t>7. How to make a lesson plan, </a:t>
            </a:r>
            <a:r>
              <a:rPr lang="en-GB" sz="12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7"/>
              </a:rPr>
              <a:t>www.canva.com/create/lesson-plans/</a:t>
            </a:r>
            <a:r>
              <a:rPr lang="en-GB" sz="1200" dirty="0">
                <a:effectLst/>
                <a:latin typeface="Calibri" panose="020F0502020204030204" pitchFamily="34" charset="0"/>
                <a:ea typeface="Calibri" panose="020F0502020204030204" pitchFamily="34" charset="0"/>
                <a:cs typeface="Times New Roman" panose="02020603050405020304" pitchFamily="18" charset="0"/>
              </a:rPr>
              <a:t> </a:t>
            </a:r>
          </a:p>
          <a:p>
            <a:pPr marL="0" lvl="0" indent="0">
              <a:lnSpc>
                <a:spcPct val="107000"/>
              </a:lnSpc>
              <a:spcAft>
                <a:spcPts val="800"/>
              </a:spcAft>
              <a:buNone/>
            </a:pPr>
            <a:r>
              <a:rPr lang="en-GB" sz="1200" dirty="0">
                <a:effectLst/>
                <a:latin typeface="Calibri" panose="020F0502020204030204" pitchFamily="34" charset="0"/>
                <a:ea typeface="Calibri" panose="020F0502020204030204" pitchFamily="34" charset="0"/>
                <a:cs typeface="Times New Roman" panose="02020603050405020304" pitchFamily="18" charset="0"/>
              </a:rPr>
              <a:t>8. Canva Tutorial for Teachers | Create a Lesson Plan on Canva, </a:t>
            </a:r>
            <a:r>
              <a:rPr lang="ro-RO" sz="12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8"/>
              </a:rPr>
              <a:t>https://www.youtube.com/watch?v=bt4M2_f9lwY</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38100" indent="0">
              <a:buNone/>
            </a:pPr>
            <a:endParaRPr lang="en-GB" sz="1200" dirty="0"/>
          </a:p>
        </p:txBody>
      </p:sp>
    </p:spTree>
    <p:extLst>
      <p:ext uri="{BB962C8B-B14F-4D97-AF65-F5344CB8AC3E}">
        <p14:creationId xmlns:p14="http://schemas.microsoft.com/office/powerpoint/2010/main" val="109030167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Shape 682"/>
        <p:cNvGrpSpPr/>
        <p:nvPr/>
      </p:nvGrpSpPr>
      <p:grpSpPr>
        <a:xfrm>
          <a:off x="0" y="0"/>
          <a:ext cx="0" cy="0"/>
          <a:chOff x="0" y="0"/>
          <a:chExt cx="0" cy="0"/>
        </a:xfrm>
      </p:grpSpPr>
      <p:sp>
        <p:nvSpPr>
          <p:cNvPr id="683" name="Google Shape;683;p37"/>
          <p:cNvSpPr txBox="1">
            <a:spLocks noGrp="1"/>
          </p:cNvSpPr>
          <p:nvPr>
            <p:ph type="ctrTitle" idx="4294967295"/>
          </p:nvPr>
        </p:nvSpPr>
        <p:spPr>
          <a:xfrm>
            <a:off x="1275150" y="1354750"/>
            <a:ext cx="6593700" cy="1159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4000" dirty="0"/>
              <a:t>Thank you for attention!</a:t>
            </a:r>
            <a:endParaRPr sz="4000" dirty="0"/>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Shape 485"/>
        <p:cNvGrpSpPr/>
        <p:nvPr/>
      </p:nvGrpSpPr>
      <p:grpSpPr>
        <a:xfrm>
          <a:off x="0" y="0"/>
          <a:ext cx="0" cy="0"/>
          <a:chOff x="0" y="0"/>
          <a:chExt cx="0" cy="0"/>
        </a:xfrm>
      </p:grpSpPr>
      <p:pic>
        <p:nvPicPr>
          <p:cNvPr id="6" name="Picture 5" descr="A picture containing knife&#10;&#10;Description automatically generated">
            <a:extLst>
              <a:ext uri="{FF2B5EF4-FFF2-40B4-BE49-F238E27FC236}">
                <a16:creationId xmlns:a16="http://schemas.microsoft.com/office/drawing/2014/main" id="{7E27D6BB-3386-DD4E-A078-600ED9FF653C}"/>
              </a:ext>
            </a:extLst>
          </p:cNvPr>
          <p:cNvPicPr>
            <a:picLocks noChangeAspect="1"/>
          </p:cNvPicPr>
          <p:nvPr/>
        </p:nvPicPr>
        <p:blipFill rotWithShape="1">
          <a:blip r:embed="rId3"/>
          <a:srcRect l="3592" t="12865" r="27408" b="6289"/>
          <a:stretch/>
        </p:blipFill>
        <p:spPr>
          <a:xfrm>
            <a:off x="516910" y="3938256"/>
            <a:ext cx="2289190" cy="550075"/>
          </a:xfrm>
          <a:prstGeom prst="rect">
            <a:avLst/>
          </a:prstGeom>
        </p:spPr>
      </p:pic>
      <p:sp>
        <p:nvSpPr>
          <p:cNvPr id="7" name="TextBox 6">
            <a:extLst>
              <a:ext uri="{FF2B5EF4-FFF2-40B4-BE49-F238E27FC236}">
                <a16:creationId xmlns:a16="http://schemas.microsoft.com/office/drawing/2014/main" id="{D04E819B-C33F-BF47-A388-B6FA1F2C550A}"/>
              </a:ext>
            </a:extLst>
          </p:cNvPr>
          <p:cNvSpPr txBox="1"/>
          <p:nvPr/>
        </p:nvSpPr>
        <p:spPr>
          <a:xfrm>
            <a:off x="2806100" y="3934333"/>
            <a:ext cx="2773982" cy="553998"/>
          </a:xfrm>
          <a:prstGeom prst="rect">
            <a:avLst/>
          </a:prstGeom>
          <a:noFill/>
        </p:spPr>
        <p:txBody>
          <a:bodyPr wrap="square" rtlCol="0">
            <a:spAutoFit/>
          </a:bodyPr>
          <a:lstStyle/>
          <a:p>
            <a:r>
              <a:rPr lang="en-IE" sz="600" dirty="0"/>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p>
          <a:p>
            <a:r>
              <a:rPr lang="en-IE" sz="600" dirty="0"/>
              <a:t>Project Number:</a:t>
            </a:r>
            <a:endParaRPr lang="en-GB" sz="600" dirty="0"/>
          </a:p>
        </p:txBody>
      </p:sp>
      <p:pic>
        <p:nvPicPr>
          <p:cNvPr id="8" name="Picture 7" descr="A close up of a sign&#10;&#10;Description automatically generated">
            <a:extLst>
              <a:ext uri="{FF2B5EF4-FFF2-40B4-BE49-F238E27FC236}">
                <a16:creationId xmlns:a16="http://schemas.microsoft.com/office/drawing/2014/main" id="{CE5AE726-7720-CF44-9FE7-9DA811C0714C}"/>
              </a:ext>
            </a:extLst>
          </p:cNvPr>
          <p:cNvPicPr>
            <a:picLocks noChangeAspect="1"/>
          </p:cNvPicPr>
          <p:nvPr/>
        </p:nvPicPr>
        <p:blipFill>
          <a:blip r:embed="rId4"/>
          <a:stretch>
            <a:fillRect/>
          </a:stretch>
        </p:blipFill>
        <p:spPr>
          <a:xfrm>
            <a:off x="3519518" y="3077625"/>
            <a:ext cx="922129" cy="459605"/>
          </a:xfrm>
          <a:prstGeom prst="rect">
            <a:avLst/>
          </a:prstGeom>
        </p:spPr>
      </p:pic>
      <p:pic>
        <p:nvPicPr>
          <p:cNvPr id="10" name="Picture 9" descr="A picture containing sitting, dark, computer, computer&#10;&#10;Description automatically generated">
            <a:extLst>
              <a:ext uri="{FF2B5EF4-FFF2-40B4-BE49-F238E27FC236}">
                <a16:creationId xmlns:a16="http://schemas.microsoft.com/office/drawing/2014/main" id="{2B686D7F-5A06-BB4B-A9BE-4AC23DDE7A37}"/>
              </a:ext>
            </a:extLst>
          </p:cNvPr>
          <p:cNvPicPr>
            <a:picLocks noChangeAspect="1"/>
          </p:cNvPicPr>
          <p:nvPr/>
        </p:nvPicPr>
        <p:blipFill>
          <a:blip r:embed="rId5"/>
          <a:stretch>
            <a:fillRect/>
          </a:stretch>
        </p:blipFill>
        <p:spPr>
          <a:xfrm>
            <a:off x="1862002" y="3206766"/>
            <a:ext cx="1489107" cy="378232"/>
          </a:xfrm>
          <a:prstGeom prst="rect">
            <a:avLst/>
          </a:prstGeom>
        </p:spPr>
      </p:pic>
      <p:pic>
        <p:nvPicPr>
          <p:cNvPr id="12" name="Picture 11" descr="A close up of a sign&#10;&#10;Description automatically generated">
            <a:extLst>
              <a:ext uri="{FF2B5EF4-FFF2-40B4-BE49-F238E27FC236}">
                <a16:creationId xmlns:a16="http://schemas.microsoft.com/office/drawing/2014/main" id="{2FF06939-DC98-C24C-BA17-6B6EB7D5CFCA}"/>
              </a:ext>
            </a:extLst>
          </p:cNvPr>
          <p:cNvPicPr>
            <a:picLocks noChangeAspect="1"/>
          </p:cNvPicPr>
          <p:nvPr/>
        </p:nvPicPr>
        <p:blipFill>
          <a:blip r:embed="rId6"/>
          <a:stretch>
            <a:fillRect/>
          </a:stretch>
        </p:blipFill>
        <p:spPr>
          <a:xfrm>
            <a:off x="4682873" y="3041465"/>
            <a:ext cx="470085" cy="673469"/>
          </a:xfrm>
          <a:prstGeom prst="rect">
            <a:avLst/>
          </a:prstGeom>
        </p:spPr>
      </p:pic>
      <p:pic>
        <p:nvPicPr>
          <p:cNvPr id="14" name="Picture 13" descr="A picture containing drawing&#10;&#10;Description automatically generated">
            <a:extLst>
              <a:ext uri="{FF2B5EF4-FFF2-40B4-BE49-F238E27FC236}">
                <a16:creationId xmlns:a16="http://schemas.microsoft.com/office/drawing/2014/main" id="{4E506D01-BF90-684E-B2E8-D4A796F4B93C}"/>
              </a:ext>
            </a:extLst>
          </p:cNvPr>
          <p:cNvPicPr>
            <a:picLocks noChangeAspect="1"/>
          </p:cNvPicPr>
          <p:nvPr/>
        </p:nvPicPr>
        <p:blipFill>
          <a:blip r:embed="rId7"/>
          <a:stretch>
            <a:fillRect/>
          </a:stretch>
        </p:blipFill>
        <p:spPr>
          <a:xfrm>
            <a:off x="1154526" y="3142506"/>
            <a:ext cx="535828" cy="475311"/>
          </a:xfrm>
          <a:prstGeom prst="rect">
            <a:avLst/>
          </a:prstGeom>
        </p:spPr>
      </p:pic>
      <p:pic>
        <p:nvPicPr>
          <p:cNvPr id="16" name="Picture 15" descr="A picture containing drawing&#10;&#10;Description automatically generated">
            <a:extLst>
              <a:ext uri="{FF2B5EF4-FFF2-40B4-BE49-F238E27FC236}">
                <a16:creationId xmlns:a16="http://schemas.microsoft.com/office/drawing/2014/main" id="{A7915A34-39FD-3B4C-A7F6-03681B70E187}"/>
              </a:ext>
            </a:extLst>
          </p:cNvPr>
          <p:cNvPicPr>
            <a:picLocks noChangeAspect="1"/>
          </p:cNvPicPr>
          <p:nvPr/>
        </p:nvPicPr>
        <p:blipFill>
          <a:blip r:embed="rId8"/>
          <a:stretch>
            <a:fillRect/>
          </a:stretch>
        </p:blipFill>
        <p:spPr>
          <a:xfrm>
            <a:off x="88682" y="2967114"/>
            <a:ext cx="1270000" cy="762000"/>
          </a:xfrm>
          <a:prstGeom prst="rect">
            <a:avLst/>
          </a:prstGeom>
        </p:spPr>
      </p:pic>
      <p:pic>
        <p:nvPicPr>
          <p:cNvPr id="18" name="Picture 17">
            <a:extLst>
              <a:ext uri="{FF2B5EF4-FFF2-40B4-BE49-F238E27FC236}">
                <a16:creationId xmlns:a16="http://schemas.microsoft.com/office/drawing/2014/main" id="{6646F093-071D-5245-9E52-BA1F9DE7E433}"/>
              </a:ext>
            </a:extLst>
          </p:cNvPr>
          <p:cNvPicPr>
            <a:picLocks noChangeAspect="1"/>
          </p:cNvPicPr>
          <p:nvPr/>
        </p:nvPicPr>
        <p:blipFill>
          <a:blip r:embed="rId9"/>
          <a:stretch>
            <a:fillRect/>
          </a:stretch>
        </p:blipFill>
        <p:spPr>
          <a:xfrm>
            <a:off x="5390543" y="3158998"/>
            <a:ext cx="1081608" cy="409573"/>
          </a:xfrm>
          <a:prstGeom prst="rect">
            <a:avLst/>
          </a:prstGeom>
        </p:spPr>
      </p:pic>
      <p:pic>
        <p:nvPicPr>
          <p:cNvPr id="20" name="Picture 19" descr="A picture containing drawing, plate, cup&#10;&#10;Description automatically generated">
            <a:extLst>
              <a:ext uri="{FF2B5EF4-FFF2-40B4-BE49-F238E27FC236}">
                <a16:creationId xmlns:a16="http://schemas.microsoft.com/office/drawing/2014/main" id="{85C71C97-AEDF-2646-AD43-9EB1E049BE82}"/>
              </a:ext>
            </a:extLst>
          </p:cNvPr>
          <p:cNvPicPr>
            <a:picLocks noChangeAspect="1"/>
          </p:cNvPicPr>
          <p:nvPr/>
        </p:nvPicPr>
        <p:blipFill>
          <a:blip r:embed="rId10"/>
          <a:stretch>
            <a:fillRect/>
          </a:stretch>
        </p:blipFill>
        <p:spPr>
          <a:xfrm>
            <a:off x="6676298" y="3077625"/>
            <a:ext cx="593129" cy="572317"/>
          </a:xfrm>
          <a:prstGeom prst="rect">
            <a:avLst/>
          </a:prstGeom>
        </p:spPr>
      </p:pic>
      <p:pic>
        <p:nvPicPr>
          <p:cNvPr id="22" name="Picture 21" descr="A drawing of a cartoon character&#10;&#10;Description automatically generated">
            <a:extLst>
              <a:ext uri="{FF2B5EF4-FFF2-40B4-BE49-F238E27FC236}">
                <a16:creationId xmlns:a16="http://schemas.microsoft.com/office/drawing/2014/main" id="{BDC68826-9457-494D-B6CC-FB11DCA78D30}"/>
              </a:ext>
            </a:extLst>
          </p:cNvPr>
          <p:cNvPicPr>
            <a:picLocks noChangeAspect="1"/>
          </p:cNvPicPr>
          <p:nvPr/>
        </p:nvPicPr>
        <p:blipFill>
          <a:blip r:embed="rId11"/>
          <a:stretch>
            <a:fillRect/>
          </a:stretch>
        </p:blipFill>
        <p:spPr>
          <a:xfrm>
            <a:off x="2538659" y="676010"/>
            <a:ext cx="2495068" cy="2004512"/>
          </a:xfrm>
          <a:prstGeom prst="rect">
            <a:avLst/>
          </a:prstGeom>
        </p:spPr>
      </p:pic>
    </p:spTree>
    <p:extLst>
      <p:ext uri="{BB962C8B-B14F-4D97-AF65-F5344CB8AC3E}">
        <p14:creationId xmlns:p14="http://schemas.microsoft.com/office/powerpoint/2010/main" val="4470287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3808E3-FC9D-475D-95D8-F10229467277}"/>
              </a:ext>
            </a:extLst>
          </p:cNvPr>
          <p:cNvSpPr>
            <a:spLocks noGrp="1"/>
          </p:cNvSpPr>
          <p:nvPr>
            <p:ph type="title"/>
          </p:nvPr>
        </p:nvSpPr>
        <p:spPr/>
        <p:txBody>
          <a:bodyPr/>
          <a:lstStyle/>
          <a:p>
            <a:r>
              <a:rPr lang="en-US" dirty="0"/>
              <a:t>A.1.1 Using interactive infographics in primary education</a:t>
            </a:r>
            <a:endParaRPr lang="en-GB" dirty="0"/>
          </a:p>
        </p:txBody>
      </p:sp>
      <p:sp>
        <p:nvSpPr>
          <p:cNvPr id="3" name="Text Placeholder 2">
            <a:extLst>
              <a:ext uri="{FF2B5EF4-FFF2-40B4-BE49-F238E27FC236}">
                <a16:creationId xmlns:a16="http://schemas.microsoft.com/office/drawing/2014/main" id="{A7AF0271-D004-49D5-B3A1-C61655D23241}"/>
              </a:ext>
            </a:extLst>
          </p:cNvPr>
          <p:cNvSpPr>
            <a:spLocks noGrp="1"/>
          </p:cNvSpPr>
          <p:nvPr>
            <p:ph type="body" idx="1"/>
          </p:nvPr>
        </p:nvSpPr>
        <p:spPr>
          <a:xfrm>
            <a:off x="582200" y="1040900"/>
            <a:ext cx="6525300" cy="3754124"/>
          </a:xfrm>
        </p:spPr>
        <p:txBody>
          <a:bodyPr/>
          <a:lstStyle/>
          <a:p>
            <a:pPr marL="38100" indent="0" algn="ctr">
              <a:buNone/>
            </a:pPr>
            <a:r>
              <a:rPr lang="en-US" sz="2000" dirty="0"/>
              <a:t>Why to use an Infographic?</a:t>
            </a:r>
          </a:p>
          <a:p>
            <a:pPr marL="38100" indent="0">
              <a:buNone/>
            </a:pPr>
            <a:r>
              <a:rPr lang="en-GB" sz="1400" dirty="0"/>
              <a:t>Because:</a:t>
            </a:r>
          </a:p>
          <a:p>
            <a:pPr algn="just"/>
            <a:r>
              <a:rPr lang="en-GB" sz="1400" dirty="0">
                <a:latin typeface="Didact Gothic" panose="00000500000000000000" pitchFamily="2" charset="0"/>
              </a:rPr>
              <a:t>An infographic presents information and statistics using visual content to make it easier to understand a topic.</a:t>
            </a:r>
          </a:p>
          <a:p>
            <a:pPr algn="just"/>
            <a:r>
              <a:rPr lang="en-GB" sz="1400" dirty="0">
                <a:latin typeface="Didact Gothic" panose="00000500000000000000" pitchFamily="2" charset="0"/>
              </a:rPr>
              <a:t>Infographics help you to keep your pupils interested (because images are more appealing than text) and allow them to comprehend any kind of information faster.</a:t>
            </a:r>
          </a:p>
          <a:p>
            <a:pPr algn="just"/>
            <a:r>
              <a:rPr lang="en-GB" sz="1400" dirty="0">
                <a:latin typeface="Didact Gothic" panose="00000500000000000000" pitchFamily="2" charset="0"/>
              </a:rPr>
              <a:t>Therefore, you can explain complex topics, knowing that you’ll increase the chances of your pupils consuming the content and learning from it, compared with plain text.</a:t>
            </a:r>
          </a:p>
          <a:p>
            <a:pPr algn="just"/>
            <a:r>
              <a:rPr lang="en-GB" sz="1400" dirty="0">
                <a:latin typeface="Didact Gothic" panose="00000500000000000000" pitchFamily="2" charset="0"/>
              </a:rPr>
              <a:t>Infographics summarize a large amount of data in a visually compelling way. Thus, you make your content easy to understand and digest.</a:t>
            </a:r>
            <a:endParaRPr lang="en-US" sz="1400" dirty="0">
              <a:latin typeface="Didact Gothic" panose="00000500000000000000" pitchFamily="2" charset="0"/>
            </a:endParaRPr>
          </a:p>
        </p:txBody>
      </p:sp>
    </p:spTree>
    <p:extLst>
      <p:ext uri="{BB962C8B-B14F-4D97-AF65-F5344CB8AC3E}">
        <p14:creationId xmlns:p14="http://schemas.microsoft.com/office/powerpoint/2010/main" val="21591969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93C9F8D-A68B-46EC-88D0-876119A874CE}"/>
              </a:ext>
            </a:extLst>
          </p:cNvPr>
          <p:cNvPicPr>
            <a:picLocks noChangeAspect="1"/>
          </p:cNvPicPr>
          <p:nvPr/>
        </p:nvPicPr>
        <p:blipFill>
          <a:blip r:embed="rId2"/>
          <a:stretch>
            <a:fillRect/>
          </a:stretch>
        </p:blipFill>
        <p:spPr>
          <a:xfrm>
            <a:off x="180227" y="1278673"/>
            <a:ext cx="8015474" cy="1566935"/>
          </a:xfrm>
          <a:prstGeom prst="rect">
            <a:avLst/>
          </a:prstGeom>
        </p:spPr>
      </p:pic>
      <p:sp>
        <p:nvSpPr>
          <p:cNvPr id="4" name="Title 1">
            <a:extLst>
              <a:ext uri="{FF2B5EF4-FFF2-40B4-BE49-F238E27FC236}">
                <a16:creationId xmlns:a16="http://schemas.microsoft.com/office/drawing/2014/main" id="{D9104A16-BB47-4DF9-A7E7-FDE647D01CF4}"/>
              </a:ext>
            </a:extLst>
          </p:cNvPr>
          <p:cNvSpPr txBox="1">
            <a:spLocks/>
          </p:cNvSpPr>
          <p:nvPr/>
        </p:nvSpPr>
        <p:spPr>
          <a:xfrm>
            <a:off x="2521976" y="3218442"/>
            <a:ext cx="6495644" cy="8529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1000" u="sng" dirty="0"/>
              <a:t>Source</a:t>
            </a:r>
            <a:r>
              <a:rPr lang="en-US" sz="1000" dirty="0"/>
              <a:t>:</a:t>
            </a:r>
          </a:p>
          <a:p>
            <a:r>
              <a:rPr lang="en-US" sz="1000" dirty="0"/>
              <a:t>Research Gate (2019), </a:t>
            </a:r>
            <a:r>
              <a:rPr lang="en-US" sz="1000" i="1" dirty="0"/>
              <a:t>“Visualizing the terror threat. The impact of communicating security information to the general public using infographics and motion graphics”</a:t>
            </a:r>
            <a:endParaRPr lang="en-GB" sz="1000" i="1" dirty="0"/>
          </a:p>
        </p:txBody>
      </p:sp>
    </p:spTree>
    <p:extLst>
      <p:ext uri="{BB962C8B-B14F-4D97-AF65-F5344CB8AC3E}">
        <p14:creationId xmlns:p14="http://schemas.microsoft.com/office/powerpoint/2010/main" val="619380366"/>
      </p:ext>
    </p:extLst>
  </p:cSld>
  <p:clrMapOvr>
    <a:masterClrMapping/>
  </p:clrMapOvr>
</p:sld>
</file>

<file path=ppt/theme/theme1.xml><?xml version="1.0" encoding="utf-8"?>
<a:theme xmlns:a="http://schemas.openxmlformats.org/drawingml/2006/main" name="Crab template">
  <a:themeElements>
    <a:clrScheme name="Custom 347">
      <a:dk1>
        <a:srgbClr val="3E4A63"/>
      </a:dk1>
      <a:lt1>
        <a:srgbClr val="FFFFFF"/>
      </a:lt1>
      <a:dk2>
        <a:srgbClr val="ACBCD3"/>
      </a:dk2>
      <a:lt2>
        <a:srgbClr val="EEEEEE"/>
      </a:lt2>
      <a:accent1>
        <a:srgbClr val="F4D7B7"/>
      </a:accent1>
      <a:accent2>
        <a:srgbClr val="E6C393"/>
      </a:accent2>
      <a:accent3>
        <a:srgbClr val="B1CDF4"/>
      </a:accent3>
      <a:accent4>
        <a:srgbClr val="6D9EEB"/>
      </a:accent4>
      <a:accent5>
        <a:srgbClr val="F8BAB6"/>
      </a:accent5>
      <a:accent6>
        <a:srgbClr val="B6D7A8"/>
      </a:accent6>
      <a:hlink>
        <a:srgbClr val="3E4A63"/>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1880</TotalTime>
  <Words>8242</Words>
  <Application>Microsoft Office PowerPoint</Application>
  <PresentationFormat>On-screen Show (16:9)</PresentationFormat>
  <Paragraphs>552</Paragraphs>
  <Slides>77</Slides>
  <Notes>21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77</vt:i4>
      </vt:variant>
    </vt:vector>
  </HeadingPairs>
  <TitlesOfParts>
    <vt:vector size="85" baseType="lpstr">
      <vt:lpstr>Didact Gothic</vt:lpstr>
      <vt:lpstr>Symbol</vt:lpstr>
      <vt:lpstr>inter</vt:lpstr>
      <vt:lpstr>Arial</vt:lpstr>
      <vt:lpstr>Varela Round</vt:lpstr>
      <vt:lpstr>Verdana</vt:lpstr>
      <vt:lpstr>Calibri</vt:lpstr>
      <vt:lpstr>Crab template</vt:lpstr>
      <vt:lpstr>IO2: Module 1 F2f learning</vt:lpstr>
      <vt:lpstr>Aim of Module 1</vt:lpstr>
      <vt:lpstr>PowerPoint Presentation</vt:lpstr>
      <vt:lpstr>Structure of Module 1</vt:lpstr>
      <vt:lpstr>PowerPoint Presentation</vt:lpstr>
      <vt:lpstr>A.1.1 Using interactive infographics in primary education</vt:lpstr>
      <vt:lpstr>PowerPoint Presentation</vt:lpstr>
      <vt:lpstr>A.1.1 Using interactive infographics in primary education</vt:lpstr>
      <vt:lpstr>PowerPoint Presentation</vt:lpstr>
      <vt:lpstr>A.1.1 Using interactive infographics in primary education</vt:lpstr>
      <vt:lpstr>A.1.1 Using interactive infographics in primary education</vt:lpstr>
      <vt:lpstr>A.1.1 Using interactive infographics in primary education</vt:lpstr>
      <vt:lpstr>A.1.1 Using interactive infographics in primary education</vt:lpstr>
      <vt:lpstr>A.1.1 Using interactive infographics in primary education</vt:lpstr>
      <vt:lpstr>Task to do 1 </vt:lpstr>
      <vt:lpstr>A.1.1 Using interactive infographics in primary education</vt:lpstr>
      <vt:lpstr>A.1.1 Using interactive infographics in primary education</vt:lpstr>
      <vt:lpstr>A.1.1 Using interactive infographics in primary education</vt:lpstr>
      <vt:lpstr>A.1.1 Using interactive infographics in primary education</vt:lpstr>
      <vt:lpstr>A.1.1 Using interactive infographics in primary education</vt:lpstr>
      <vt:lpstr>Task to do 2 </vt:lpstr>
      <vt:lpstr>References</vt:lpstr>
      <vt:lpstr>PowerPoint Presentation</vt:lpstr>
      <vt:lpstr>A.1.2 Safe online learning environments in primary education </vt:lpstr>
      <vt:lpstr>PowerPoint Presentation</vt:lpstr>
      <vt:lpstr>A.1.2 Safe online learning environments in primary education </vt:lpstr>
      <vt:lpstr>A.1.2 Safe online learning environments in primary education </vt:lpstr>
      <vt:lpstr>A.1.2 Safe online learning environments in primary education </vt:lpstr>
      <vt:lpstr>Task to do 3 </vt:lpstr>
      <vt:lpstr>PowerPoint Presentation</vt:lpstr>
      <vt:lpstr>A.1.2 Safe online learning environments in primary education </vt:lpstr>
      <vt:lpstr>A.1.2 Safe online learning environments in primary education </vt:lpstr>
      <vt:lpstr>A.1.2 Safe online learning environments in primary education </vt:lpstr>
      <vt:lpstr>A.1.2 Safe online learning environments in primary education </vt:lpstr>
      <vt:lpstr>A.1.2 Safe online learning environments in primary education </vt:lpstr>
      <vt:lpstr>A.1.2 Safe online learning environments in primary education </vt:lpstr>
      <vt:lpstr>A.1.2 Safe online learning environments in primary education </vt:lpstr>
      <vt:lpstr>A.1.2 Safe online learning environments in primary education </vt:lpstr>
      <vt:lpstr>A.1.2 Safe online learning environments in primary education </vt:lpstr>
      <vt:lpstr>PowerPoint Presentation</vt:lpstr>
      <vt:lpstr>A.1.2 Safe online learning environments in primary education </vt:lpstr>
      <vt:lpstr>A.1.2 Safe online learning environments in primary education </vt:lpstr>
      <vt:lpstr>A.1.2 Safe online learning environments in primary education </vt:lpstr>
      <vt:lpstr>Task to do 4 </vt:lpstr>
      <vt:lpstr>PowerPoint Presentation</vt:lpstr>
      <vt:lpstr>A.1.2 Safe online learning environments in primary education </vt:lpstr>
      <vt:lpstr>A.1.2 Safe online learning environments in primary education </vt:lpstr>
      <vt:lpstr>A.1.2 Safe online learning environments in primary education </vt:lpstr>
      <vt:lpstr>A.1.2 Safe online learning environments in primary education </vt:lpstr>
      <vt:lpstr>A.1.2 Safe online learning environments in primary education </vt:lpstr>
      <vt:lpstr>PowerPoint Presentation</vt:lpstr>
      <vt:lpstr>A.1.2 Safe online learning environments in primary education </vt:lpstr>
      <vt:lpstr>A.1.2 Safe online learning environments in primary education </vt:lpstr>
      <vt:lpstr>References (1)</vt:lpstr>
      <vt:lpstr>References (2)</vt:lpstr>
      <vt:lpstr>PowerPoint Presentation</vt:lpstr>
      <vt:lpstr>A.1.3 Creating digital lesson plans to use interactive infographics in primary education </vt:lpstr>
      <vt:lpstr>A.1.3 Creating digital lesson plans to use interactive infographics in primary education </vt:lpstr>
      <vt:lpstr>A.1.3 Creating digital lesson plans to use interactive infographics in primary education </vt:lpstr>
      <vt:lpstr>A.1.3 Creating digital lesson plans to use interactive infographics in primary education </vt:lpstr>
      <vt:lpstr>A.1.3 Creating digital lesson plans to use interactive infographics in primary education </vt:lpstr>
      <vt:lpstr>A.1.3 Creating digital lesson plans to use interactive infographics in primary education </vt:lpstr>
      <vt:lpstr>A.1.3 Creating digital lesson plans to use interactive infographics in primary education </vt:lpstr>
      <vt:lpstr>A.1.3 Creating digital lesson plans to use interactive infographics in primary education </vt:lpstr>
      <vt:lpstr>A.1.3 Creating digital lesson plans to use interactive infographics in primary education </vt:lpstr>
      <vt:lpstr>A.1.3 Creating digital lesson plans to use interactive infographics in primary education </vt:lpstr>
      <vt:lpstr>A.1.3 Creating digital lesson plans to use interactive infographics in primary education </vt:lpstr>
      <vt:lpstr>Task to do 5 </vt:lpstr>
      <vt:lpstr>A.1.3 Creating digital lesson plans to use interactive infographics in primary education </vt:lpstr>
      <vt:lpstr>Task to do 6 </vt:lpstr>
      <vt:lpstr>A.1.3 Creating digital lesson plans to use interactive infographics in primary education </vt:lpstr>
      <vt:lpstr>A.1.3 Creating digital lesson plans to use interactive infographics in primary education </vt:lpstr>
      <vt:lpstr>A.1.3 Creating digital lesson plans to use interactive infographics in primary education </vt:lpstr>
      <vt:lpstr>Task to do 7 </vt:lpstr>
      <vt:lpstr>References</vt:lpstr>
      <vt:lpstr>Thank you for attention!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your presentation title</dc:title>
  <dc:creator>Georgeta Chirlesan</dc:creator>
  <cp:lastModifiedBy>g.chirlesan</cp:lastModifiedBy>
  <cp:revision>138</cp:revision>
  <dcterms:modified xsi:type="dcterms:W3CDTF">2022-04-05T10:38:23Z</dcterms:modified>
</cp:coreProperties>
</file>