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Lst>
  <p:sldSz cy="5143500" cx="9144000"/>
  <p:notesSz cx="6858000" cy="9144000"/>
  <p:embeddedFontLst>
    <p:embeddedFont>
      <p:font typeface="Varela Round"/>
      <p:regular r:id="rId86"/>
    </p:embeddedFont>
    <p:embeddedFont>
      <p:font typeface="Didact Gothic"/>
      <p:regular r:id="rId87"/>
    </p:embeddedFont>
    <p:embeddedFont>
      <p:font typeface="PT Sans"/>
      <p:regular r:id="rId88"/>
      <p:bold r:id="rId89"/>
      <p:italic r:id="rId90"/>
      <p:boldItalic r:id="rId9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2" roundtripDataSignature="AMtx7mjVYsT4Q3/RbjPg076AcTM0nErg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A2CE9C-706D-4AD3-84D8-7014F79863D5}">
  <a:tblStyle styleId="{C0A2CE9C-706D-4AD3-84D8-7014F79863D5}"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font" Target="fonts/VarelaRound-regular.fntdata"/><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font" Target="fonts/PTSans-regular.fntdata"/><Relationship Id="rId43" Type="http://schemas.openxmlformats.org/officeDocument/2006/relationships/slide" Target="slides/slide38.xml"/><Relationship Id="rId87" Type="http://schemas.openxmlformats.org/officeDocument/2006/relationships/font" Target="fonts/DidactGothic-regular.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PTSans-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PTSans-boldItalic.fntdata"/><Relationship Id="rId90" Type="http://schemas.openxmlformats.org/officeDocument/2006/relationships/font" Target="fonts/PTSans-italic.fntdata"/><Relationship Id="rId92" Type="http://customschemas.google.com/relationships/presentationmetadata" Target="meta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368300" rtl="0" algn="l">
              <a:lnSpc>
                <a:spcPct val="100000"/>
              </a:lnSpc>
              <a:spcBef>
                <a:spcPts val="0"/>
              </a:spcBef>
              <a:spcAft>
                <a:spcPts val="0"/>
              </a:spcAft>
              <a:buSzPts val="1400"/>
              <a:buAutoNum type="arabicPeriod"/>
            </a:pPr>
            <a:r>
              <a:rPr b="0" i="0" lang="en-GB">
                <a:solidFill>
                  <a:srgbClr val="444444"/>
                </a:solidFill>
                <a:latin typeface="PT Sans"/>
                <a:ea typeface="PT Sans"/>
                <a:cs typeface="PT Sans"/>
                <a:sym typeface="PT Sans"/>
              </a:rPr>
              <a:t>Establishes as a baseline that educators, students and parents must be well versed in the 21st century skills that students need to acquire to be successful. </a:t>
            </a:r>
            <a:endParaRPr/>
          </a:p>
          <a:p>
            <a:pPr indent="-228600" lvl="0" marL="368300" rtl="0" algn="l">
              <a:lnSpc>
                <a:spcPct val="100000"/>
              </a:lnSpc>
              <a:spcBef>
                <a:spcPts val="0"/>
              </a:spcBef>
              <a:spcAft>
                <a:spcPts val="0"/>
              </a:spcAft>
              <a:buSzPts val="1400"/>
              <a:buAutoNum type="arabicPeriod"/>
            </a:pPr>
            <a:r>
              <a:rPr b="0" i="0" lang="en-GB">
                <a:solidFill>
                  <a:srgbClr val="444444"/>
                </a:solidFill>
                <a:latin typeface="PT Sans"/>
                <a:ea typeface="PT Sans"/>
                <a:cs typeface="PT Sans"/>
                <a:sym typeface="PT Sans"/>
              </a:rPr>
              <a:t>Offers an innovative vision of what the learning environment should become by applying what we know about how people learn and adapting the best pedagogy to meet the needs of this generation of learners. </a:t>
            </a:r>
            <a:endParaRPr/>
          </a:p>
          <a:p>
            <a:pPr indent="-228600" lvl="0" marL="368300" rtl="0" algn="l">
              <a:lnSpc>
                <a:spcPct val="100000"/>
              </a:lnSpc>
              <a:spcBef>
                <a:spcPts val="0"/>
              </a:spcBef>
              <a:spcAft>
                <a:spcPts val="0"/>
              </a:spcAft>
              <a:buSzPts val="1400"/>
              <a:buAutoNum type="arabicPeriod"/>
            </a:pPr>
            <a:r>
              <a:rPr b="0" i="0" lang="en-GB">
                <a:solidFill>
                  <a:srgbClr val="444444"/>
                </a:solidFill>
                <a:latin typeface="PT Sans"/>
                <a:ea typeface="PT Sans"/>
                <a:cs typeface="PT Sans"/>
                <a:sym typeface="PT Sans"/>
              </a:rPr>
              <a:t>Identifies the types and systems of assessments schools need to develop to fully capture the varied dimensions of 21st century learning as well as the independent role students need to take on in monitoring and adjusting their own learning. </a:t>
            </a:r>
            <a:endParaRPr/>
          </a:p>
          <a:p>
            <a:pPr indent="-228600" lvl="0" marL="368300" rtl="0" algn="l">
              <a:lnSpc>
                <a:spcPct val="100000"/>
              </a:lnSpc>
              <a:spcBef>
                <a:spcPts val="0"/>
              </a:spcBef>
              <a:spcAft>
                <a:spcPts val="0"/>
              </a:spcAft>
              <a:buSzPts val="1400"/>
              <a:buAutoNum type="arabicPeriod"/>
            </a:pPr>
            <a:r>
              <a:rPr lang="en-GB"/>
              <a:t>Acknowledges that </a:t>
            </a:r>
            <a:r>
              <a:rPr b="0" i="0" lang="en-GB">
                <a:solidFill>
                  <a:srgbClr val="444444"/>
                </a:solidFill>
                <a:latin typeface="PT Sans"/>
                <a:ea typeface="PT Sans"/>
                <a:cs typeface="PT Sans"/>
                <a:sym typeface="PT Sans"/>
              </a:rPr>
              <a:t>schools should create a culture that supports and reinforces innovation for student learning and leverages the creativity and ingenuity of every adult and student to solve their unique problems. </a:t>
            </a:r>
            <a:endParaRPr/>
          </a:p>
          <a:p>
            <a:pPr indent="-228600" lvl="0" marL="368300" rtl="0" algn="l">
              <a:lnSpc>
                <a:spcPct val="100000"/>
              </a:lnSpc>
              <a:spcBef>
                <a:spcPts val="0"/>
              </a:spcBef>
              <a:spcAft>
                <a:spcPts val="0"/>
              </a:spcAft>
              <a:buSzPts val="1400"/>
              <a:buAutoNum type="arabicPeriod"/>
            </a:pPr>
            <a:r>
              <a:rPr b="0" i="0" lang="en-GB">
                <a:solidFill>
                  <a:srgbClr val="444444"/>
                </a:solidFill>
                <a:latin typeface="PT Sans"/>
                <a:ea typeface="PT Sans"/>
                <a:cs typeface="PT Sans"/>
                <a:sym typeface="PT Sans"/>
              </a:rPr>
              <a:t>Gives appropriate recognition to the personal, professional, and familial relationships that determine the health, growth, and cognitive development of a child within the family, school, and community.</a:t>
            </a:r>
            <a:endParaRPr/>
          </a:p>
          <a:p>
            <a:pPr indent="-228600" lvl="0" marL="368300" rtl="0" algn="l">
              <a:lnSpc>
                <a:spcPct val="100000"/>
              </a:lnSpc>
              <a:spcBef>
                <a:spcPts val="0"/>
              </a:spcBef>
              <a:spcAft>
                <a:spcPts val="0"/>
              </a:spcAft>
              <a:buSzPts val="1400"/>
              <a:buAutoNum type="arabicPeriod"/>
            </a:pPr>
            <a:r>
              <a:rPr b="0" i="0" lang="en-GB">
                <a:solidFill>
                  <a:srgbClr val="444444"/>
                </a:solidFill>
                <a:latin typeface="PT Sans"/>
                <a:ea typeface="PT Sans"/>
                <a:cs typeface="PT Sans"/>
                <a:sym typeface="PT Sans"/>
              </a:rPr>
              <a:t>Underscores the essential role technology plays in 21st century life and work and, consequently, the role that it must play in learning. Students and educators need 24 by 7 access to information, resources, and technologies.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More info at: https://edusol.info/historico/bitacora/eraser/acot2-apple-classroomms-tomorrow-today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More about variations of Challenges at: https://www.challengebasedlearning.org/wp-content/uploads/2019/02/CBL_Guide2016.pdf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GB"/>
              <a:t>More about </a:t>
            </a:r>
            <a:r>
              <a:rPr lang="en-GB" sz="1100"/>
              <a:t>“Apple Classrooms of Tomorrow—Today” </a:t>
            </a:r>
            <a:r>
              <a:rPr lang="en-GB" sz="1100">
                <a:latin typeface="Didact Gothic"/>
                <a:ea typeface="Didact Gothic"/>
                <a:cs typeface="Didact Gothic"/>
                <a:sym typeface="Didact Gothic"/>
              </a:rPr>
              <a:t>(ACOT</a:t>
            </a:r>
            <a:r>
              <a:rPr baseline="30000" lang="en-GB" sz="1100">
                <a:latin typeface="Didact Gothic"/>
                <a:ea typeface="Didact Gothic"/>
                <a:cs typeface="Didact Gothic"/>
                <a:sym typeface="Didact Gothic"/>
              </a:rPr>
              <a:t>2</a:t>
            </a:r>
            <a:r>
              <a:rPr lang="en-GB" sz="1100">
                <a:latin typeface="Didact Gothic"/>
                <a:ea typeface="Didact Gothic"/>
                <a:cs typeface="Didact Gothic"/>
                <a:sym typeface="Didact Gothic"/>
              </a:rPr>
              <a:t>)</a:t>
            </a:r>
            <a:r>
              <a:rPr lang="en-GB"/>
              <a:t> at: https://www.challengebasedlearning.org/wp-content/uploads/2020/11/acot2_background.pdf</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0.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1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7.pn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82"/>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82"/>
          <p:cNvGrpSpPr/>
          <p:nvPr/>
        </p:nvGrpSpPr>
        <p:grpSpPr>
          <a:xfrm>
            <a:off x="388375" y="557031"/>
            <a:ext cx="7205283" cy="4029437"/>
            <a:chOff x="388375" y="548150"/>
            <a:chExt cx="7205283" cy="4029437"/>
          </a:xfrm>
        </p:grpSpPr>
        <p:sp>
          <p:nvSpPr>
            <p:cNvPr id="12" name="Google Shape;12;p82"/>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13" name="Google Shape;13;p82"/>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14" name="Google Shape;14;p82"/>
          <p:cNvSpPr txBox="1"/>
          <p:nvPr>
            <p:ph type="ctrTitle"/>
          </p:nvPr>
        </p:nvSpPr>
        <p:spPr>
          <a:xfrm>
            <a:off x="975350" y="1133950"/>
            <a:ext cx="5701800" cy="287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1"/>
              </a:buClr>
              <a:buSzPts val="6000"/>
              <a:buNone/>
              <a:defRPr sz="6000">
                <a:solidFill>
                  <a:schemeClr val="dk1"/>
                </a:solidFill>
              </a:defRPr>
            </a:lvl1pPr>
            <a:lvl2pPr lvl="1" algn="l">
              <a:lnSpc>
                <a:spcPct val="100000"/>
              </a:lnSpc>
              <a:spcBef>
                <a:spcPts val="0"/>
              </a:spcBef>
              <a:spcAft>
                <a:spcPts val="0"/>
              </a:spcAft>
              <a:buClr>
                <a:schemeClr val="dk1"/>
              </a:buClr>
              <a:buSzPts val="6000"/>
              <a:buNone/>
              <a:defRPr sz="6000">
                <a:solidFill>
                  <a:schemeClr val="dk1"/>
                </a:solidFill>
              </a:defRPr>
            </a:lvl2pPr>
            <a:lvl3pPr lvl="2" algn="l">
              <a:lnSpc>
                <a:spcPct val="100000"/>
              </a:lnSpc>
              <a:spcBef>
                <a:spcPts val="0"/>
              </a:spcBef>
              <a:spcAft>
                <a:spcPts val="0"/>
              </a:spcAft>
              <a:buClr>
                <a:schemeClr val="dk1"/>
              </a:buClr>
              <a:buSzPts val="6000"/>
              <a:buNone/>
              <a:defRPr sz="6000">
                <a:solidFill>
                  <a:schemeClr val="dk1"/>
                </a:solidFill>
              </a:defRPr>
            </a:lvl3pPr>
            <a:lvl4pPr lvl="3" algn="l">
              <a:lnSpc>
                <a:spcPct val="100000"/>
              </a:lnSpc>
              <a:spcBef>
                <a:spcPts val="0"/>
              </a:spcBef>
              <a:spcAft>
                <a:spcPts val="0"/>
              </a:spcAft>
              <a:buClr>
                <a:schemeClr val="dk1"/>
              </a:buClr>
              <a:buSzPts val="6000"/>
              <a:buNone/>
              <a:defRPr sz="6000">
                <a:solidFill>
                  <a:schemeClr val="dk1"/>
                </a:solidFill>
              </a:defRPr>
            </a:lvl4pPr>
            <a:lvl5pPr lvl="4" algn="l">
              <a:lnSpc>
                <a:spcPct val="100000"/>
              </a:lnSpc>
              <a:spcBef>
                <a:spcPts val="0"/>
              </a:spcBef>
              <a:spcAft>
                <a:spcPts val="0"/>
              </a:spcAft>
              <a:buClr>
                <a:schemeClr val="dk1"/>
              </a:buClr>
              <a:buSzPts val="6000"/>
              <a:buNone/>
              <a:defRPr sz="6000">
                <a:solidFill>
                  <a:schemeClr val="dk1"/>
                </a:solidFill>
              </a:defRPr>
            </a:lvl5pPr>
            <a:lvl6pPr lvl="5" algn="l">
              <a:lnSpc>
                <a:spcPct val="100000"/>
              </a:lnSpc>
              <a:spcBef>
                <a:spcPts val="0"/>
              </a:spcBef>
              <a:spcAft>
                <a:spcPts val="0"/>
              </a:spcAft>
              <a:buClr>
                <a:schemeClr val="dk1"/>
              </a:buClr>
              <a:buSzPts val="6000"/>
              <a:buNone/>
              <a:defRPr sz="6000">
                <a:solidFill>
                  <a:schemeClr val="dk1"/>
                </a:solidFill>
              </a:defRPr>
            </a:lvl6pPr>
            <a:lvl7pPr lvl="6" algn="l">
              <a:lnSpc>
                <a:spcPct val="100000"/>
              </a:lnSpc>
              <a:spcBef>
                <a:spcPts val="0"/>
              </a:spcBef>
              <a:spcAft>
                <a:spcPts val="0"/>
              </a:spcAft>
              <a:buClr>
                <a:schemeClr val="dk1"/>
              </a:buClr>
              <a:buSzPts val="6000"/>
              <a:buNone/>
              <a:defRPr sz="6000">
                <a:solidFill>
                  <a:schemeClr val="dk1"/>
                </a:solidFill>
              </a:defRPr>
            </a:lvl7pPr>
            <a:lvl8pPr lvl="7" algn="l">
              <a:lnSpc>
                <a:spcPct val="100000"/>
              </a:lnSpc>
              <a:spcBef>
                <a:spcPts val="0"/>
              </a:spcBef>
              <a:spcAft>
                <a:spcPts val="0"/>
              </a:spcAft>
              <a:buClr>
                <a:schemeClr val="dk1"/>
              </a:buClr>
              <a:buSzPts val="6000"/>
              <a:buNone/>
              <a:defRPr sz="6000">
                <a:solidFill>
                  <a:schemeClr val="dk1"/>
                </a:solidFill>
              </a:defRPr>
            </a:lvl8pPr>
            <a:lvl9pPr lvl="8" algn="l">
              <a:lnSpc>
                <a:spcPct val="100000"/>
              </a:lnSpc>
              <a:spcBef>
                <a:spcPts val="0"/>
              </a:spcBef>
              <a:spcAft>
                <a:spcPts val="0"/>
              </a:spcAft>
              <a:buClr>
                <a:schemeClr val="dk1"/>
              </a:buClr>
              <a:buSzPts val="6000"/>
              <a:buNone/>
              <a:defRPr sz="6000">
                <a:solidFill>
                  <a:schemeClr val="dk1"/>
                </a:solidFill>
              </a:defRPr>
            </a:lvl9pPr>
          </a:lstStyle>
          <a:p/>
        </p:txBody>
      </p:sp>
      <p:pic>
        <p:nvPicPr>
          <p:cNvPr descr="A picture containing light, clock&#10;&#10;Description automatically generated" id="15" name="Google Shape;15;p82"/>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16" name="Google Shape;16;p82"/>
          <p:cNvGrpSpPr/>
          <p:nvPr/>
        </p:nvGrpSpPr>
        <p:grpSpPr>
          <a:xfrm>
            <a:off x="7886184" y="175845"/>
            <a:ext cx="1199201" cy="1119555"/>
            <a:chOff x="7886184" y="175845"/>
            <a:chExt cx="1199201" cy="1119555"/>
          </a:xfrm>
        </p:grpSpPr>
        <p:sp>
          <p:nvSpPr>
            <p:cNvPr id="17" name="Google Shape;17;p82"/>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18" name="Google Shape;18;p82"/>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19" name="Google Shape;19;p82"/>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0" name="Shape 20"/>
        <p:cNvGrpSpPr/>
        <p:nvPr/>
      </p:nvGrpSpPr>
      <p:grpSpPr>
        <a:xfrm>
          <a:off x="0" y="0"/>
          <a:ext cx="0" cy="0"/>
          <a:chOff x="0" y="0"/>
          <a:chExt cx="0" cy="0"/>
        </a:xfrm>
      </p:grpSpPr>
      <p:sp>
        <p:nvSpPr>
          <p:cNvPr id="21" name="Google Shape;21;p83"/>
          <p:cNvSpPr/>
          <p:nvPr/>
        </p:nvSpPr>
        <p:spPr>
          <a:xfrm>
            <a:off x="-75" y="4253100"/>
            <a:ext cx="9144000" cy="8904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 name="Google Shape;22;p83"/>
          <p:cNvGrpSpPr/>
          <p:nvPr/>
        </p:nvGrpSpPr>
        <p:grpSpPr>
          <a:xfrm>
            <a:off x="388375" y="557031"/>
            <a:ext cx="7205283" cy="4029437"/>
            <a:chOff x="388375" y="548150"/>
            <a:chExt cx="7205283" cy="4029437"/>
          </a:xfrm>
        </p:grpSpPr>
        <p:sp>
          <p:nvSpPr>
            <p:cNvPr id="23" name="Google Shape;23;p83"/>
            <p:cNvSpPr/>
            <p:nvPr/>
          </p:nvSpPr>
          <p:spPr>
            <a:xfrm>
              <a:off x="428433" y="5833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24" name="Google Shape;24;p83"/>
            <p:cNvSpPr/>
            <p:nvPr/>
          </p:nvSpPr>
          <p:spPr>
            <a:xfrm>
              <a:off x="388375" y="5481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grpSp>
      <p:sp>
        <p:nvSpPr>
          <p:cNvPr id="25" name="Google Shape;25;p83"/>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dk1"/>
              </a:buClr>
              <a:buSzPts val="4800"/>
              <a:buNone/>
              <a:defRPr sz="4800">
                <a:solidFill>
                  <a:schemeClr val="dk1"/>
                </a:solidFill>
              </a:defRPr>
            </a:lvl2pPr>
            <a:lvl3pPr lvl="2" algn="l">
              <a:lnSpc>
                <a:spcPct val="100000"/>
              </a:lnSpc>
              <a:spcBef>
                <a:spcPts val="0"/>
              </a:spcBef>
              <a:spcAft>
                <a:spcPts val="0"/>
              </a:spcAft>
              <a:buClr>
                <a:schemeClr val="dk1"/>
              </a:buClr>
              <a:buSzPts val="4800"/>
              <a:buNone/>
              <a:defRPr sz="4800">
                <a:solidFill>
                  <a:schemeClr val="dk1"/>
                </a:solidFill>
              </a:defRPr>
            </a:lvl3pPr>
            <a:lvl4pPr lvl="3" algn="l">
              <a:lnSpc>
                <a:spcPct val="100000"/>
              </a:lnSpc>
              <a:spcBef>
                <a:spcPts val="0"/>
              </a:spcBef>
              <a:spcAft>
                <a:spcPts val="0"/>
              </a:spcAft>
              <a:buClr>
                <a:schemeClr val="dk1"/>
              </a:buClr>
              <a:buSzPts val="4800"/>
              <a:buNone/>
              <a:defRPr sz="4800">
                <a:solidFill>
                  <a:schemeClr val="dk1"/>
                </a:solidFill>
              </a:defRPr>
            </a:lvl4pPr>
            <a:lvl5pPr lvl="4" algn="l">
              <a:lnSpc>
                <a:spcPct val="100000"/>
              </a:lnSpc>
              <a:spcBef>
                <a:spcPts val="0"/>
              </a:spcBef>
              <a:spcAft>
                <a:spcPts val="0"/>
              </a:spcAft>
              <a:buClr>
                <a:schemeClr val="dk1"/>
              </a:buClr>
              <a:buSzPts val="4800"/>
              <a:buNone/>
              <a:defRPr sz="4800">
                <a:solidFill>
                  <a:schemeClr val="dk1"/>
                </a:solidFill>
              </a:defRPr>
            </a:lvl5pPr>
            <a:lvl6pPr lvl="5" algn="l">
              <a:lnSpc>
                <a:spcPct val="100000"/>
              </a:lnSpc>
              <a:spcBef>
                <a:spcPts val="0"/>
              </a:spcBef>
              <a:spcAft>
                <a:spcPts val="0"/>
              </a:spcAft>
              <a:buClr>
                <a:schemeClr val="dk1"/>
              </a:buClr>
              <a:buSzPts val="4800"/>
              <a:buNone/>
              <a:defRPr sz="4800">
                <a:solidFill>
                  <a:schemeClr val="dk1"/>
                </a:solidFill>
              </a:defRPr>
            </a:lvl6pPr>
            <a:lvl7pPr lvl="6" algn="l">
              <a:lnSpc>
                <a:spcPct val="100000"/>
              </a:lnSpc>
              <a:spcBef>
                <a:spcPts val="0"/>
              </a:spcBef>
              <a:spcAft>
                <a:spcPts val="0"/>
              </a:spcAft>
              <a:buClr>
                <a:schemeClr val="dk1"/>
              </a:buClr>
              <a:buSzPts val="4800"/>
              <a:buNone/>
              <a:defRPr sz="4800">
                <a:solidFill>
                  <a:schemeClr val="dk1"/>
                </a:solidFill>
              </a:defRPr>
            </a:lvl7pPr>
            <a:lvl8pPr lvl="7" algn="l">
              <a:lnSpc>
                <a:spcPct val="100000"/>
              </a:lnSpc>
              <a:spcBef>
                <a:spcPts val="0"/>
              </a:spcBef>
              <a:spcAft>
                <a:spcPts val="0"/>
              </a:spcAft>
              <a:buClr>
                <a:schemeClr val="dk1"/>
              </a:buClr>
              <a:buSzPts val="4800"/>
              <a:buNone/>
              <a:defRPr sz="4800">
                <a:solidFill>
                  <a:schemeClr val="dk1"/>
                </a:solidFill>
              </a:defRPr>
            </a:lvl8pPr>
            <a:lvl9pPr lvl="8" algn="l">
              <a:lnSpc>
                <a:spcPct val="100000"/>
              </a:lnSpc>
              <a:spcBef>
                <a:spcPts val="0"/>
              </a:spcBef>
              <a:spcAft>
                <a:spcPts val="0"/>
              </a:spcAft>
              <a:buClr>
                <a:schemeClr val="dk1"/>
              </a:buClr>
              <a:buSzPts val="4800"/>
              <a:buNone/>
              <a:defRPr sz="4800">
                <a:solidFill>
                  <a:schemeClr val="dk1"/>
                </a:solidFill>
              </a:defRPr>
            </a:lvl9pPr>
          </a:lstStyle>
          <a:p/>
        </p:txBody>
      </p:sp>
      <p:sp>
        <p:nvSpPr>
          <p:cNvPr id="26" name="Google Shape;26;p83"/>
          <p:cNvSpPr txBox="1"/>
          <p:nvPr>
            <p:ph idx="1" type="subTitle"/>
          </p:nvPr>
        </p:nvSpPr>
        <p:spPr>
          <a:xfrm>
            <a:off x="967600" y="2840052"/>
            <a:ext cx="5711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000"/>
              <a:buNone/>
              <a:defRPr>
                <a:solidFill>
                  <a:schemeClr val="accent4"/>
                </a:solidFill>
              </a:defRPr>
            </a:lvl1pPr>
            <a:lvl2pPr lvl="1" algn="l">
              <a:lnSpc>
                <a:spcPct val="100000"/>
              </a:lnSpc>
              <a:spcBef>
                <a:spcPts val="0"/>
              </a:spcBef>
              <a:spcAft>
                <a:spcPts val="0"/>
              </a:spcAft>
              <a:buClr>
                <a:schemeClr val="accent4"/>
              </a:buClr>
              <a:buSzPts val="3000"/>
              <a:buNone/>
              <a:defRPr sz="3000">
                <a:solidFill>
                  <a:schemeClr val="accent4"/>
                </a:solidFill>
              </a:defRPr>
            </a:lvl2pPr>
            <a:lvl3pPr lvl="2" algn="l">
              <a:lnSpc>
                <a:spcPct val="100000"/>
              </a:lnSpc>
              <a:spcBef>
                <a:spcPts val="0"/>
              </a:spcBef>
              <a:spcAft>
                <a:spcPts val="0"/>
              </a:spcAft>
              <a:buClr>
                <a:schemeClr val="accent4"/>
              </a:buClr>
              <a:buSzPts val="3000"/>
              <a:buNone/>
              <a:defRPr sz="3000">
                <a:solidFill>
                  <a:schemeClr val="accent4"/>
                </a:solidFill>
              </a:defRPr>
            </a:lvl3pPr>
            <a:lvl4pPr lvl="3" algn="l">
              <a:lnSpc>
                <a:spcPct val="100000"/>
              </a:lnSpc>
              <a:spcBef>
                <a:spcPts val="0"/>
              </a:spcBef>
              <a:spcAft>
                <a:spcPts val="0"/>
              </a:spcAft>
              <a:buClr>
                <a:schemeClr val="accent4"/>
              </a:buClr>
              <a:buSzPts val="3000"/>
              <a:buNone/>
              <a:defRPr sz="3000">
                <a:solidFill>
                  <a:schemeClr val="accent4"/>
                </a:solidFill>
              </a:defRPr>
            </a:lvl4pPr>
            <a:lvl5pPr lvl="4" algn="l">
              <a:lnSpc>
                <a:spcPct val="100000"/>
              </a:lnSpc>
              <a:spcBef>
                <a:spcPts val="0"/>
              </a:spcBef>
              <a:spcAft>
                <a:spcPts val="0"/>
              </a:spcAft>
              <a:buClr>
                <a:schemeClr val="accent4"/>
              </a:buClr>
              <a:buSzPts val="3000"/>
              <a:buNone/>
              <a:defRPr sz="3000">
                <a:solidFill>
                  <a:schemeClr val="accent4"/>
                </a:solidFill>
              </a:defRPr>
            </a:lvl5pPr>
            <a:lvl6pPr lvl="5" algn="l">
              <a:lnSpc>
                <a:spcPct val="100000"/>
              </a:lnSpc>
              <a:spcBef>
                <a:spcPts val="0"/>
              </a:spcBef>
              <a:spcAft>
                <a:spcPts val="0"/>
              </a:spcAft>
              <a:buClr>
                <a:schemeClr val="accent4"/>
              </a:buClr>
              <a:buSzPts val="3000"/>
              <a:buNone/>
              <a:defRPr sz="3000">
                <a:solidFill>
                  <a:schemeClr val="accent4"/>
                </a:solidFill>
              </a:defRPr>
            </a:lvl6pPr>
            <a:lvl7pPr lvl="6" algn="l">
              <a:lnSpc>
                <a:spcPct val="100000"/>
              </a:lnSpc>
              <a:spcBef>
                <a:spcPts val="0"/>
              </a:spcBef>
              <a:spcAft>
                <a:spcPts val="0"/>
              </a:spcAft>
              <a:buClr>
                <a:schemeClr val="accent4"/>
              </a:buClr>
              <a:buSzPts val="3000"/>
              <a:buNone/>
              <a:defRPr sz="3000">
                <a:solidFill>
                  <a:schemeClr val="accent4"/>
                </a:solidFill>
              </a:defRPr>
            </a:lvl7pPr>
            <a:lvl8pPr lvl="7" algn="l">
              <a:lnSpc>
                <a:spcPct val="100000"/>
              </a:lnSpc>
              <a:spcBef>
                <a:spcPts val="0"/>
              </a:spcBef>
              <a:spcAft>
                <a:spcPts val="0"/>
              </a:spcAft>
              <a:buClr>
                <a:schemeClr val="accent4"/>
              </a:buClr>
              <a:buSzPts val="3000"/>
              <a:buNone/>
              <a:defRPr sz="3000">
                <a:solidFill>
                  <a:schemeClr val="accent4"/>
                </a:solidFill>
              </a:defRPr>
            </a:lvl8pPr>
            <a:lvl9pPr lvl="8" algn="l">
              <a:lnSpc>
                <a:spcPct val="100000"/>
              </a:lnSpc>
              <a:spcBef>
                <a:spcPts val="0"/>
              </a:spcBef>
              <a:spcAft>
                <a:spcPts val="0"/>
              </a:spcAft>
              <a:buClr>
                <a:schemeClr val="accent4"/>
              </a:buClr>
              <a:buSzPts val="3000"/>
              <a:buNone/>
              <a:defRPr sz="3000">
                <a:solidFill>
                  <a:schemeClr val="accent4"/>
                </a:solidFill>
              </a:defRPr>
            </a:lvl9pPr>
          </a:lstStyle>
          <a:p/>
        </p:txBody>
      </p:sp>
      <p:sp>
        <p:nvSpPr>
          <p:cNvPr id="27" name="Google Shape;27;p83"/>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28" name="Google Shape;28;p83"/>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29" name="Google Shape;29;p83"/>
          <p:cNvGrpSpPr/>
          <p:nvPr/>
        </p:nvGrpSpPr>
        <p:grpSpPr>
          <a:xfrm>
            <a:off x="7886184" y="175845"/>
            <a:ext cx="1199201" cy="1119555"/>
            <a:chOff x="7886184" y="175845"/>
            <a:chExt cx="1199201" cy="1119555"/>
          </a:xfrm>
        </p:grpSpPr>
        <p:sp>
          <p:nvSpPr>
            <p:cNvPr id="30" name="Google Shape;30;p83"/>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31" name="Google Shape;31;p83"/>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32" name="Google Shape;32;p83"/>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sp>
        <p:nvSpPr>
          <p:cNvPr id="34" name="Google Shape;34;p84"/>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4"/>
          <p:cNvSpPr/>
          <p:nvPr/>
        </p:nvSpPr>
        <p:spPr>
          <a:xfrm>
            <a:off x="428433" y="888182"/>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0D0138">
              <a:alpha val="16470"/>
            </a:srgbClr>
          </a:solidFill>
          <a:ln>
            <a:noFill/>
          </a:ln>
        </p:spPr>
      </p:sp>
      <p:sp>
        <p:nvSpPr>
          <p:cNvPr id="36" name="Google Shape;36;p84"/>
          <p:cNvSpPr/>
          <p:nvPr/>
        </p:nvSpPr>
        <p:spPr>
          <a:xfrm>
            <a:off x="388375" y="852950"/>
            <a:ext cx="7165225" cy="3994205"/>
          </a:xfrm>
          <a:custGeom>
            <a:rect b="b" l="l" r="r" t="t"/>
            <a:pathLst>
              <a:path extrusionOk="0" h="181658" w="286609">
                <a:moveTo>
                  <a:pt x="0" y="0"/>
                </a:moveTo>
                <a:lnTo>
                  <a:pt x="0" y="181658"/>
                </a:lnTo>
                <a:lnTo>
                  <a:pt x="276798" y="181658"/>
                </a:lnTo>
                <a:lnTo>
                  <a:pt x="276798" y="159359"/>
                </a:lnTo>
                <a:lnTo>
                  <a:pt x="286609" y="149845"/>
                </a:lnTo>
                <a:lnTo>
                  <a:pt x="276798" y="149845"/>
                </a:lnTo>
                <a:lnTo>
                  <a:pt x="276798" y="297"/>
                </a:lnTo>
                <a:close/>
              </a:path>
            </a:pathLst>
          </a:custGeom>
          <a:solidFill>
            <a:srgbClr val="FFFFFF"/>
          </a:solidFill>
          <a:ln>
            <a:noFill/>
          </a:ln>
        </p:spPr>
      </p:sp>
      <p:sp>
        <p:nvSpPr>
          <p:cNvPr id="37" name="Google Shape;37;p8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38" name="Google Shape;38;p8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9" name="Google Shape;39;p84"/>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0" name="Google Shape;40;p84"/>
          <p:cNvPicPr preferRelativeResize="0"/>
          <p:nvPr/>
        </p:nvPicPr>
        <p:blipFill rotWithShape="1">
          <a:blip r:embed="rId2">
            <a:alphaModFix/>
          </a:blip>
          <a:srcRect b="0" l="0" r="0" t="0"/>
          <a:stretch/>
        </p:blipFill>
        <p:spPr>
          <a:xfrm>
            <a:off x="6809975" y="3040909"/>
            <a:ext cx="2424382" cy="2424382"/>
          </a:xfrm>
          <a:prstGeom prst="rect">
            <a:avLst/>
          </a:prstGeom>
          <a:noFill/>
          <a:ln>
            <a:noFill/>
          </a:ln>
        </p:spPr>
      </p:pic>
      <p:grpSp>
        <p:nvGrpSpPr>
          <p:cNvPr id="41" name="Google Shape;41;p84"/>
          <p:cNvGrpSpPr/>
          <p:nvPr/>
        </p:nvGrpSpPr>
        <p:grpSpPr>
          <a:xfrm>
            <a:off x="7886184" y="175845"/>
            <a:ext cx="1199201" cy="1119555"/>
            <a:chOff x="7886184" y="175845"/>
            <a:chExt cx="1199201" cy="1119555"/>
          </a:xfrm>
        </p:grpSpPr>
        <p:sp>
          <p:nvSpPr>
            <p:cNvPr id="42" name="Google Shape;42;p84"/>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43" name="Google Shape;43;p84"/>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44" name="Google Shape;44;p84"/>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at)">
  <p:cSld name="BLANK_1">
    <p:spTree>
      <p:nvGrpSpPr>
        <p:cNvPr id="45" name="Shape 45"/>
        <p:cNvGrpSpPr/>
        <p:nvPr/>
      </p:nvGrpSpPr>
      <p:grpSpPr>
        <a:xfrm>
          <a:off x="0" y="0"/>
          <a:ext cx="0" cy="0"/>
          <a:chOff x="0" y="0"/>
          <a:chExt cx="0" cy="0"/>
        </a:xfrm>
      </p:grpSpPr>
      <p:sp>
        <p:nvSpPr>
          <p:cNvPr id="46" name="Google Shape;46;p85"/>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5"/>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48" name="Google Shape;48;p85"/>
          <p:cNvPicPr preferRelativeResize="0"/>
          <p:nvPr/>
        </p:nvPicPr>
        <p:blipFill rotWithShape="1">
          <a:blip r:embed="rId2">
            <a:alphaModFix/>
          </a:blip>
          <a:srcRect b="0" l="0" r="0" t="0"/>
          <a:stretch/>
        </p:blipFill>
        <p:spPr>
          <a:xfrm>
            <a:off x="-401147" y="2944265"/>
            <a:ext cx="2424382" cy="2424382"/>
          </a:xfrm>
          <a:prstGeom prst="rect">
            <a:avLst/>
          </a:prstGeom>
          <a:noFill/>
          <a:ln>
            <a:noFill/>
          </a:ln>
        </p:spPr>
      </p:pic>
      <p:grpSp>
        <p:nvGrpSpPr>
          <p:cNvPr id="49" name="Google Shape;49;p85"/>
          <p:cNvGrpSpPr/>
          <p:nvPr/>
        </p:nvGrpSpPr>
        <p:grpSpPr>
          <a:xfrm>
            <a:off x="7886184" y="175845"/>
            <a:ext cx="1199201" cy="1119555"/>
            <a:chOff x="7886184" y="175845"/>
            <a:chExt cx="1199201" cy="1119555"/>
          </a:xfrm>
        </p:grpSpPr>
        <p:sp>
          <p:nvSpPr>
            <p:cNvPr id="50" name="Google Shape;50;p85"/>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1" name="Google Shape;51;p85"/>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52" name="Google Shape;52;p85"/>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og)" type="blank">
  <p:cSld name="BLANK">
    <p:spTree>
      <p:nvGrpSpPr>
        <p:cNvPr id="53" name="Shape 53"/>
        <p:cNvGrpSpPr/>
        <p:nvPr/>
      </p:nvGrpSpPr>
      <p:grpSpPr>
        <a:xfrm>
          <a:off x="0" y="0"/>
          <a:ext cx="0" cy="0"/>
          <a:chOff x="0" y="0"/>
          <a:chExt cx="0" cy="0"/>
        </a:xfrm>
      </p:grpSpPr>
      <p:sp>
        <p:nvSpPr>
          <p:cNvPr id="54" name="Google Shape;54;p86"/>
          <p:cNvSpPr/>
          <p:nvPr/>
        </p:nvSpPr>
        <p:spPr>
          <a:xfrm>
            <a:off x="-75" y="4557900"/>
            <a:ext cx="9144000" cy="5856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6"/>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pic>
        <p:nvPicPr>
          <p:cNvPr descr="A picture containing light, clock&#10;&#10;Description automatically generated" id="56" name="Google Shape;56;p86"/>
          <p:cNvPicPr preferRelativeResize="0"/>
          <p:nvPr/>
        </p:nvPicPr>
        <p:blipFill rotWithShape="1">
          <a:blip r:embed="rId2">
            <a:alphaModFix/>
          </a:blip>
          <a:srcRect b="0" l="0" r="0" t="0"/>
          <a:stretch/>
        </p:blipFill>
        <p:spPr>
          <a:xfrm>
            <a:off x="-527528" y="2892226"/>
            <a:ext cx="2424382" cy="2424382"/>
          </a:xfrm>
          <a:prstGeom prst="rect">
            <a:avLst/>
          </a:prstGeom>
          <a:noFill/>
          <a:ln>
            <a:noFill/>
          </a:ln>
        </p:spPr>
      </p:pic>
      <p:grpSp>
        <p:nvGrpSpPr>
          <p:cNvPr id="57" name="Google Shape;57;p86"/>
          <p:cNvGrpSpPr/>
          <p:nvPr/>
        </p:nvGrpSpPr>
        <p:grpSpPr>
          <a:xfrm>
            <a:off x="7886184" y="175845"/>
            <a:ext cx="1199201" cy="1119555"/>
            <a:chOff x="7886184" y="175845"/>
            <a:chExt cx="1199201" cy="1119555"/>
          </a:xfrm>
        </p:grpSpPr>
        <p:sp>
          <p:nvSpPr>
            <p:cNvPr id="58" name="Google Shape;58;p86"/>
            <p:cNvSpPr/>
            <p:nvPr/>
          </p:nvSpPr>
          <p:spPr>
            <a:xfrm>
              <a:off x="7886184" y="175845"/>
              <a:ext cx="1199201" cy="111955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drawing of a cartoon character&#10;&#10;Description automatically generated" id="59" name="Google Shape;59;p86"/>
            <p:cNvPicPr preferRelativeResize="0"/>
            <p:nvPr/>
          </p:nvPicPr>
          <p:blipFill rotWithShape="1">
            <a:blip r:embed="rId3">
              <a:alphaModFix/>
            </a:blip>
            <a:srcRect b="0" l="0" r="0" t="0"/>
            <a:stretch/>
          </p:blipFill>
          <p:spPr>
            <a:xfrm>
              <a:off x="8068272" y="237473"/>
              <a:ext cx="757776" cy="608790"/>
            </a:xfrm>
            <a:prstGeom prst="rect">
              <a:avLst/>
            </a:prstGeom>
            <a:noFill/>
            <a:ln>
              <a:noFill/>
            </a:ln>
          </p:spPr>
        </p:pic>
        <p:pic>
          <p:nvPicPr>
            <p:cNvPr descr="A screenshot of a cell phone&#10;&#10;Description automatically generated" id="60" name="Google Shape;60;p86"/>
            <p:cNvPicPr preferRelativeResize="0"/>
            <p:nvPr/>
          </p:nvPicPr>
          <p:blipFill rotWithShape="1">
            <a:blip r:embed="rId4">
              <a:alphaModFix/>
            </a:blip>
            <a:srcRect b="938" l="324" r="23985" t="-939"/>
            <a:stretch/>
          </p:blipFill>
          <p:spPr>
            <a:xfrm>
              <a:off x="7926242" y="906847"/>
              <a:ext cx="1055647" cy="286027"/>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3"/>
        </a:solidFill>
      </p:bgPr>
    </p:bg>
    <p:spTree>
      <p:nvGrpSpPr>
        <p:cNvPr id="5" name="Shape 5"/>
        <p:cNvGrpSpPr/>
        <p:nvPr/>
      </p:nvGrpSpPr>
      <p:grpSpPr>
        <a:xfrm>
          <a:off x="0" y="0"/>
          <a:ext cx="0" cy="0"/>
          <a:chOff x="0" y="0"/>
          <a:chExt cx="0" cy="0"/>
        </a:xfrm>
      </p:grpSpPr>
      <p:sp>
        <p:nvSpPr>
          <p:cNvPr id="6" name="Google Shape;6;p8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1pPr>
            <a:lvl2pPr lvl="1"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2pPr>
            <a:lvl3pPr lvl="2"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3pPr>
            <a:lvl4pPr lvl="3"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4pPr>
            <a:lvl5pPr lvl="4"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5pPr>
            <a:lvl6pPr lvl="5"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6pPr>
            <a:lvl7pPr lvl="6"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7pPr>
            <a:lvl8pPr lvl="7"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8pPr>
            <a:lvl9pPr lvl="8" marR="0" rtl="0" algn="l">
              <a:lnSpc>
                <a:spcPct val="100000"/>
              </a:lnSpc>
              <a:spcBef>
                <a:spcPts val="0"/>
              </a:spcBef>
              <a:spcAft>
                <a:spcPts val="0"/>
              </a:spcAft>
              <a:buClr>
                <a:schemeClr val="lt1"/>
              </a:buClr>
              <a:buSzPts val="2400"/>
              <a:buFont typeface="Varela Round"/>
              <a:buNone/>
              <a:defRPr b="1" i="0" sz="2400" u="none" cap="none" strike="noStrike">
                <a:solidFill>
                  <a:schemeClr val="lt1"/>
                </a:solidFill>
                <a:latin typeface="Varela Round"/>
                <a:ea typeface="Varela Round"/>
                <a:cs typeface="Varela Round"/>
                <a:sym typeface="Varela Round"/>
              </a:defRPr>
            </a:lvl9pPr>
          </a:lstStyle>
          <a:p/>
        </p:txBody>
      </p:sp>
      <p:sp>
        <p:nvSpPr>
          <p:cNvPr id="7" name="Google Shape;7;p8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accent3"/>
              </a:buClr>
              <a:buSzPts val="3000"/>
              <a:buFont typeface="Didact Gothic"/>
              <a:buChar char="●"/>
              <a:defRPr b="0" i="0" sz="3000" u="none" cap="none" strike="noStrike">
                <a:solidFill>
                  <a:schemeClr val="dk1"/>
                </a:solidFill>
                <a:latin typeface="Didact Gothic"/>
                <a:ea typeface="Didact Gothic"/>
                <a:cs typeface="Didact Gothic"/>
                <a:sym typeface="Didact Gothic"/>
              </a:defRPr>
            </a:lvl1pPr>
            <a:lvl2pPr indent="-381000" lvl="1" marL="9144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2pPr>
            <a:lvl3pPr indent="-381000" lvl="2" marL="1371600" marR="0" rtl="0" algn="l">
              <a:lnSpc>
                <a:spcPct val="100000"/>
              </a:lnSpc>
              <a:spcBef>
                <a:spcPts val="0"/>
              </a:spcBef>
              <a:spcAft>
                <a:spcPts val="0"/>
              </a:spcAft>
              <a:buClr>
                <a:schemeClr val="accent3"/>
              </a:buClr>
              <a:buSzPts val="2400"/>
              <a:buFont typeface="Didact Gothic"/>
              <a:buChar char="■"/>
              <a:defRPr b="0" i="0" sz="2400" u="none" cap="none" strike="noStrike">
                <a:solidFill>
                  <a:schemeClr val="dk1"/>
                </a:solidFill>
                <a:latin typeface="Didact Gothic"/>
                <a:ea typeface="Didact Gothic"/>
                <a:cs typeface="Didact Gothic"/>
                <a:sym typeface="Didact Gothic"/>
              </a:defRPr>
            </a:lvl3pPr>
            <a:lvl4pPr indent="-342900" lvl="3" marL="1828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4pPr>
            <a:lvl5pPr indent="-342900" lvl="4" marL="22860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5pPr>
            <a:lvl6pPr indent="-342900" lvl="5" marL="27432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6pPr>
            <a:lvl7pPr indent="-342900" lvl="6" marL="32004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7pPr>
            <a:lvl8pPr indent="-342900" lvl="7" marL="36576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8pPr>
            <a:lvl9pPr indent="-342900" lvl="8" marL="4114800" marR="0" rtl="0" algn="l">
              <a:lnSpc>
                <a:spcPct val="100000"/>
              </a:lnSpc>
              <a:spcBef>
                <a:spcPts val="0"/>
              </a:spcBef>
              <a:spcAft>
                <a:spcPts val="0"/>
              </a:spcAft>
              <a:buClr>
                <a:schemeClr val="dk1"/>
              </a:buClr>
              <a:buSzPts val="1800"/>
              <a:buFont typeface="Didact Gothic"/>
              <a:buChar char="■"/>
              <a:defRPr b="0" i="0" sz="1800" u="none" cap="none" strike="noStrike">
                <a:solidFill>
                  <a:schemeClr val="dk1"/>
                </a:solidFill>
                <a:latin typeface="Didact Gothic"/>
                <a:ea typeface="Didact Gothic"/>
                <a:cs typeface="Didact Gothic"/>
                <a:sym typeface="Didact Gothic"/>
              </a:defRPr>
            </a:lvl9pPr>
          </a:lstStyle>
          <a:p/>
        </p:txBody>
      </p:sp>
      <p:sp>
        <p:nvSpPr>
          <p:cNvPr id="8" name="Google Shape;8;p81"/>
          <p:cNvSpPr txBox="1"/>
          <p:nvPr>
            <p:ph idx="12" type="sldNum"/>
          </p:nvPr>
        </p:nvSpPr>
        <p:spPr>
          <a:xfrm>
            <a:off x="8529670" y="3212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Didact Gothic"/>
                <a:ea typeface="Didact Gothic"/>
                <a:cs typeface="Didact Gothic"/>
                <a:sym typeface="Didact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urvivaleducation.blogspot.com/2010/03/acot2-has-identified-six-design.html" TargetMode="External"/><Relationship Id="rId10" Type="http://schemas.openxmlformats.org/officeDocument/2006/relationships/hyperlink" Target="http://survivaleducation.blogspot.com/2010/03/acot2-has-identified-six-design.html" TargetMode="External"/><Relationship Id="rId13" Type="http://schemas.openxmlformats.org/officeDocument/2006/relationships/hyperlink" Target="http://survivaleducation.blogspot.com/2010/03/acot2-has-identified-six-design.html" TargetMode="External"/><Relationship Id="rId12" Type="http://schemas.openxmlformats.org/officeDocument/2006/relationships/hyperlink" Target="http://survivaleducation.blogspot.com/2010/03/acot2-has-identified-six-design.html"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urvivaleducation.blogspot.com/2010/03/acot2-has-identified-six-design.html" TargetMode="External"/><Relationship Id="rId4" Type="http://schemas.openxmlformats.org/officeDocument/2006/relationships/hyperlink" Target="http://survivaleducation.blogspot.com/2010/03/acot2-has-identified-six-design.html" TargetMode="External"/><Relationship Id="rId9" Type="http://schemas.openxmlformats.org/officeDocument/2006/relationships/hyperlink" Target="http://survivaleducation.blogspot.com/2010/03/acot2-has-identified-six-design.html" TargetMode="External"/><Relationship Id="rId15" Type="http://schemas.openxmlformats.org/officeDocument/2006/relationships/image" Target="../media/image5.png"/><Relationship Id="rId14" Type="http://schemas.openxmlformats.org/officeDocument/2006/relationships/hyperlink" Target="http://survivaleducation.blogspot.com/2010/03/acot2-has-identified-six-design.html" TargetMode="External"/><Relationship Id="rId5" Type="http://schemas.openxmlformats.org/officeDocument/2006/relationships/hyperlink" Target="http://survivaleducation.blogspot.com/2010/03/acot2-has-identified-six-design.html" TargetMode="External"/><Relationship Id="rId6" Type="http://schemas.openxmlformats.org/officeDocument/2006/relationships/hyperlink" Target="http://survivaleducation.blogspot.com/2010/03/acot2-has-identified-six-design.html" TargetMode="External"/><Relationship Id="rId7" Type="http://schemas.openxmlformats.org/officeDocument/2006/relationships/hyperlink" Target="http://survivaleducation.blogspot.com/2010/03/acot2-has-identified-six-design.html" TargetMode="External"/><Relationship Id="rId8" Type="http://schemas.openxmlformats.org/officeDocument/2006/relationships/hyperlink" Target="http://survivaleducation.blogspot.com/2010/03/acot2-has-identified-six-desig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CFCSvvsPWUA"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0.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www.challengebasedlearning.org/project/big-idea-respect/"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challengebasedlearning.org/about/" TargetMode="External"/><Relationship Id="rId4" Type="http://schemas.openxmlformats.org/officeDocument/2006/relationships/hyperlink" Target="https://edusol.info/historico/bitacora/eraser/acot2-apple-classroomms-tomorrow-today" TargetMode="External"/><Relationship Id="rId5" Type="http://schemas.openxmlformats.org/officeDocument/2006/relationships/hyperlink" Target="https://www2.tuhh.de/zll/cbl-start/" TargetMode="External"/><Relationship Id="rId6" Type="http://schemas.openxmlformats.org/officeDocument/2006/relationships/hyperlink" Target="https://www.challengebasedlearning.org/wp-content/uploads/2019/02/CBL_Guide2016.pdf" TargetMode="External"/><Relationship Id="rId7" Type="http://schemas.openxmlformats.org/officeDocument/2006/relationships/hyperlink" Target="https://www.researchgate.net/publication/320443042_Challenge_Based_Learning_VS_Problem_Based_Learning" TargetMode="External"/><Relationship Id="rId8" Type="http://schemas.openxmlformats.org/officeDocument/2006/relationships/hyperlink" Target="https://www.kalinda.vic.edu.au/page/78/Challenge-Based-Learn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youtube.com/watch?v=yv1E6Vth7Uw" TargetMode="External"/><Relationship Id="rId4" Type="http://schemas.openxmlformats.org/officeDocument/2006/relationships/image" Target="../media/image21.png"/><Relationship Id="rId5"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library.educause.edu/-/media/files/library/2012/1/eli7080-pdf.pdf" TargetMode="External"/><Relationship Id="rId4" Type="http://schemas.openxmlformats.org/officeDocument/2006/relationships/hyperlink" Target="https://www.nyas.org/events/2021/webinar-the-benefits-of-challenge-based-learning/?tab=description" TargetMode="External"/><Relationship Id="rId5" Type="http://schemas.openxmlformats.org/officeDocument/2006/relationships/hyperlink" Target="https://www2.tuhh.de/zll/challenged-based-learning/" TargetMode="External"/><Relationship Id="rId6" Type="http://schemas.openxmlformats.org/officeDocument/2006/relationships/hyperlink" Target="https://www.youtube.com/watch?v=yv1E6Vth7U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2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image" Target="../media/image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 Id="rId3" Type="http://schemas.openxmlformats.org/officeDocument/2006/relationships/image" Target="../media/image3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3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challengebasedlearning.org/wp-content/uploads/2019/02/CBL_Guide2016.pdf" TargetMode="External"/><Relationship Id="rId4" Type="http://schemas.openxmlformats.org/officeDocument/2006/relationships/hyperlink" Target="https://applesforkids.org/archives/category/challenge-based-learning/" TargetMode="External"/><Relationship Id="rId5" Type="http://schemas.openxmlformats.org/officeDocument/2006/relationships/hyperlink" Target="https://www.challengebasedlearning.org/wp-content/uploads/2021/02/Rise_challenge_planner.pdf" TargetMode="External"/><Relationship Id="rId6" Type="http://schemas.openxmlformats.org/officeDocument/2006/relationships/hyperlink" Target="https://www.challengebasedlearning.org/project/cbl-rubric/" TargetMode="External"/><Relationship Id="rId7" Type="http://schemas.openxmlformats.org/officeDocument/2006/relationships/hyperlink" Target="https://www.challengebasedlearning.org/wp-content/uploads/2019/05/CBL_approach_for_our_time.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MyiFPIJivPY" TargetMode="External"/><Relationship Id="rId4" Type="http://schemas.openxmlformats.org/officeDocument/2006/relationships/image" Target="../media/image13.png"/><Relationship Id="rId5" Type="http://schemas.openxmlformats.org/officeDocument/2006/relationships/image" Target="../media/image15.png"/></Relationships>
</file>

<file path=ppt/slides/_rels/slide80.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44.jpg"/><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36.jpg"/><Relationship Id="rId4" Type="http://schemas.openxmlformats.org/officeDocument/2006/relationships/image" Target="../media/image38.png"/><Relationship Id="rId9"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39.png"/><Relationship Id="rId7" Type="http://schemas.openxmlformats.org/officeDocument/2006/relationships/image" Target="../media/image41.png"/><Relationship Id="rId8"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441196" y="1133950"/>
            <a:ext cx="5701800" cy="2875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6000"/>
              <a:buNone/>
            </a:pPr>
            <a:r>
              <a:rPr lang="en-GB" sz="3400"/>
              <a:t>IO2: Module 2</a:t>
            </a:r>
            <a:br>
              <a:rPr lang="en-GB" sz="3400"/>
            </a:br>
            <a:r>
              <a:rPr lang="en-GB" sz="2000"/>
              <a:t>F2f learning</a:t>
            </a:r>
            <a:endParaRPr sz="2000"/>
          </a:p>
        </p:txBody>
      </p:sp>
      <p:pic>
        <p:nvPicPr>
          <p:cNvPr descr="A close up of a sign&#10;&#10;Description automatically generated" id="66" name="Google Shape;66;p1"/>
          <p:cNvPicPr preferRelativeResize="0"/>
          <p:nvPr/>
        </p:nvPicPr>
        <p:blipFill rotWithShape="1">
          <a:blip r:embed="rId3">
            <a:alphaModFix/>
          </a:blip>
          <a:srcRect b="0" l="0" r="0" t="0"/>
          <a:stretch/>
        </p:blipFill>
        <p:spPr>
          <a:xfrm>
            <a:off x="4183518" y="1422153"/>
            <a:ext cx="2452672" cy="2145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20" name="Google Shape;120;p10"/>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Describing CBL		(2)</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Key ideas/features at the foundation of CBL</a:t>
            </a:r>
            <a:r>
              <a:rPr i="1" lang="en-GB" sz="1400"/>
              <a:t> (continuation):</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t>4. Challenges provoke:</a:t>
            </a:r>
            <a:r>
              <a:rPr lang="en-GB" sz="1400"/>
              <a:t> Situations or activities that create a sense of urgency and spur action.</a:t>
            </a:r>
            <a:endParaRPr/>
          </a:p>
          <a:p>
            <a:pPr indent="0" lvl="0" marL="38100" rtl="0" algn="just">
              <a:lnSpc>
                <a:spcPct val="100000"/>
              </a:lnSpc>
              <a:spcBef>
                <a:spcPts val="600"/>
              </a:spcBef>
              <a:spcAft>
                <a:spcPts val="0"/>
              </a:spcAft>
              <a:buSzPts val="3000"/>
              <a:buNone/>
            </a:pPr>
            <a:r>
              <a:rPr b="1" lang="en-GB" sz="1400"/>
              <a:t>5. Content and 21st century skills: </a:t>
            </a:r>
            <a:r>
              <a:rPr lang="en-GB" sz="1400"/>
              <a:t>Authentic learning experiences foster deep content knowledge and help Learners to organically develop a wide range of 21st century skills.</a:t>
            </a:r>
            <a:endParaRPr/>
          </a:p>
          <a:p>
            <a:pPr indent="0" lvl="0" marL="38100" rtl="0" algn="just">
              <a:lnSpc>
                <a:spcPct val="100000"/>
              </a:lnSpc>
              <a:spcBef>
                <a:spcPts val="600"/>
              </a:spcBef>
              <a:spcAft>
                <a:spcPts val="0"/>
              </a:spcAft>
              <a:buSzPts val="3000"/>
              <a:buNone/>
            </a:pPr>
            <a:r>
              <a:rPr b="1" lang="en-GB" sz="1400"/>
              <a:t>6. Boundaries of Adventure: </a:t>
            </a:r>
            <a:r>
              <a:rPr lang="en-GB" sz="1400"/>
              <a:t>Boundaries are provided to guide the way and provide freedom for Learners to take ownership of the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1"/>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26" name="Google Shape;126;p11"/>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Describing CBL		(3)</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Key ideas/features at the foundation of CBL </a:t>
            </a:r>
            <a:r>
              <a:rPr i="1" lang="en-GB" sz="1400"/>
              <a:t>(continuation):</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t>7. Space and Freedom to Fail: </a:t>
            </a:r>
            <a:r>
              <a:rPr lang="en-GB" sz="1400"/>
              <a:t>A safe space is provided for all learners to think creatively, try new ideas, experiment, fail, receive feedback and try again. This iterative process is built into all of the phases of the framework.</a:t>
            </a:r>
            <a:endParaRPr/>
          </a:p>
          <a:p>
            <a:pPr indent="0" lvl="0" marL="38100" rtl="0" algn="just">
              <a:lnSpc>
                <a:spcPct val="100000"/>
              </a:lnSpc>
              <a:spcBef>
                <a:spcPts val="600"/>
              </a:spcBef>
              <a:spcAft>
                <a:spcPts val="0"/>
              </a:spcAft>
              <a:buSzPts val="3000"/>
              <a:buNone/>
            </a:pPr>
            <a:r>
              <a:rPr b="1" lang="en-GB" sz="1400"/>
              <a:t>8. Slowing for Critical and Creative Thinking:</a:t>
            </a:r>
            <a:r>
              <a:rPr lang="en-GB" sz="1400"/>
              <a:t> To ensure full participation and to provide opportunities for deep thinking, the learning process needs to be intentionally slowed down at times.</a:t>
            </a:r>
            <a:endParaRPr/>
          </a:p>
          <a:p>
            <a:pPr indent="0" lvl="0" marL="38100" rtl="0" algn="just">
              <a:lnSpc>
                <a:spcPct val="100000"/>
              </a:lnSpc>
              <a:spcBef>
                <a:spcPts val="600"/>
              </a:spcBef>
              <a:spcAft>
                <a:spcPts val="0"/>
              </a:spcAft>
              <a:buSzPts val="3000"/>
              <a:buNone/>
            </a:pPr>
            <a:r>
              <a:rPr b="1" lang="en-GB" sz="1400"/>
              <a:t>9. Authentic Use of Technology: </a:t>
            </a:r>
            <a:r>
              <a:rPr lang="en-GB" sz="1400"/>
              <a:t>Technology is used to research, communicate, organize, create, evaluate, document and persuade.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2"/>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32" name="Google Shape;132;p12"/>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Describing CBL		(4)</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Key ideas/features at the foundation of CBL </a:t>
            </a:r>
            <a:r>
              <a:rPr i="1" lang="en-GB" sz="1400"/>
              <a:t>(continuation):</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t>10. Focus on Process and Product: </a:t>
            </a:r>
            <a:r>
              <a:rPr lang="en-GB" sz="1400"/>
              <a:t>The process of getting to the solution is valued as much as the solution.</a:t>
            </a:r>
            <a:endParaRPr/>
          </a:p>
          <a:p>
            <a:pPr indent="0" lvl="0" marL="38100" rtl="0" algn="just">
              <a:lnSpc>
                <a:spcPct val="100000"/>
              </a:lnSpc>
              <a:spcBef>
                <a:spcPts val="600"/>
              </a:spcBef>
              <a:spcAft>
                <a:spcPts val="0"/>
              </a:spcAft>
              <a:buSzPts val="3000"/>
              <a:buNone/>
            </a:pPr>
            <a:r>
              <a:rPr b="1" lang="en-GB" sz="1400"/>
              <a:t>11. Documentation and Storytelling: </a:t>
            </a:r>
            <a:r>
              <a:rPr lang="en-GB" sz="1400"/>
              <a:t>During each step of the challenge process, the learners document and publish using text, video, audio and pictures.</a:t>
            </a:r>
            <a:endParaRPr/>
          </a:p>
          <a:p>
            <a:pPr indent="0" lvl="0" marL="38100" rtl="0" algn="just">
              <a:lnSpc>
                <a:spcPct val="100000"/>
              </a:lnSpc>
              <a:spcBef>
                <a:spcPts val="600"/>
              </a:spcBef>
              <a:spcAft>
                <a:spcPts val="0"/>
              </a:spcAft>
              <a:buSzPts val="3000"/>
              <a:buNone/>
            </a:pPr>
            <a:r>
              <a:rPr b="1" lang="en-GB" sz="1400"/>
              <a:t>12. Reflection: </a:t>
            </a:r>
            <a:r>
              <a:rPr lang="en-GB" sz="1400"/>
              <a:t>Throughout the process, learners continuously reflect on the content and the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38" name="Google Shape;138;p13"/>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CBL as….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CBL can be implemented in a variety of ways, and is designed to support other pedagogical approaches: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solidFill>
                  <a:srgbClr val="216BE0"/>
                </a:solidFill>
              </a:rPr>
              <a:t>As a verb, </a:t>
            </a:r>
            <a:r>
              <a:rPr lang="en-GB" sz="1400">
                <a:solidFill>
                  <a:schemeClr val="dk1"/>
                </a:solidFill>
              </a:rPr>
              <a:t>CBL</a:t>
            </a:r>
            <a:r>
              <a:rPr lang="en-GB" sz="1400"/>
              <a:t> expresses a philosophical approach to planning, problem solving and learning. </a:t>
            </a:r>
            <a:endParaRPr/>
          </a:p>
          <a:p>
            <a:pPr indent="0" lvl="0" marL="38100" rtl="0" algn="just">
              <a:lnSpc>
                <a:spcPct val="100000"/>
              </a:lnSpc>
              <a:spcBef>
                <a:spcPts val="600"/>
              </a:spcBef>
              <a:spcAft>
                <a:spcPts val="0"/>
              </a:spcAft>
              <a:buSzPts val="3000"/>
              <a:buNone/>
            </a:pPr>
            <a:r>
              <a:rPr i="1" lang="en-GB" sz="1400"/>
              <a:t>For example</a:t>
            </a:r>
            <a:r>
              <a:rPr lang="en-GB" sz="1400"/>
              <a:t>: Let’s CBL it!</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solidFill>
                  <a:srgbClr val="216BE0"/>
                </a:solidFill>
              </a:rPr>
              <a:t>As a noun,</a:t>
            </a:r>
            <a:r>
              <a:rPr lang="en-GB" sz="1400"/>
              <a:t> CBL can be an event embedded in a learning experience or serve as a capstone experience for a course. </a:t>
            </a:r>
            <a:endParaRPr/>
          </a:p>
          <a:p>
            <a:pPr indent="0" lvl="0" marL="38100" rtl="0" algn="just">
              <a:lnSpc>
                <a:spcPct val="100000"/>
              </a:lnSpc>
              <a:spcBef>
                <a:spcPts val="600"/>
              </a:spcBef>
              <a:spcAft>
                <a:spcPts val="0"/>
              </a:spcAft>
              <a:buSzPts val="3000"/>
              <a:buNone/>
            </a:pPr>
            <a:r>
              <a:rPr i="1" lang="en-GB" sz="1400"/>
              <a:t>For example</a:t>
            </a:r>
            <a:r>
              <a:rPr lang="en-GB" sz="1400"/>
              <a:t>: At the end of the semester the pupils will participate in a challenge.</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44" name="Google Shape;144;p14"/>
          <p:cNvSpPr txBox="1"/>
          <p:nvPr>
            <p:ph idx="1" type="body"/>
          </p:nvPr>
        </p:nvSpPr>
        <p:spPr>
          <a:xfrm>
            <a:off x="582200" y="1040900"/>
            <a:ext cx="6525300" cy="57974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CBL as….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graphicFrame>
        <p:nvGraphicFramePr>
          <p:cNvPr id="145" name="Google Shape;145;p14"/>
          <p:cNvGraphicFramePr/>
          <p:nvPr/>
        </p:nvGraphicFramePr>
        <p:xfrm>
          <a:off x="582200" y="1729123"/>
          <a:ext cx="3000000" cy="3000000"/>
        </p:xfrm>
        <a:graphic>
          <a:graphicData uri="http://schemas.openxmlformats.org/drawingml/2006/table">
            <a:tbl>
              <a:tblPr bandRow="1" firstCol="1" firstRow="1">
                <a:noFill/>
                <a:tableStyleId>{C0A2CE9C-706D-4AD3-84D8-7014F79863D5}</a:tableStyleId>
              </a:tblPr>
              <a:tblGrid>
                <a:gridCol w="3225250"/>
                <a:gridCol w="3225250"/>
              </a:tblGrid>
              <a:tr h="203200">
                <a:tc>
                  <a:txBody>
                    <a:bodyPr/>
                    <a:lstStyle/>
                    <a:p>
                      <a:pPr indent="0" lvl="0" marL="0" marR="0" rtl="0" algn="ctr">
                        <a:lnSpc>
                          <a:spcPct val="107000"/>
                        </a:lnSpc>
                        <a:spcBef>
                          <a:spcPts val="0"/>
                        </a:spcBef>
                        <a:spcAft>
                          <a:spcPts val="0"/>
                        </a:spcAft>
                        <a:buNone/>
                      </a:pPr>
                      <a:r>
                        <a:rPr b="1" lang="en-GB" sz="1600" u="none" cap="none" strike="noStrike">
                          <a:latin typeface="Didact Gothic"/>
                          <a:ea typeface="Didact Gothic"/>
                          <a:cs typeface="Didact Gothic"/>
                          <a:sym typeface="Didact Gothic"/>
                        </a:rPr>
                        <a:t>A verb</a:t>
                      </a:r>
                      <a:endParaRPr b="1" sz="1600" u="none" cap="none" strike="noStrike">
                        <a:latin typeface="Didact Gothic"/>
                        <a:ea typeface="Didact Gothic"/>
                        <a:cs typeface="Didact Gothic"/>
                        <a:sym typeface="Didact Gothic"/>
                      </a:endParaRPr>
                    </a:p>
                  </a:txBody>
                  <a:tcPr marT="0" marB="0" marR="68575" marL="68575">
                    <a:solidFill>
                      <a:srgbClr val="00B0F0"/>
                    </a:solidFill>
                  </a:tcPr>
                </a:tc>
                <a:tc>
                  <a:txBody>
                    <a:bodyPr/>
                    <a:lstStyle/>
                    <a:p>
                      <a:pPr indent="0" lvl="0" marL="0" marR="0" rtl="0" algn="ctr">
                        <a:lnSpc>
                          <a:spcPct val="107000"/>
                        </a:lnSpc>
                        <a:spcBef>
                          <a:spcPts val="0"/>
                        </a:spcBef>
                        <a:spcAft>
                          <a:spcPts val="0"/>
                        </a:spcAft>
                        <a:buNone/>
                      </a:pPr>
                      <a:r>
                        <a:rPr b="1" lang="en-GB" sz="1600" u="none" cap="none" strike="noStrike">
                          <a:latin typeface="Didact Gothic"/>
                          <a:ea typeface="Didact Gothic"/>
                          <a:cs typeface="Didact Gothic"/>
                          <a:sym typeface="Didact Gothic"/>
                        </a:rPr>
                        <a:t>A noun</a:t>
                      </a:r>
                      <a:endParaRPr b="1" sz="1600" u="none" cap="none" strike="noStrike">
                        <a:latin typeface="Didact Gothic"/>
                        <a:ea typeface="Didact Gothic"/>
                        <a:cs typeface="Didact Gothic"/>
                        <a:sym typeface="Didact Gothic"/>
                      </a:endParaRPr>
                    </a:p>
                  </a:txBody>
                  <a:tcPr marT="0" marB="0" marR="68575" marL="68575">
                    <a:solidFill>
                      <a:srgbClr val="00B0F0"/>
                    </a:solidFill>
                  </a:tcPr>
                </a:tc>
              </a:tr>
              <a:tr h="177800">
                <a:tc>
                  <a:txBody>
                    <a:bodyPr/>
                    <a:lstStyle/>
                    <a:p>
                      <a:pPr indent="-342900" lvl="0" marL="342900" marR="0" rtl="0" algn="l">
                        <a:lnSpc>
                          <a:spcPct val="139285"/>
                        </a:lnSpc>
                        <a:spcBef>
                          <a:spcPts val="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A way of thinking. </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Becomes central to the philosophy of the institution.</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Organizes other educational approaches </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Organizes the curriculum</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Used at all levels: planning, organizing, teaching.</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Language permeates the institution</a:t>
                      </a:r>
                      <a:endParaRPr sz="1400" u="none" cap="none" strike="noStrike">
                        <a:solidFill>
                          <a:srgbClr val="000000"/>
                        </a:solidFill>
                        <a:latin typeface="Didact Gothic"/>
                        <a:ea typeface="Didact Gothic"/>
                        <a:cs typeface="Didact Gothic"/>
                        <a:sym typeface="Didact Gothic"/>
                      </a:endParaRPr>
                    </a:p>
                  </a:txBody>
                  <a:tcPr marT="0" marB="0" marR="68575" marL="68575"/>
                </a:tc>
                <a:tc>
                  <a:txBody>
                    <a:bodyPr/>
                    <a:lstStyle/>
                    <a:p>
                      <a:pPr indent="-342900" lvl="0" marL="342900" marR="0" rtl="0" algn="l">
                        <a:lnSpc>
                          <a:spcPct val="139285"/>
                        </a:lnSpc>
                        <a:spcBef>
                          <a:spcPts val="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Is a challenge event (or series of events)</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Includes a finite time span</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Is another tool in the toolkit</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Is used during specified point of the program</a:t>
                      </a:r>
                      <a:endParaRPr/>
                    </a:p>
                    <a:p>
                      <a:pPr indent="-342900" lvl="0" marL="342900" marR="0" rtl="0" algn="l">
                        <a:lnSpc>
                          <a:spcPct val="139285"/>
                        </a:lnSpc>
                        <a:spcBef>
                          <a:spcPts val="800"/>
                        </a:spcBef>
                        <a:spcAft>
                          <a:spcPts val="0"/>
                        </a:spcAft>
                        <a:buClr>
                          <a:srgbClr val="000000"/>
                        </a:buClr>
                        <a:buSzPts val="1000"/>
                        <a:buFont typeface="Noto Sans Symbols"/>
                        <a:buChar char="∙"/>
                      </a:pPr>
                      <a:r>
                        <a:rPr lang="en-GB" sz="1400" u="none" cap="none" strike="noStrike">
                          <a:latin typeface="Didact Gothic"/>
                          <a:ea typeface="Didact Gothic"/>
                          <a:cs typeface="Didact Gothic"/>
                          <a:sym typeface="Didact Gothic"/>
                        </a:rPr>
                        <a:t>Is used for a specific purpose.</a:t>
                      </a:r>
                      <a:endParaRPr/>
                    </a:p>
                    <a:p>
                      <a:pPr indent="0" lvl="0" marL="0" marR="0" rtl="0" algn="l">
                        <a:lnSpc>
                          <a:spcPct val="107000"/>
                        </a:lnSpc>
                        <a:spcBef>
                          <a:spcPts val="800"/>
                        </a:spcBef>
                        <a:spcAft>
                          <a:spcPts val="0"/>
                        </a:spcAft>
                        <a:buNone/>
                      </a:pPr>
                      <a:r>
                        <a:rPr lang="en-GB" sz="1400" u="none" cap="none" strike="noStrike">
                          <a:latin typeface="Didact Gothic"/>
                          <a:ea typeface="Didact Gothic"/>
                          <a:cs typeface="Didact Gothic"/>
                          <a:sym typeface="Didact Gothic"/>
                        </a:rPr>
                        <a:t> </a:t>
                      </a:r>
                      <a:endParaRPr sz="1400" u="none" cap="none" strike="noStrike">
                        <a:latin typeface="Didact Gothic"/>
                        <a:ea typeface="Didact Gothic"/>
                        <a:cs typeface="Didact Gothic"/>
                        <a:sym typeface="Didact Gothic"/>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51" name="Google Shape;151;p15"/>
          <p:cNvSpPr txBox="1"/>
          <p:nvPr>
            <p:ph idx="1" type="body"/>
          </p:nvPr>
        </p:nvSpPr>
        <p:spPr>
          <a:xfrm>
            <a:off x="582200" y="1040899"/>
            <a:ext cx="6525300" cy="338241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Basic Principles of CBL	(1)</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latin typeface="Didact Gothic"/>
                <a:ea typeface="Didact Gothic"/>
                <a:cs typeface="Didact Gothic"/>
                <a:sym typeface="Didact Gothic"/>
              </a:rPr>
              <a:t>As mentioned before, CBL was developed based on “Apple Classrooms of Tomorrow -Today” (ACOT</a:t>
            </a:r>
            <a:r>
              <a:rPr baseline="30000" lang="en-GB" sz="1400">
                <a:latin typeface="Didact Gothic"/>
                <a:ea typeface="Didact Gothic"/>
                <a:cs typeface="Didact Gothic"/>
                <a:sym typeface="Didact Gothic"/>
              </a:rPr>
              <a:t>2</a:t>
            </a:r>
            <a:r>
              <a:rPr lang="en-GB" sz="1400">
                <a:latin typeface="Didact Gothic"/>
                <a:ea typeface="Didact Gothic"/>
                <a:cs typeface="Didact Gothic"/>
                <a:sym typeface="Didact Gothic"/>
              </a:rPr>
              <a:t>) .</a:t>
            </a:r>
            <a:endParaRPr/>
          </a:p>
          <a:p>
            <a:pPr indent="-419100" lvl="0" marL="457200" rtl="0" algn="l">
              <a:lnSpc>
                <a:spcPct val="100000"/>
              </a:lnSpc>
              <a:spcBef>
                <a:spcPts val="600"/>
              </a:spcBef>
              <a:spcAft>
                <a:spcPts val="0"/>
              </a:spcAft>
              <a:buSzPts val="3000"/>
              <a:buChar char="●"/>
            </a:pPr>
            <a:r>
              <a:rPr lang="en-GB" sz="1400">
                <a:latin typeface="Didact Gothic"/>
                <a:ea typeface="Didact Gothic"/>
                <a:cs typeface="Didact Gothic"/>
                <a:sym typeface="Didact Gothic"/>
              </a:rPr>
              <a:t>ACOT</a:t>
            </a:r>
            <a:r>
              <a:rPr baseline="30000" lang="en-GB" sz="1400">
                <a:latin typeface="Didact Gothic"/>
                <a:ea typeface="Didact Gothic"/>
                <a:cs typeface="Didact Gothic"/>
                <a:sym typeface="Didact Gothic"/>
              </a:rPr>
              <a:t>2</a:t>
            </a:r>
            <a:r>
              <a:rPr lang="en-GB" sz="1400">
                <a:latin typeface="Didact Gothic"/>
                <a:ea typeface="Didact Gothic"/>
                <a:cs typeface="Didact Gothic"/>
                <a:sym typeface="Didact Gothic"/>
              </a:rPr>
              <a:t> has identified </a:t>
            </a:r>
            <a:r>
              <a:rPr b="1" lang="en-GB" sz="1400">
                <a:solidFill>
                  <a:srgbClr val="216BE0"/>
                </a:solidFill>
                <a:latin typeface="Didact Gothic"/>
                <a:ea typeface="Didact Gothic"/>
                <a:cs typeface="Didact Gothic"/>
                <a:sym typeface="Didact Gothic"/>
              </a:rPr>
              <a:t>six design principles </a:t>
            </a:r>
            <a:r>
              <a:rPr lang="en-GB" sz="1400">
                <a:latin typeface="Didact Gothic"/>
                <a:ea typeface="Didact Gothic"/>
                <a:cs typeface="Didact Gothic"/>
                <a:sym typeface="Didact Gothic"/>
              </a:rPr>
              <a:t>for the 21st century high school.</a:t>
            </a:r>
            <a:endParaRPr/>
          </a:p>
          <a:p>
            <a:pPr indent="-419100" lvl="0" marL="457200" rtl="0" algn="l">
              <a:lnSpc>
                <a:spcPct val="100000"/>
              </a:lnSpc>
              <a:spcBef>
                <a:spcPts val="600"/>
              </a:spcBef>
              <a:spcAft>
                <a:spcPts val="0"/>
              </a:spcAft>
              <a:buSzPts val="3000"/>
              <a:buChar char="●"/>
            </a:pPr>
            <a:r>
              <a:rPr b="0" i="0" lang="en-GB" sz="1400" u="none" strike="noStrike">
                <a:latin typeface="Didact Gothic"/>
                <a:ea typeface="Didact Gothic"/>
                <a:cs typeface="Didact Gothic"/>
                <a:sym typeface="Didact Gothic"/>
              </a:rPr>
              <a:t>Starting with these design principles, Apple Inc. worked with exemplary educators to develop and test Challenge-Based Learning.</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57" name="Google Shape;157;p16"/>
          <p:cNvSpPr txBox="1"/>
          <p:nvPr>
            <p:ph idx="1" type="body"/>
          </p:nvPr>
        </p:nvSpPr>
        <p:spPr>
          <a:xfrm>
            <a:off x="582200" y="1040899"/>
            <a:ext cx="6525300" cy="3382417"/>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Basic Principles of CBL	(2)</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latin typeface="Didact Gothic"/>
                <a:ea typeface="Didact Gothic"/>
                <a:cs typeface="Didact Gothic"/>
                <a:sym typeface="Didact Gothic"/>
              </a:rPr>
              <a:t>ACOT</a:t>
            </a:r>
            <a:r>
              <a:rPr baseline="30000" lang="en-GB" sz="1400">
                <a:latin typeface="Didact Gothic"/>
                <a:ea typeface="Didact Gothic"/>
                <a:cs typeface="Didact Gothic"/>
                <a:sym typeface="Didact Gothic"/>
              </a:rPr>
              <a:t>2</a:t>
            </a:r>
            <a:r>
              <a:rPr lang="en-GB" sz="1400">
                <a:latin typeface="Didact Gothic"/>
                <a:ea typeface="Didact Gothic"/>
                <a:cs typeface="Didact Gothic"/>
                <a:sym typeface="Didact Gothic"/>
              </a:rPr>
              <a:t> six design-principles for the 21st century are:</a:t>
            </a:r>
            <a:endParaRPr/>
          </a:p>
          <a:p>
            <a:pPr indent="0" lvl="0" marL="38100" rtl="0" algn="l">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l">
              <a:lnSpc>
                <a:spcPct val="100000"/>
              </a:lnSpc>
              <a:spcBef>
                <a:spcPts val="600"/>
              </a:spcBef>
              <a:spcAft>
                <a:spcPts val="0"/>
              </a:spcAft>
              <a:buSzPts val="3000"/>
              <a:buNone/>
            </a:pPr>
            <a:r>
              <a:rPr lang="en-GB" sz="1400"/>
              <a:t>1. Understanding of 21st Century Skills and Outcomes</a:t>
            </a:r>
            <a:endParaRPr/>
          </a:p>
          <a:p>
            <a:pPr indent="0" lvl="0" marL="38100" rtl="0" algn="l">
              <a:lnSpc>
                <a:spcPct val="100000"/>
              </a:lnSpc>
              <a:spcBef>
                <a:spcPts val="600"/>
              </a:spcBef>
              <a:spcAft>
                <a:spcPts val="0"/>
              </a:spcAft>
              <a:buSzPts val="3000"/>
              <a:buNone/>
            </a:pPr>
            <a:r>
              <a:rPr lang="en-GB" sz="1400"/>
              <a:t>2. Relevant and Applied Curriculum</a:t>
            </a:r>
            <a:endParaRPr/>
          </a:p>
          <a:p>
            <a:pPr indent="0" lvl="0" marL="38100" rtl="0" algn="l">
              <a:lnSpc>
                <a:spcPct val="100000"/>
              </a:lnSpc>
              <a:spcBef>
                <a:spcPts val="600"/>
              </a:spcBef>
              <a:spcAft>
                <a:spcPts val="0"/>
              </a:spcAft>
              <a:buSzPts val="3000"/>
              <a:buNone/>
            </a:pPr>
            <a:r>
              <a:rPr lang="en-GB" sz="1400"/>
              <a:t>3. Informative Assessment</a:t>
            </a:r>
            <a:endParaRPr/>
          </a:p>
          <a:p>
            <a:pPr indent="0" lvl="0" marL="38100" rtl="0" algn="l">
              <a:lnSpc>
                <a:spcPct val="100000"/>
              </a:lnSpc>
              <a:spcBef>
                <a:spcPts val="600"/>
              </a:spcBef>
              <a:spcAft>
                <a:spcPts val="0"/>
              </a:spcAft>
              <a:buSzPts val="3000"/>
              <a:buNone/>
            </a:pPr>
            <a:r>
              <a:rPr lang="en-GB" sz="1400"/>
              <a:t>4. A Culture of Innovation and Creativity</a:t>
            </a:r>
            <a:endParaRPr/>
          </a:p>
          <a:p>
            <a:pPr indent="0" lvl="0" marL="38100" rtl="0" algn="l">
              <a:lnSpc>
                <a:spcPct val="100000"/>
              </a:lnSpc>
              <a:spcBef>
                <a:spcPts val="600"/>
              </a:spcBef>
              <a:spcAft>
                <a:spcPts val="0"/>
              </a:spcAft>
              <a:buSzPts val="3000"/>
              <a:buNone/>
            </a:pPr>
            <a:r>
              <a:rPr lang="en-GB" sz="1400"/>
              <a:t>5. Social and Emotional Connections with Students</a:t>
            </a:r>
            <a:endParaRPr/>
          </a:p>
          <a:p>
            <a:pPr indent="0" lvl="0" marL="38100" rtl="0" algn="l">
              <a:lnSpc>
                <a:spcPct val="100000"/>
              </a:lnSpc>
              <a:spcBef>
                <a:spcPts val="600"/>
              </a:spcBef>
              <a:spcAft>
                <a:spcPts val="0"/>
              </a:spcAft>
              <a:buSzPts val="3000"/>
              <a:buNone/>
            </a:pPr>
            <a:r>
              <a:rPr lang="en-GB" sz="1400"/>
              <a:t>6. Ubiquitous Access to Technology</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63" name="Google Shape;163;p17"/>
          <p:cNvSpPr txBox="1"/>
          <p:nvPr>
            <p:ph idx="1" type="body"/>
          </p:nvPr>
        </p:nvSpPr>
        <p:spPr>
          <a:xfrm>
            <a:off x="582200" y="852900"/>
            <a:ext cx="6525300" cy="397929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Basic Principles of CBL	(3)</a:t>
            </a:r>
            <a:endParaRPr/>
          </a:p>
          <a:p>
            <a:pPr indent="0" lvl="0" marL="38100" rtl="0" algn="l">
              <a:lnSpc>
                <a:spcPct val="100000"/>
              </a:lnSpc>
              <a:spcBef>
                <a:spcPts val="600"/>
              </a:spcBef>
              <a:spcAft>
                <a:spcPts val="0"/>
              </a:spcAft>
              <a:buSzPts val="3000"/>
              <a:buNone/>
            </a:pPr>
            <a:r>
              <a:t/>
            </a:r>
            <a:endParaRPr sz="1400" u="sng">
              <a:solidFill>
                <a:schemeClr val="hlink"/>
              </a:solidFill>
              <a:hlinkClick r:id="rId3"/>
            </a:endParaRPr>
          </a:p>
          <a:p>
            <a:pPr indent="0" lvl="0" marL="38100" rtl="0" algn="l">
              <a:lnSpc>
                <a:spcPct val="100000"/>
              </a:lnSpc>
              <a:spcBef>
                <a:spcPts val="600"/>
              </a:spcBef>
              <a:spcAft>
                <a:spcPts val="0"/>
              </a:spcAft>
              <a:buSzPts val="3000"/>
              <a:buNone/>
            </a:pPr>
            <a:r>
              <a:t/>
            </a:r>
            <a:endParaRPr sz="1400" u="sng">
              <a:solidFill>
                <a:schemeClr val="hlink"/>
              </a:solidFill>
              <a:hlinkClick r:id="rId4"/>
            </a:endParaRPr>
          </a:p>
          <a:p>
            <a:pPr indent="0" lvl="0" marL="38100" rtl="0" algn="l">
              <a:lnSpc>
                <a:spcPct val="100000"/>
              </a:lnSpc>
              <a:spcBef>
                <a:spcPts val="600"/>
              </a:spcBef>
              <a:spcAft>
                <a:spcPts val="0"/>
              </a:spcAft>
              <a:buSzPts val="3000"/>
              <a:buNone/>
            </a:pPr>
            <a:r>
              <a:t/>
            </a:r>
            <a:endParaRPr sz="1400" u="sng">
              <a:solidFill>
                <a:schemeClr val="hlink"/>
              </a:solidFill>
              <a:hlinkClick r:id="rId5"/>
            </a:endParaRPr>
          </a:p>
          <a:p>
            <a:pPr indent="0" lvl="0" marL="38100" rtl="0" algn="l">
              <a:lnSpc>
                <a:spcPct val="100000"/>
              </a:lnSpc>
              <a:spcBef>
                <a:spcPts val="600"/>
              </a:spcBef>
              <a:spcAft>
                <a:spcPts val="0"/>
              </a:spcAft>
              <a:buSzPts val="3000"/>
              <a:buNone/>
            </a:pPr>
            <a:r>
              <a:t/>
            </a:r>
            <a:endParaRPr sz="1400" u="sng">
              <a:solidFill>
                <a:schemeClr val="hlink"/>
              </a:solidFill>
              <a:hlinkClick r:id="rId6"/>
            </a:endParaRPr>
          </a:p>
          <a:p>
            <a:pPr indent="0" lvl="0" marL="38100" rtl="0" algn="l">
              <a:lnSpc>
                <a:spcPct val="100000"/>
              </a:lnSpc>
              <a:spcBef>
                <a:spcPts val="600"/>
              </a:spcBef>
              <a:spcAft>
                <a:spcPts val="0"/>
              </a:spcAft>
              <a:buSzPts val="3000"/>
              <a:buNone/>
            </a:pPr>
            <a:r>
              <a:t/>
            </a:r>
            <a:endParaRPr sz="1400" u="sng">
              <a:solidFill>
                <a:schemeClr val="hlink"/>
              </a:solidFill>
              <a:hlinkClick r:id="rId7"/>
            </a:endParaRPr>
          </a:p>
          <a:p>
            <a:pPr indent="0" lvl="0" marL="38100" rtl="0" algn="l">
              <a:lnSpc>
                <a:spcPct val="100000"/>
              </a:lnSpc>
              <a:spcBef>
                <a:spcPts val="600"/>
              </a:spcBef>
              <a:spcAft>
                <a:spcPts val="0"/>
              </a:spcAft>
              <a:buSzPts val="3000"/>
              <a:buNone/>
            </a:pPr>
            <a:r>
              <a:t/>
            </a:r>
            <a:endParaRPr sz="1400" u="sng">
              <a:solidFill>
                <a:schemeClr val="hlink"/>
              </a:solidFill>
              <a:hlinkClick r:id="rId8"/>
            </a:endParaRPr>
          </a:p>
          <a:p>
            <a:pPr indent="0" lvl="0" marL="38100" rtl="0" algn="l">
              <a:lnSpc>
                <a:spcPct val="100000"/>
              </a:lnSpc>
              <a:spcBef>
                <a:spcPts val="600"/>
              </a:spcBef>
              <a:spcAft>
                <a:spcPts val="0"/>
              </a:spcAft>
              <a:buSzPts val="3000"/>
              <a:buNone/>
            </a:pPr>
            <a:r>
              <a:t/>
            </a:r>
            <a:endParaRPr sz="1400" u="sng">
              <a:solidFill>
                <a:schemeClr val="hlink"/>
              </a:solidFill>
              <a:hlinkClick r:id="rId9"/>
            </a:endParaRPr>
          </a:p>
          <a:p>
            <a:pPr indent="0" lvl="0" marL="38100" rtl="0" algn="l">
              <a:lnSpc>
                <a:spcPct val="100000"/>
              </a:lnSpc>
              <a:spcBef>
                <a:spcPts val="600"/>
              </a:spcBef>
              <a:spcAft>
                <a:spcPts val="0"/>
              </a:spcAft>
              <a:buSzPts val="3000"/>
              <a:buNone/>
            </a:pPr>
            <a:r>
              <a:t/>
            </a:r>
            <a:endParaRPr sz="1400" u="sng">
              <a:solidFill>
                <a:schemeClr val="hlink"/>
              </a:solidFill>
              <a:hlinkClick r:id="rId10"/>
            </a:endParaRPr>
          </a:p>
          <a:p>
            <a:pPr indent="0" lvl="0" marL="38100" rtl="0" algn="l">
              <a:lnSpc>
                <a:spcPct val="100000"/>
              </a:lnSpc>
              <a:spcBef>
                <a:spcPts val="600"/>
              </a:spcBef>
              <a:spcAft>
                <a:spcPts val="0"/>
              </a:spcAft>
              <a:buSzPts val="3000"/>
              <a:buNone/>
            </a:pPr>
            <a:r>
              <a:t/>
            </a:r>
            <a:endParaRPr sz="1400" u="sng">
              <a:solidFill>
                <a:schemeClr val="hlink"/>
              </a:solidFill>
              <a:hlinkClick r:id="rId11"/>
            </a:endParaRPr>
          </a:p>
          <a:p>
            <a:pPr indent="0" lvl="0" marL="38100" rtl="0" algn="l">
              <a:lnSpc>
                <a:spcPct val="100000"/>
              </a:lnSpc>
              <a:spcBef>
                <a:spcPts val="600"/>
              </a:spcBef>
              <a:spcAft>
                <a:spcPts val="0"/>
              </a:spcAft>
              <a:buSzPts val="3000"/>
              <a:buNone/>
            </a:pPr>
            <a:r>
              <a:t/>
            </a:r>
            <a:endParaRPr sz="1400" u="sng">
              <a:solidFill>
                <a:schemeClr val="hlink"/>
              </a:solidFill>
              <a:hlinkClick r:id="rId12"/>
            </a:endParaRPr>
          </a:p>
          <a:p>
            <a:pPr indent="0" lvl="0" marL="38100" rtl="0" algn="ctr">
              <a:lnSpc>
                <a:spcPct val="100000"/>
              </a:lnSpc>
              <a:spcBef>
                <a:spcPts val="600"/>
              </a:spcBef>
              <a:spcAft>
                <a:spcPts val="0"/>
              </a:spcAft>
              <a:buSzPts val="3000"/>
              <a:buNone/>
            </a:pPr>
            <a:r>
              <a:t/>
            </a:r>
            <a:endParaRPr sz="1000" u="sng">
              <a:solidFill>
                <a:schemeClr val="hlink"/>
              </a:solidFill>
              <a:hlinkClick r:id="rId13"/>
            </a:endParaRPr>
          </a:p>
          <a:p>
            <a:pPr indent="0" lvl="0" marL="38100" rtl="0" algn="ctr">
              <a:lnSpc>
                <a:spcPct val="100000"/>
              </a:lnSpc>
              <a:spcBef>
                <a:spcPts val="600"/>
              </a:spcBef>
              <a:spcAft>
                <a:spcPts val="0"/>
              </a:spcAft>
              <a:buSzPts val="3000"/>
              <a:buNone/>
            </a:pPr>
            <a:r>
              <a:rPr lang="en-GB" sz="1000" u="sng">
                <a:solidFill>
                  <a:schemeClr val="hlink"/>
                </a:solidFill>
                <a:hlinkClick r:id="rId14"/>
              </a:rPr>
              <a:t>Source: http://survivaleducation.blogspot.com/2010/03/acot2-has-identified-six-design.html</a:t>
            </a:r>
            <a:r>
              <a:rPr lang="en-GB" sz="1000"/>
              <a:t> </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pic>
        <p:nvPicPr>
          <p:cNvPr descr="Survival Education for the End of a World: 6. ACOT2 has identified six design  principles for the 21st century high school" id="164" name="Google Shape;164;p17"/>
          <p:cNvPicPr preferRelativeResize="0"/>
          <p:nvPr/>
        </p:nvPicPr>
        <p:blipFill rotWithShape="1">
          <a:blip r:embed="rId15">
            <a:alphaModFix/>
          </a:blip>
          <a:srcRect b="0" l="0" r="0" t="0"/>
          <a:stretch/>
        </p:blipFill>
        <p:spPr>
          <a:xfrm>
            <a:off x="2292552" y="1537449"/>
            <a:ext cx="2910808" cy="28858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2 </a:t>
            </a:r>
            <a:endParaRPr/>
          </a:p>
        </p:txBody>
      </p:sp>
      <p:sp>
        <p:nvSpPr>
          <p:cNvPr id="170" name="Google Shape;170;p1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p>
          <a:p>
            <a:pPr indent="0" lvl="0" marL="38100" rtl="0" algn="l">
              <a:lnSpc>
                <a:spcPct val="100000"/>
              </a:lnSpc>
              <a:spcBef>
                <a:spcPts val="600"/>
              </a:spcBef>
              <a:spcAft>
                <a:spcPts val="0"/>
              </a:spcAft>
              <a:buSzPts val="3000"/>
              <a:buNone/>
            </a:pPr>
            <a:r>
              <a:t/>
            </a:r>
            <a:endParaRPr b="1" sz="1400" u="sng"/>
          </a:p>
          <a:p>
            <a:pPr indent="0" lvl="0" marL="38100" rtl="0" algn="l">
              <a:lnSpc>
                <a:spcPct val="100000"/>
              </a:lnSpc>
              <a:spcBef>
                <a:spcPts val="600"/>
              </a:spcBef>
              <a:spcAft>
                <a:spcPts val="0"/>
              </a:spcAft>
              <a:buSzPts val="3000"/>
              <a:buNone/>
            </a:pPr>
            <a:r>
              <a:rPr b="1" lang="en-GB" sz="1400" u="sng"/>
              <a:t>Discussion</a:t>
            </a:r>
            <a:r>
              <a:rPr b="1" lang="en-GB" sz="1400"/>
              <a:t> </a:t>
            </a:r>
            <a:r>
              <a:rPr lang="en-GB" sz="1400"/>
              <a:t>(the whole class is engaged; the trainers moderates discussion)</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b="1" i="1" lang="en-GB" sz="1400"/>
              <a:t>Have you used PBL or CBL in your classroom or school? Tell us about your experiences!</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15 minutes</a:t>
            </a:r>
            <a:endParaRPr/>
          </a:p>
        </p:txBody>
      </p:sp>
      <p:pic>
        <p:nvPicPr>
          <p:cNvPr descr="hard thinking face /&gt; | Funny emoticons, Animated emoticons, Funny emoji  faces" id="171" name="Google Shape;171;p18"/>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77" name="Google Shape;177;p19"/>
          <p:cNvSpPr txBox="1"/>
          <p:nvPr>
            <p:ph idx="1" type="body"/>
          </p:nvPr>
        </p:nvSpPr>
        <p:spPr>
          <a:xfrm>
            <a:off x="582200" y="852901"/>
            <a:ext cx="6525300" cy="108741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Phases of CBL	</a:t>
            </a:r>
            <a:endParaRPr/>
          </a:p>
          <a:p>
            <a:pPr indent="0" lvl="0" marL="38100" rtl="0" algn="l">
              <a:lnSpc>
                <a:spcPct val="100000"/>
              </a:lnSpc>
              <a:spcBef>
                <a:spcPts val="600"/>
              </a:spcBef>
              <a:spcAft>
                <a:spcPts val="0"/>
              </a:spcAft>
              <a:buSzPts val="3000"/>
              <a:buNone/>
            </a:pPr>
            <a:r>
              <a:rPr lang="en-GB" sz="1400"/>
              <a:t>The Challenge-Based Learning Framework is divided into three interconnected phases:</a:t>
            </a:r>
            <a:endParaRPr/>
          </a:p>
          <a:p>
            <a:pPr indent="0" lvl="0" marL="38100" rtl="0" algn="l">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
        <p:nvSpPr>
          <p:cNvPr id="178" name="Google Shape;178;p19"/>
          <p:cNvSpPr txBox="1"/>
          <p:nvPr/>
        </p:nvSpPr>
        <p:spPr>
          <a:xfrm>
            <a:off x="582200" y="1865971"/>
            <a:ext cx="3647829" cy="2891883"/>
          </a:xfrm>
          <a:prstGeom prst="rect">
            <a:avLst/>
          </a:prstGeom>
          <a:noFill/>
          <a:ln>
            <a:noFill/>
          </a:ln>
        </p:spPr>
        <p:txBody>
          <a:bodyPr anchorCtr="0" anchor="t" bIns="91425" lIns="91425" spcFirstLastPara="1" rIns="91425" wrap="square" tIns="91425">
            <a:noAutofit/>
          </a:bodyPr>
          <a:lstStyle/>
          <a:p>
            <a:pPr indent="0" lvl="0" marL="38100" marR="0" rtl="0" algn="just">
              <a:lnSpc>
                <a:spcPct val="107000"/>
              </a:lnSpc>
              <a:spcBef>
                <a:spcPts val="600"/>
              </a:spcBef>
              <a:spcAft>
                <a:spcPts val="0"/>
              </a:spcAft>
              <a:buClr>
                <a:schemeClr val="accent3"/>
              </a:buClr>
              <a:buSzPts val="3000"/>
              <a:buFont typeface="Didact Gothic"/>
              <a:buNone/>
            </a:pPr>
            <a:r>
              <a:rPr b="0" i="0" lang="en-GB" sz="1400" u="none" cap="none" strike="noStrike">
                <a:solidFill>
                  <a:schemeClr val="dk1"/>
                </a:solidFill>
                <a:latin typeface="Didact Gothic"/>
                <a:ea typeface="Didact Gothic"/>
                <a:cs typeface="Didact Gothic"/>
                <a:sym typeface="Didact Gothic"/>
              </a:rPr>
              <a:t>1. </a:t>
            </a:r>
            <a:r>
              <a:rPr b="1" i="0" lang="en-GB" sz="1400" u="none" cap="none" strike="noStrike">
                <a:solidFill>
                  <a:schemeClr val="dk1"/>
                </a:solidFill>
                <a:latin typeface="Didact Gothic"/>
                <a:ea typeface="Didact Gothic"/>
                <a:cs typeface="Didact Gothic"/>
                <a:sym typeface="Didact Gothic"/>
              </a:rPr>
              <a:t>Engage </a:t>
            </a:r>
            <a:r>
              <a:rPr b="0" i="0" lang="en-GB" sz="1400" u="none" cap="none" strike="noStrike">
                <a:solidFill>
                  <a:schemeClr val="dk1"/>
                </a:solidFill>
                <a:latin typeface="Didact Gothic"/>
                <a:ea typeface="Didact Gothic"/>
                <a:cs typeface="Didact Gothic"/>
                <a:sym typeface="Didact Gothic"/>
              </a:rPr>
              <a:t>(in which the learners move from an abstract </a:t>
            </a:r>
            <a:r>
              <a:rPr b="0" i="0" lang="en-GB" sz="1400" u="none" cap="none" strike="noStrike">
                <a:solidFill>
                  <a:srgbClr val="216BE0"/>
                </a:solidFill>
                <a:latin typeface="Didact Gothic"/>
                <a:ea typeface="Didact Gothic"/>
                <a:cs typeface="Didact Gothic"/>
                <a:sym typeface="Didact Gothic"/>
              </a:rPr>
              <a:t>Big Idea </a:t>
            </a:r>
            <a:r>
              <a:rPr b="0" i="0" lang="en-GB" sz="1400" u="none" cap="none" strike="noStrike">
                <a:solidFill>
                  <a:schemeClr val="dk1"/>
                </a:solidFill>
                <a:latin typeface="Didact Gothic"/>
                <a:ea typeface="Didact Gothic"/>
                <a:cs typeface="Didact Gothic"/>
                <a:sym typeface="Didact Gothic"/>
              </a:rPr>
              <a:t>to a concrete and actionable </a:t>
            </a:r>
            <a:r>
              <a:rPr b="0" i="0" lang="en-GB" sz="1400" u="none" cap="none" strike="noStrike">
                <a:solidFill>
                  <a:srgbClr val="216BE0"/>
                </a:solidFill>
                <a:latin typeface="Didact Gothic"/>
                <a:ea typeface="Didact Gothic"/>
                <a:cs typeface="Didact Gothic"/>
                <a:sym typeface="Didact Gothic"/>
              </a:rPr>
              <a:t>Challenge</a:t>
            </a:r>
            <a:r>
              <a:rPr b="0" i="0" lang="en-GB" sz="1400" u="none" cap="none" strike="noStrike">
                <a:solidFill>
                  <a:schemeClr val="dk1"/>
                </a:solidFill>
                <a:latin typeface="Didact Gothic"/>
                <a:ea typeface="Didact Gothic"/>
                <a:cs typeface="Didact Gothic"/>
                <a:sym typeface="Didact Gothic"/>
              </a:rPr>
              <a:t>),</a:t>
            </a:r>
            <a:endParaRPr/>
          </a:p>
          <a:p>
            <a:pPr indent="0" lvl="0" marL="38100" marR="0" rtl="0" algn="just">
              <a:lnSpc>
                <a:spcPct val="107000"/>
              </a:lnSpc>
              <a:spcBef>
                <a:spcPts val="1400"/>
              </a:spcBef>
              <a:spcAft>
                <a:spcPts val="0"/>
              </a:spcAft>
              <a:buClr>
                <a:schemeClr val="accent3"/>
              </a:buClr>
              <a:buSzPts val="3000"/>
              <a:buFont typeface="Didact Gothic"/>
              <a:buNone/>
            </a:pPr>
            <a:r>
              <a:rPr b="0" i="0" lang="en-GB" sz="1400" u="none" cap="none" strike="noStrike">
                <a:solidFill>
                  <a:schemeClr val="dk1"/>
                </a:solidFill>
                <a:latin typeface="Didact Gothic"/>
                <a:ea typeface="Didact Gothic"/>
                <a:cs typeface="Didact Gothic"/>
                <a:sym typeface="Didact Gothic"/>
              </a:rPr>
              <a:t>2. </a:t>
            </a:r>
            <a:r>
              <a:rPr b="1" i="0" lang="en-GB" sz="1400" u="none" cap="none" strike="noStrike">
                <a:solidFill>
                  <a:schemeClr val="dk1"/>
                </a:solidFill>
                <a:latin typeface="Didact Gothic"/>
                <a:ea typeface="Didact Gothic"/>
                <a:cs typeface="Didact Gothic"/>
                <a:sym typeface="Didact Gothic"/>
              </a:rPr>
              <a:t>Investigate</a:t>
            </a:r>
            <a:r>
              <a:rPr b="0" i="0" lang="en-GB" sz="1400" u="none" cap="none" strike="noStrike">
                <a:solidFill>
                  <a:schemeClr val="dk1"/>
                </a:solidFill>
                <a:latin typeface="Didact Gothic"/>
                <a:ea typeface="Didact Gothic"/>
                <a:cs typeface="Didact Gothic"/>
                <a:sym typeface="Didact Gothic"/>
              </a:rPr>
              <a:t> (in which learners conduct </a:t>
            </a:r>
            <a:r>
              <a:rPr b="0" i="0" lang="en-GB" sz="1400" u="none" cap="none" strike="noStrike">
                <a:solidFill>
                  <a:srgbClr val="216BE0"/>
                </a:solidFill>
                <a:latin typeface="Didact Gothic"/>
                <a:ea typeface="Didact Gothic"/>
                <a:cs typeface="Didact Gothic"/>
                <a:sym typeface="Didact Gothic"/>
              </a:rPr>
              <a:t>Research</a:t>
            </a:r>
            <a:r>
              <a:rPr b="0" i="0" lang="en-GB" sz="1400" u="none" cap="none" strike="noStrike">
                <a:solidFill>
                  <a:schemeClr val="dk1"/>
                </a:solidFill>
                <a:latin typeface="Didact Gothic"/>
                <a:ea typeface="Didact Gothic"/>
                <a:cs typeface="Didact Gothic"/>
                <a:sym typeface="Didact Gothic"/>
              </a:rPr>
              <a:t> to create a foundation for actionable and sustainable solutions) and</a:t>
            </a:r>
            <a:endParaRPr/>
          </a:p>
          <a:p>
            <a:pPr indent="0" lvl="0" marL="38100" marR="0" rtl="0" algn="just">
              <a:lnSpc>
                <a:spcPct val="107000"/>
              </a:lnSpc>
              <a:spcBef>
                <a:spcPts val="1400"/>
              </a:spcBef>
              <a:spcAft>
                <a:spcPts val="800"/>
              </a:spcAft>
              <a:buClr>
                <a:schemeClr val="accent3"/>
              </a:buClr>
              <a:buSzPts val="3000"/>
              <a:buFont typeface="Didact Gothic"/>
              <a:buNone/>
            </a:pPr>
            <a:r>
              <a:rPr b="0" i="0" lang="en-GB" sz="1400" u="none" cap="none" strike="noStrike">
                <a:solidFill>
                  <a:schemeClr val="dk1"/>
                </a:solidFill>
                <a:latin typeface="Didact Gothic"/>
                <a:ea typeface="Didact Gothic"/>
                <a:cs typeface="Didact Gothic"/>
                <a:sym typeface="Didact Gothic"/>
              </a:rPr>
              <a:t>3. </a:t>
            </a:r>
            <a:r>
              <a:rPr b="1" i="0" lang="en-GB" sz="1400" u="none" cap="none" strike="noStrike">
                <a:solidFill>
                  <a:schemeClr val="dk1"/>
                </a:solidFill>
                <a:latin typeface="Didact Gothic"/>
                <a:ea typeface="Didact Gothic"/>
                <a:cs typeface="Didact Gothic"/>
                <a:sym typeface="Didact Gothic"/>
              </a:rPr>
              <a:t>Act </a:t>
            </a:r>
            <a:r>
              <a:rPr b="0" i="0" lang="en-GB" sz="1400" u="none" cap="none" strike="noStrike">
                <a:solidFill>
                  <a:schemeClr val="dk1"/>
                </a:solidFill>
                <a:latin typeface="Didact Gothic"/>
                <a:ea typeface="Didact Gothic"/>
                <a:cs typeface="Didact Gothic"/>
                <a:sym typeface="Didact Gothic"/>
              </a:rPr>
              <a:t>(in which evidence-based </a:t>
            </a:r>
            <a:r>
              <a:rPr b="0" i="0" lang="en-GB" sz="1400" u="none" cap="none" strike="noStrike">
                <a:solidFill>
                  <a:srgbClr val="216BE0"/>
                </a:solidFill>
                <a:latin typeface="Didact Gothic"/>
                <a:ea typeface="Didact Gothic"/>
                <a:cs typeface="Didact Gothic"/>
                <a:sym typeface="Didact Gothic"/>
              </a:rPr>
              <a:t>Solutions</a:t>
            </a:r>
            <a:r>
              <a:rPr b="0" i="0" lang="en-GB" sz="1400" u="none" cap="none" strike="noStrike">
                <a:solidFill>
                  <a:schemeClr val="dk1"/>
                </a:solidFill>
                <a:latin typeface="Didact Gothic"/>
                <a:ea typeface="Didact Gothic"/>
                <a:cs typeface="Didact Gothic"/>
                <a:sym typeface="Didact Gothic"/>
              </a:rPr>
              <a:t> are developed and implemented with an authentic audience and the results evaluated).</a:t>
            </a:r>
            <a:endParaRPr/>
          </a:p>
        </p:txBody>
      </p:sp>
      <p:pic>
        <p:nvPicPr>
          <p:cNvPr descr="cbl-graphic" id="179" name="Google Shape;179;p19"/>
          <p:cNvPicPr preferRelativeResize="0"/>
          <p:nvPr/>
        </p:nvPicPr>
        <p:blipFill rotWithShape="1">
          <a:blip r:embed="rId3">
            <a:alphaModFix/>
          </a:blip>
          <a:srcRect b="0" l="0" r="0" t="0"/>
          <a:stretch/>
        </p:blipFill>
        <p:spPr>
          <a:xfrm>
            <a:off x="4320446" y="1732157"/>
            <a:ext cx="2817193" cy="2817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type="ctrTitle"/>
          </p:nvPr>
        </p:nvSpPr>
        <p:spPr>
          <a:xfrm>
            <a:off x="967600" y="1583350"/>
            <a:ext cx="5711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Aim of Module 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85" name="Google Shape;185;p20"/>
          <p:cNvSpPr txBox="1"/>
          <p:nvPr>
            <p:ph idx="1" type="body"/>
          </p:nvPr>
        </p:nvSpPr>
        <p:spPr>
          <a:xfrm>
            <a:off x="582200" y="921834"/>
            <a:ext cx="6525300" cy="362786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Summary of CBL	</a:t>
            </a:r>
            <a:endParaRPr/>
          </a:p>
          <a:p>
            <a:pPr indent="-228600" lvl="0" marL="457200" rtl="0" algn="l">
              <a:lnSpc>
                <a:spcPct val="100000"/>
              </a:lnSpc>
              <a:spcBef>
                <a:spcPts val="600"/>
              </a:spcBef>
              <a:spcAft>
                <a:spcPts val="0"/>
              </a:spcAft>
              <a:buSzPts val="3000"/>
              <a:buNone/>
            </a:pPr>
            <a:r>
              <a:t/>
            </a:r>
            <a:endParaRPr sz="1400"/>
          </a:p>
          <a:p>
            <a:pPr indent="-419100" lvl="0" marL="457200" rtl="0" algn="l">
              <a:lnSpc>
                <a:spcPct val="100000"/>
              </a:lnSpc>
              <a:spcBef>
                <a:spcPts val="600"/>
              </a:spcBef>
              <a:spcAft>
                <a:spcPts val="0"/>
              </a:spcAft>
              <a:buSzPts val="3000"/>
              <a:buChar char="●"/>
            </a:pPr>
            <a:r>
              <a:rPr lang="en-GB" sz="1400"/>
              <a:t>Big Idea + Challenge</a:t>
            </a:r>
            <a:endParaRPr/>
          </a:p>
          <a:p>
            <a:pPr indent="-419100" lvl="0" marL="457200" rtl="0" algn="l">
              <a:lnSpc>
                <a:spcPct val="100000"/>
              </a:lnSpc>
              <a:spcBef>
                <a:spcPts val="600"/>
              </a:spcBef>
              <a:spcAft>
                <a:spcPts val="0"/>
              </a:spcAft>
              <a:buSzPts val="3000"/>
              <a:buChar char="●"/>
            </a:pPr>
            <a:r>
              <a:rPr lang="en-GB" sz="1400"/>
              <a:t>ENGAGE 🡪 Essential Question</a:t>
            </a:r>
            <a:endParaRPr/>
          </a:p>
          <a:p>
            <a:pPr indent="-419100" lvl="0" marL="457200" rtl="0" algn="l">
              <a:lnSpc>
                <a:spcPct val="100000"/>
              </a:lnSpc>
              <a:spcBef>
                <a:spcPts val="600"/>
              </a:spcBef>
              <a:spcAft>
                <a:spcPts val="0"/>
              </a:spcAft>
              <a:buSzPts val="3000"/>
              <a:buChar char="●"/>
            </a:pPr>
            <a:r>
              <a:rPr lang="en-GB" sz="1400"/>
              <a:t>INVESTIGATE 🡪 Guiding Questions / Guiding Activities / Resources</a:t>
            </a:r>
            <a:endParaRPr/>
          </a:p>
          <a:p>
            <a:pPr indent="0" lvl="0" marL="38100" rtl="0" algn="l">
              <a:lnSpc>
                <a:spcPct val="100000"/>
              </a:lnSpc>
              <a:spcBef>
                <a:spcPts val="600"/>
              </a:spcBef>
              <a:spcAft>
                <a:spcPts val="0"/>
              </a:spcAft>
              <a:buSzPts val="3000"/>
              <a:buNone/>
            </a:pPr>
            <a:r>
              <a:rPr lang="en-GB" sz="1400"/>
              <a:t>	Synthesis</a:t>
            </a:r>
            <a:endParaRPr/>
          </a:p>
          <a:p>
            <a:pPr indent="0" lvl="0" marL="38100" rtl="0" algn="l">
              <a:lnSpc>
                <a:spcPct val="100000"/>
              </a:lnSpc>
              <a:spcBef>
                <a:spcPts val="600"/>
              </a:spcBef>
              <a:spcAft>
                <a:spcPts val="0"/>
              </a:spcAft>
              <a:buSzPts val="3000"/>
              <a:buNone/>
            </a:pPr>
            <a:r>
              <a:rPr lang="en-GB" sz="1400"/>
              <a:t>	Solution Prototypes</a:t>
            </a:r>
            <a:endParaRPr/>
          </a:p>
          <a:p>
            <a:pPr indent="0" lvl="0" marL="38100" rtl="0" algn="l">
              <a:lnSpc>
                <a:spcPct val="100000"/>
              </a:lnSpc>
              <a:spcBef>
                <a:spcPts val="600"/>
              </a:spcBef>
              <a:spcAft>
                <a:spcPts val="0"/>
              </a:spcAft>
              <a:buSzPts val="3000"/>
              <a:buNone/>
            </a:pPr>
            <a:r>
              <a:rPr lang="en-GB" sz="1400"/>
              <a:t>	Solution</a:t>
            </a:r>
            <a:endParaRPr/>
          </a:p>
          <a:p>
            <a:pPr indent="-419100" lvl="0" marL="457200" rtl="0" algn="l">
              <a:lnSpc>
                <a:spcPct val="100000"/>
              </a:lnSpc>
              <a:spcBef>
                <a:spcPts val="600"/>
              </a:spcBef>
              <a:spcAft>
                <a:spcPts val="0"/>
              </a:spcAft>
              <a:buSzPts val="3000"/>
              <a:buChar char="●"/>
            </a:pPr>
            <a:r>
              <a:rPr lang="en-GB" sz="1400"/>
              <a:t>ACT 🡪 Implement + Evaluate</a:t>
            </a:r>
            <a:endParaRPr/>
          </a:p>
          <a:p>
            <a:pPr indent="-419100" lvl="0" marL="457200" rtl="0" algn="l">
              <a:lnSpc>
                <a:spcPct val="100000"/>
              </a:lnSpc>
              <a:spcBef>
                <a:spcPts val="600"/>
              </a:spcBef>
              <a:spcAft>
                <a:spcPts val="0"/>
              </a:spcAft>
              <a:buSzPts val="3000"/>
              <a:buChar char="●"/>
            </a:pPr>
            <a:r>
              <a:rPr lang="en-GB" sz="1400"/>
              <a:t>Reflect, Document, Share</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91" name="Google Shape;191;p21"/>
          <p:cNvSpPr txBox="1"/>
          <p:nvPr>
            <p:ph idx="1" type="body"/>
          </p:nvPr>
        </p:nvSpPr>
        <p:spPr>
          <a:xfrm>
            <a:off x="4482790" y="1635516"/>
            <a:ext cx="2684183" cy="314464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lang="en-GB" sz="1400"/>
              <a:t>Let’s watch together this short video:</a:t>
            </a:r>
            <a:endParaRPr/>
          </a:p>
          <a:p>
            <a:pPr indent="0" lvl="0" marL="38100" rtl="0" algn="l">
              <a:lnSpc>
                <a:spcPct val="100000"/>
              </a:lnSpc>
              <a:spcBef>
                <a:spcPts val="600"/>
              </a:spcBef>
              <a:spcAft>
                <a:spcPts val="0"/>
              </a:spcAft>
              <a:buSzPts val="3000"/>
              <a:buNone/>
            </a:pPr>
            <a:r>
              <a:rPr lang="en-GB" sz="1400"/>
              <a:t> </a:t>
            </a:r>
            <a:r>
              <a:rPr lang="en-GB" sz="1400" u="sng">
                <a:solidFill>
                  <a:schemeClr val="hlink"/>
                </a:solidFill>
                <a:hlinkClick r:id="rId3"/>
              </a:rPr>
              <a:t>https://www.youtube.com/watch?v=CFCSvvsPWUA</a:t>
            </a:r>
            <a:r>
              <a:rPr lang="en-GB" sz="1400"/>
              <a:t> </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b="1" i="1" lang="en-GB" sz="1600">
                <a:solidFill>
                  <a:srgbClr val="216BE0"/>
                </a:solidFill>
              </a:rPr>
              <a:t>Do you feel more prepared  now to apply CBL?</a:t>
            </a:r>
            <a:r>
              <a:rPr lang="en-GB" sz="1600"/>
              <a:t>  </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(reflective question, trainees do not need to answer…)</a:t>
            </a:r>
            <a:endParaRPr/>
          </a:p>
        </p:txBody>
      </p:sp>
      <p:pic>
        <p:nvPicPr>
          <p:cNvPr id="192" name="Google Shape;192;p21"/>
          <p:cNvPicPr preferRelativeResize="0"/>
          <p:nvPr/>
        </p:nvPicPr>
        <p:blipFill rotWithShape="1">
          <a:blip r:embed="rId4">
            <a:alphaModFix/>
          </a:blip>
          <a:srcRect b="0" l="0" r="0" t="0"/>
          <a:stretch/>
        </p:blipFill>
        <p:spPr>
          <a:xfrm>
            <a:off x="579595" y="1817346"/>
            <a:ext cx="3843721" cy="2303655"/>
          </a:xfrm>
          <a:prstGeom prst="rect">
            <a:avLst/>
          </a:prstGeom>
          <a:noFill/>
          <a:ln>
            <a:noFill/>
          </a:ln>
        </p:spPr>
      </p:pic>
      <p:sp>
        <p:nvSpPr>
          <p:cNvPr id="193" name="Google Shape;193;p21"/>
          <p:cNvSpPr txBox="1"/>
          <p:nvPr/>
        </p:nvSpPr>
        <p:spPr>
          <a:xfrm>
            <a:off x="641673" y="942112"/>
            <a:ext cx="6525300" cy="604192"/>
          </a:xfrm>
          <a:prstGeom prst="rect">
            <a:avLst/>
          </a:prstGeom>
          <a:noFill/>
          <a:ln>
            <a:noFill/>
          </a:ln>
        </p:spPr>
        <p:txBody>
          <a:bodyPr anchorCtr="0" anchor="t" bIns="91425" lIns="91425" spcFirstLastPara="1" rIns="91425" wrap="square" tIns="91425">
            <a:noAutofit/>
          </a:bodyPr>
          <a:lstStyle/>
          <a:p>
            <a:pPr indent="0" lvl="0" marL="38100" marR="0" rtl="0" algn="ctr">
              <a:lnSpc>
                <a:spcPct val="100000"/>
              </a:lnSpc>
              <a:spcBef>
                <a:spcPts val="600"/>
              </a:spcBef>
              <a:spcAft>
                <a:spcPts val="0"/>
              </a:spcAft>
              <a:buClr>
                <a:schemeClr val="accent3"/>
              </a:buClr>
              <a:buSzPts val="3000"/>
              <a:buFont typeface="Didact Gothic"/>
              <a:buNone/>
            </a:pPr>
            <a:r>
              <a:rPr b="0" i="0" lang="en-GB" sz="2000" u="none" cap="none" strike="noStrike">
                <a:solidFill>
                  <a:schemeClr val="dk1"/>
                </a:solidFill>
                <a:latin typeface="Didact Gothic"/>
                <a:ea typeface="Didact Gothic"/>
                <a:cs typeface="Didact Gothic"/>
                <a:sym typeface="Didact Gothic"/>
              </a:rPr>
              <a:t>More about the CBL phases or CBL in practice…</a:t>
            </a:r>
            <a:endParaRPr/>
          </a:p>
          <a:p>
            <a:pPr indent="0" lvl="0" marL="38100" marR="0" rtl="0" algn="just">
              <a:lnSpc>
                <a:spcPct val="100000"/>
              </a:lnSpc>
              <a:spcBef>
                <a:spcPts val="600"/>
              </a:spcBef>
              <a:spcAft>
                <a:spcPts val="0"/>
              </a:spcAft>
              <a:buClr>
                <a:schemeClr val="accent3"/>
              </a:buClr>
              <a:buSzPts val="3000"/>
              <a:buFont typeface="Didact Gothic"/>
              <a:buNone/>
            </a:pPr>
            <a:r>
              <a:t/>
            </a:r>
            <a:endParaRPr b="0" i="0" sz="1400" u="none" cap="none" strike="noStrike">
              <a:solidFill>
                <a:schemeClr val="dk1"/>
              </a:solidFill>
              <a:latin typeface="Didact Gothic"/>
              <a:ea typeface="Didact Gothic"/>
              <a:cs typeface="Didact Gothic"/>
              <a:sym typeface="Didact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99" name="Google Shape;199;p22"/>
          <p:cNvSpPr txBox="1"/>
          <p:nvPr>
            <p:ph idx="1" type="body"/>
          </p:nvPr>
        </p:nvSpPr>
        <p:spPr>
          <a:xfrm>
            <a:off x="582200" y="852901"/>
            <a:ext cx="6525300" cy="391982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About the Challenge…</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 Challenge is immediate, actionable and builds excitement.</a:t>
            </a:r>
            <a:endParaRPr/>
          </a:p>
          <a:p>
            <a:pPr indent="-419100" lvl="0" marL="457200" rtl="0" algn="just">
              <a:lnSpc>
                <a:spcPct val="100000"/>
              </a:lnSpc>
              <a:spcBef>
                <a:spcPts val="600"/>
              </a:spcBef>
              <a:spcAft>
                <a:spcPts val="0"/>
              </a:spcAft>
              <a:buSzPts val="3000"/>
              <a:buChar char="●"/>
            </a:pPr>
            <a:r>
              <a:rPr lang="en-GB" sz="1400"/>
              <a:t>Choosing and setting up the Challenge is crucial. If it is interesting and sufficiently close to home, pupils will derive personal meaning and feel a sense of accomplishment upon understanding the content, proposing and implementing a Solution. </a:t>
            </a:r>
            <a:endParaRPr/>
          </a:p>
          <a:p>
            <a:pPr indent="-419100" lvl="0" marL="457200" rtl="0" algn="just">
              <a:lnSpc>
                <a:spcPct val="100000"/>
              </a:lnSpc>
              <a:spcBef>
                <a:spcPts val="600"/>
              </a:spcBef>
              <a:spcAft>
                <a:spcPts val="0"/>
              </a:spcAft>
              <a:buSzPts val="3000"/>
              <a:buChar char="●"/>
            </a:pPr>
            <a:r>
              <a:rPr lang="en-GB" sz="1400"/>
              <a:t>If the Challenge is too broad or vague, the pupils will struggle. If it is too narrow, they will not be able to experience the self-direction that is required to develop the skills that CBL cultivates.</a:t>
            </a:r>
            <a:endParaRPr/>
          </a:p>
          <a:p>
            <a:pPr indent="-419100" lvl="0" marL="457200" rtl="0" algn="just">
              <a:lnSpc>
                <a:spcPct val="100000"/>
              </a:lnSpc>
              <a:spcBef>
                <a:spcPts val="600"/>
              </a:spcBef>
              <a:spcAft>
                <a:spcPts val="0"/>
              </a:spcAft>
              <a:buSzPts val="3000"/>
              <a:buChar char="●"/>
            </a:pPr>
            <a:r>
              <a:rPr lang="en-GB" sz="1400"/>
              <a:t>Challenges should be difficult and have multiple possibilities for Solutions, as well as organized and scaffolded to support the Learners.</a:t>
            </a:r>
            <a:endParaRPr sz="1400"/>
          </a:p>
          <a:p>
            <a:pPr indent="0" lvl="0" marL="38100" rtl="0" algn="l">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05" name="Google Shape;205;p23"/>
          <p:cNvSpPr txBox="1"/>
          <p:nvPr>
            <p:ph idx="1" type="body"/>
          </p:nvPr>
        </p:nvSpPr>
        <p:spPr>
          <a:xfrm>
            <a:off x="582200" y="852901"/>
            <a:ext cx="6525300" cy="3919821"/>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About the amount the time the pupils have to work on the Challenge…</a:t>
            </a:r>
            <a:endParaRPr/>
          </a:p>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Some Challenges can be addressed in a day or a week, while others need a semester or even an entire school year. </a:t>
            </a:r>
            <a:endParaRPr/>
          </a:p>
          <a:p>
            <a:pPr indent="-419100" lvl="0" marL="457200" rtl="0" algn="just">
              <a:lnSpc>
                <a:spcPct val="100000"/>
              </a:lnSpc>
              <a:spcBef>
                <a:spcPts val="600"/>
              </a:spcBef>
              <a:spcAft>
                <a:spcPts val="0"/>
              </a:spcAft>
              <a:buSzPts val="3000"/>
              <a:buChar char="●"/>
            </a:pPr>
            <a:r>
              <a:rPr lang="en-GB" sz="1400"/>
              <a:t>If the Challenge is too big for the allotted time, the pupils will feel pressured or frustrated. If it is too small, they will lose interest.</a:t>
            </a:r>
            <a:endParaRPr/>
          </a:p>
          <a:p>
            <a:pPr indent="0" lvl="0" marL="38100" rtl="0" algn="just">
              <a:lnSpc>
                <a:spcPct val="100000"/>
              </a:lnSpc>
              <a:spcBef>
                <a:spcPts val="600"/>
              </a:spcBef>
              <a:spcAft>
                <a:spcPts val="0"/>
              </a:spcAft>
              <a:buSzPts val="3000"/>
              <a:buNone/>
            </a:pPr>
            <a:r>
              <a:t/>
            </a:r>
            <a:endParaRPr sz="1400"/>
          </a:p>
          <a:p>
            <a:pPr indent="0" lvl="0" marL="38100" rtl="0" algn="ctr">
              <a:lnSpc>
                <a:spcPct val="100000"/>
              </a:lnSpc>
              <a:spcBef>
                <a:spcPts val="600"/>
              </a:spcBef>
              <a:spcAft>
                <a:spcPts val="0"/>
              </a:spcAft>
              <a:buSzPts val="3000"/>
              <a:buNone/>
            </a:pPr>
            <a:r>
              <a:rPr b="1" i="1" lang="en-GB" sz="1400">
                <a:solidFill>
                  <a:srgbClr val="216BE0"/>
                </a:solidFill>
              </a:rPr>
              <a:t>It is important for the Challenge to be real and meaningful to the pupils. If a Challenge is contrived or something that the pupils cannot personally connect with, they will not fully engage in the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4"/>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11" name="Google Shape;211;p24"/>
          <p:cNvSpPr txBox="1"/>
          <p:nvPr>
            <p:ph idx="1" type="body"/>
          </p:nvPr>
        </p:nvSpPr>
        <p:spPr>
          <a:xfrm>
            <a:off x="582200" y="852900"/>
            <a:ext cx="6525300" cy="393468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Types/variations of Challenges	</a:t>
            </a:r>
            <a:endParaRPr/>
          </a:p>
          <a:p>
            <a:pPr indent="0" lvl="0" marL="38100" rtl="0" algn="just">
              <a:lnSpc>
                <a:spcPct val="100000"/>
              </a:lnSpc>
              <a:spcBef>
                <a:spcPts val="600"/>
              </a:spcBef>
              <a:spcAft>
                <a:spcPts val="0"/>
              </a:spcAft>
              <a:buSzPts val="3000"/>
              <a:buNone/>
            </a:pPr>
            <a:r>
              <a:rPr lang="en-GB" sz="1400"/>
              <a:t>CBL is designed to be flexible, customizable and allow for multiple points of entry.</a:t>
            </a:r>
            <a:endParaRPr/>
          </a:p>
          <a:p>
            <a:pPr indent="0" lvl="0" marL="38100" rtl="0" algn="just">
              <a:lnSpc>
                <a:spcPct val="100000"/>
              </a:lnSpc>
              <a:spcBef>
                <a:spcPts val="600"/>
              </a:spcBef>
              <a:spcAft>
                <a:spcPts val="0"/>
              </a:spcAft>
              <a:buSzPts val="3000"/>
              <a:buNone/>
            </a:pPr>
            <a:r>
              <a:rPr lang="en-GB" sz="1400"/>
              <a:t>In considering CBL, think about how the framework fits with personal and institutional learning goals and how it can be implemented and supported.</a:t>
            </a:r>
            <a:endParaRPr/>
          </a:p>
          <a:p>
            <a:pPr indent="0" lvl="0" marL="38100" rtl="0" algn="just">
              <a:lnSpc>
                <a:spcPct val="100000"/>
              </a:lnSpc>
              <a:spcBef>
                <a:spcPts val="600"/>
              </a:spcBef>
              <a:spcAft>
                <a:spcPts val="0"/>
              </a:spcAft>
              <a:buSzPts val="3000"/>
              <a:buNone/>
            </a:pPr>
            <a:r>
              <a:rPr b="1" lang="en-GB" sz="1400">
                <a:solidFill>
                  <a:srgbClr val="216BE0"/>
                </a:solidFill>
              </a:rPr>
              <a:t>Challenges</a:t>
            </a:r>
            <a:r>
              <a:rPr lang="en-GB" sz="1400"/>
              <a:t> create a sense of urgency and spur action. In CBL, they include a specific structure (Engage, Investigate and Act), vary in duration and intensity and can be incorporated or adapted to most learning environments. </a:t>
            </a:r>
            <a:endParaRPr/>
          </a:p>
          <a:p>
            <a:pPr indent="0" lvl="0" marL="38100" rtl="0" algn="just">
              <a:lnSpc>
                <a:spcPct val="100000"/>
              </a:lnSpc>
              <a:spcBef>
                <a:spcPts val="600"/>
              </a:spcBef>
              <a:spcAft>
                <a:spcPts val="0"/>
              </a:spcAft>
              <a:buSzPts val="3000"/>
              <a:buNone/>
            </a:pPr>
            <a:r>
              <a:rPr lang="en-GB" sz="1400"/>
              <a:t>Types/variations of </a:t>
            </a:r>
            <a:r>
              <a:rPr b="1" lang="en-GB" sz="1400">
                <a:solidFill>
                  <a:srgbClr val="216BE0"/>
                </a:solidFill>
              </a:rPr>
              <a:t>Challenges</a:t>
            </a:r>
            <a:r>
              <a:rPr lang="en-GB" sz="1400"/>
              <a:t> include:</a:t>
            </a:r>
            <a:endParaRPr sz="1400"/>
          </a:p>
          <a:p>
            <a:pPr indent="0" lvl="0" marL="38100" rtl="0" algn="just">
              <a:lnSpc>
                <a:spcPct val="100000"/>
              </a:lnSpc>
              <a:spcBef>
                <a:spcPts val="600"/>
              </a:spcBef>
              <a:spcAft>
                <a:spcPts val="0"/>
              </a:spcAft>
              <a:buSzPts val="3000"/>
              <a:buNone/>
            </a:pPr>
            <a:r>
              <a:rPr lang="en-GB" sz="1400"/>
              <a:t>	1. Nano Challenges</a:t>
            </a:r>
            <a:endParaRPr/>
          </a:p>
          <a:p>
            <a:pPr indent="0" lvl="0" marL="38100" rtl="0" algn="just">
              <a:lnSpc>
                <a:spcPct val="100000"/>
              </a:lnSpc>
              <a:spcBef>
                <a:spcPts val="600"/>
              </a:spcBef>
              <a:spcAft>
                <a:spcPts val="0"/>
              </a:spcAft>
              <a:buSzPts val="3000"/>
              <a:buNone/>
            </a:pPr>
            <a:r>
              <a:rPr lang="en-GB" sz="1400"/>
              <a:t>	2. Mini Challenges</a:t>
            </a:r>
            <a:endParaRPr/>
          </a:p>
          <a:p>
            <a:pPr indent="0" lvl="0" marL="38100" rtl="0" algn="just">
              <a:lnSpc>
                <a:spcPct val="100000"/>
              </a:lnSpc>
              <a:spcBef>
                <a:spcPts val="600"/>
              </a:spcBef>
              <a:spcAft>
                <a:spcPts val="0"/>
              </a:spcAft>
              <a:buSzPts val="3000"/>
              <a:buNone/>
            </a:pPr>
            <a:r>
              <a:rPr lang="en-GB" sz="1400"/>
              <a:t>	3. Standard Challenges</a:t>
            </a:r>
            <a:endParaRPr/>
          </a:p>
          <a:p>
            <a:pPr indent="0" lvl="0" marL="38100" rtl="0" algn="just">
              <a:lnSpc>
                <a:spcPct val="100000"/>
              </a:lnSpc>
              <a:spcBef>
                <a:spcPts val="600"/>
              </a:spcBef>
              <a:spcAft>
                <a:spcPts val="0"/>
              </a:spcAft>
              <a:buSzPts val="3000"/>
              <a:buNone/>
            </a:pPr>
            <a:r>
              <a:rPr lang="en-GB" sz="1400"/>
              <a:t>	4. Capstone Challenges</a:t>
            </a:r>
            <a:endParaRPr/>
          </a:p>
          <a:p>
            <a:pPr indent="0" lvl="0" marL="38100" rtl="0" algn="just">
              <a:lnSpc>
                <a:spcPct val="100000"/>
              </a:lnSpc>
              <a:spcBef>
                <a:spcPts val="600"/>
              </a:spcBef>
              <a:spcAft>
                <a:spcPts val="0"/>
              </a:spcAft>
              <a:buSzPts val="3000"/>
              <a:buNone/>
            </a:pPr>
            <a:r>
              <a:rPr lang="en-GB" sz="1400"/>
              <a:t>	5. Strategic Challenges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17" name="Google Shape;217;p25"/>
          <p:cNvSpPr txBox="1"/>
          <p:nvPr>
            <p:ph idx="1" type="body"/>
          </p:nvPr>
        </p:nvSpPr>
        <p:spPr>
          <a:xfrm>
            <a:off x="582200" y="1003610"/>
            <a:ext cx="6525300" cy="378397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Comparison between CBL and PBL 	(1)</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Problem-Based Learning (PBL) starts, as the name suggests, with a problem. </a:t>
            </a:r>
            <a:endParaRPr/>
          </a:p>
          <a:p>
            <a:pPr indent="0" lvl="0" marL="38100" rtl="0" algn="just">
              <a:lnSpc>
                <a:spcPct val="100000"/>
              </a:lnSpc>
              <a:spcBef>
                <a:spcPts val="600"/>
              </a:spcBef>
              <a:spcAft>
                <a:spcPts val="0"/>
              </a:spcAft>
              <a:buSzPts val="3000"/>
              <a:buNone/>
            </a:pPr>
            <a:r>
              <a:rPr lang="en-GB" sz="1400"/>
              <a:t>In this model, pupils are presented with an open-ended problem. They must search through a variety of resources, called trigger material, to help them understand the problem from all angles.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Between CBL and PBL there more differences than common points.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Let’s make a comparison between the two learning approaches!</a:t>
            </a:r>
            <a:endParaRPr sz="1400"/>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23" name="Google Shape;223;p26"/>
          <p:cNvSpPr txBox="1"/>
          <p:nvPr>
            <p:ph idx="1" type="body"/>
          </p:nvPr>
        </p:nvSpPr>
        <p:spPr>
          <a:xfrm>
            <a:off x="582200" y="852901"/>
            <a:ext cx="6525300" cy="45551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Comparison between CBL and PBL 	(2)</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pic>
        <p:nvPicPr>
          <p:cNvPr id="224" name="Google Shape;224;p26"/>
          <p:cNvPicPr preferRelativeResize="0"/>
          <p:nvPr/>
        </p:nvPicPr>
        <p:blipFill rotWithShape="1">
          <a:blip r:embed="rId3">
            <a:alphaModFix/>
          </a:blip>
          <a:srcRect b="0" l="0" r="0" t="0"/>
          <a:stretch/>
        </p:blipFill>
        <p:spPr>
          <a:xfrm>
            <a:off x="498726" y="1308411"/>
            <a:ext cx="6692248" cy="2332726"/>
          </a:xfrm>
          <a:prstGeom prst="rect">
            <a:avLst/>
          </a:prstGeom>
          <a:noFill/>
          <a:ln>
            <a:noFill/>
          </a:ln>
        </p:spPr>
      </p:pic>
      <p:pic>
        <p:nvPicPr>
          <p:cNvPr id="225" name="Google Shape;225;p26"/>
          <p:cNvPicPr preferRelativeResize="0"/>
          <p:nvPr/>
        </p:nvPicPr>
        <p:blipFill rotWithShape="1">
          <a:blip r:embed="rId4">
            <a:alphaModFix/>
          </a:blip>
          <a:srcRect b="0" l="0" r="0" t="0"/>
          <a:stretch/>
        </p:blipFill>
        <p:spPr>
          <a:xfrm>
            <a:off x="498727" y="3641137"/>
            <a:ext cx="6692248" cy="1170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31" name="Google Shape;231;p27"/>
          <p:cNvSpPr txBox="1"/>
          <p:nvPr>
            <p:ph idx="1" type="body"/>
          </p:nvPr>
        </p:nvSpPr>
        <p:spPr>
          <a:xfrm>
            <a:off x="582200" y="852901"/>
            <a:ext cx="6525300" cy="45551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Comparison between CBL and PBL 	(3)</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t/>
            </a:r>
            <a:endParaRPr sz="1400"/>
          </a:p>
        </p:txBody>
      </p:sp>
      <p:pic>
        <p:nvPicPr>
          <p:cNvPr id="232" name="Google Shape;232;p27"/>
          <p:cNvPicPr preferRelativeResize="0"/>
          <p:nvPr/>
        </p:nvPicPr>
        <p:blipFill rotWithShape="1">
          <a:blip r:embed="rId3">
            <a:alphaModFix/>
          </a:blip>
          <a:srcRect b="0" l="0" r="0" t="0"/>
          <a:stretch/>
        </p:blipFill>
        <p:spPr>
          <a:xfrm>
            <a:off x="531062" y="2284351"/>
            <a:ext cx="6630606" cy="2120283"/>
          </a:xfrm>
          <a:prstGeom prst="rect">
            <a:avLst/>
          </a:prstGeom>
          <a:noFill/>
          <a:ln>
            <a:noFill/>
          </a:ln>
        </p:spPr>
      </p:pic>
      <p:pic>
        <p:nvPicPr>
          <p:cNvPr id="233" name="Google Shape;233;p27"/>
          <p:cNvPicPr preferRelativeResize="0"/>
          <p:nvPr/>
        </p:nvPicPr>
        <p:blipFill rotWithShape="1">
          <a:blip r:embed="rId4">
            <a:alphaModFix/>
          </a:blip>
          <a:srcRect b="0" l="0" r="0" t="0"/>
          <a:stretch/>
        </p:blipFill>
        <p:spPr>
          <a:xfrm>
            <a:off x="531061" y="1595809"/>
            <a:ext cx="6630607" cy="688542"/>
          </a:xfrm>
          <a:prstGeom prst="rect">
            <a:avLst/>
          </a:prstGeom>
          <a:noFill/>
          <a:ln>
            <a:noFill/>
          </a:ln>
        </p:spPr>
      </p:pic>
      <p:sp>
        <p:nvSpPr>
          <p:cNvPr id="234" name="Google Shape;234;p27"/>
          <p:cNvSpPr txBox="1"/>
          <p:nvPr/>
        </p:nvSpPr>
        <p:spPr>
          <a:xfrm>
            <a:off x="388375" y="4404634"/>
            <a:ext cx="6882220" cy="455510"/>
          </a:xfrm>
          <a:prstGeom prst="rect">
            <a:avLst/>
          </a:prstGeom>
          <a:noFill/>
          <a:ln>
            <a:noFill/>
          </a:ln>
        </p:spPr>
        <p:txBody>
          <a:bodyPr anchorCtr="0" anchor="t" bIns="91425" lIns="91425" spcFirstLastPara="1" rIns="91425" wrap="square" tIns="91425">
            <a:noAutofit/>
          </a:bodyPr>
          <a:lstStyle/>
          <a:p>
            <a:pPr indent="0" lvl="0" marL="38100" marR="0" rtl="0" algn="l">
              <a:lnSpc>
                <a:spcPct val="100000"/>
              </a:lnSpc>
              <a:spcBef>
                <a:spcPts val="600"/>
              </a:spcBef>
              <a:spcAft>
                <a:spcPts val="0"/>
              </a:spcAft>
              <a:buClr>
                <a:schemeClr val="accent3"/>
              </a:buClr>
              <a:buSzPts val="3000"/>
              <a:buFont typeface="Didact Gothic"/>
              <a:buNone/>
            </a:pPr>
            <a:r>
              <a:rPr b="0" i="0" lang="en-GB" sz="1000" u="none" cap="none" strike="noStrike">
                <a:solidFill>
                  <a:schemeClr val="dk1"/>
                </a:solidFill>
                <a:latin typeface="Didact Gothic"/>
                <a:ea typeface="Didact Gothic"/>
                <a:cs typeface="Didact Gothic"/>
                <a:sym typeface="Didact Gothic"/>
              </a:rPr>
              <a:t>Source: https://www.researchgate.net/publication/320443042_Challenge_Based_Learning_VS_Problem_Based_Learning</a:t>
            </a:r>
            <a:endParaRPr/>
          </a:p>
          <a:p>
            <a:pPr indent="0" lvl="0" marL="38100" marR="0" rtl="0" algn="just">
              <a:lnSpc>
                <a:spcPct val="100000"/>
              </a:lnSpc>
              <a:spcBef>
                <a:spcPts val="600"/>
              </a:spcBef>
              <a:spcAft>
                <a:spcPts val="0"/>
              </a:spcAft>
              <a:buClr>
                <a:schemeClr val="accent3"/>
              </a:buClr>
              <a:buSzPts val="3000"/>
              <a:buFont typeface="Didact Gothic"/>
              <a:buNone/>
            </a:pPr>
            <a:r>
              <a:t/>
            </a:r>
            <a:endParaRPr b="0" i="0" sz="1400" u="none" cap="none" strike="noStrike">
              <a:solidFill>
                <a:schemeClr val="dk1"/>
              </a:solidFill>
              <a:latin typeface="Didact Gothic"/>
              <a:ea typeface="Didact Gothic"/>
              <a:cs typeface="Didact Gothic"/>
              <a:sym typeface="Didact Gothic"/>
            </a:endParaRPr>
          </a:p>
          <a:p>
            <a:pPr indent="0" lvl="0" marL="38100" marR="0" rtl="0" algn="just">
              <a:lnSpc>
                <a:spcPct val="100000"/>
              </a:lnSpc>
              <a:spcBef>
                <a:spcPts val="600"/>
              </a:spcBef>
              <a:spcAft>
                <a:spcPts val="0"/>
              </a:spcAft>
              <a:buClr>
                <a:schemeClr val="accent3"/>
              </a:buClr>
              <a:buSzPts val="3000"/>
              <a:buFont typeface="Didact Gothic"/>
              <a:buNone/>
            </a:pPr>
            <a:r>
              <a:t/>
            </a:r>
            <a:endParaRPr b="0" i="0" sz="1400" u="none" cap="none" strike="noStrike">
              <a:solidFill>
                <a:schemeClr val="dk1"/>
              </a:solidFill>
              <a:latin typeface="Didact Gothic"/>
              <a:ea typeface="Didact Gothic"/>
              <a:cs typeface="Didact Gothic"/>
              <a:sym typeface="Didact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40" name="Google Shape;240;p28"/>
          <p:cNvSpPr txBox="1"/>
          <p:nvPr>
            <p:ph idx="1" type="body"/>
          </p:nvPr>
        </p:nvSpPr>
        <p:spPr>
          <a:xfrm>
            <a:off x="582200" y="852900"/>
            <a:ext cx="6525300" cy="393468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Resources and activities for CBL	(1)	</a:t>
            </a:r>
            <a:endParaRPr/>
          </a:p>
          <a:p>
            <a:pPr indent="0" lvl="0" marL="38100" rtl="0" algn="just">
              <a:lnSpc>
                <a:spcPct val="100000"/>
              </a:lnSpc>
              <a:spcBef>
                <a:spcPts val="600"/>
              </a:spcBef>
              <a:spcAft>
                <a:spcPts val="0"/>
              </a:spcAft>
              <a:buSzPts val="3000"/>
              <a:buNone/>
            </a:pPr>
            <a:r>
              <a:t/>
            </a:r>
            <a:endParaRPr sz="1300"/>
          </a:p>
          <a:p>
            <a:pPr indent="0" lvl="0" marL="38100" rtl="0" algn="just">
              <a:lnSpc>
                <a:spcPct val="100000"/>
              </a:lnSpc>
              <a:spcBef>
                <a:spcPts val="600"/>
              </a:spcBef>
              <a:spcAft>
                <a:spcPts val="0"/>
              </a:spcAft>
              <a:buSzPts val="3000"/>
              <a:buNone/>
            </a:pPr>
            <a:r>
              <a:rPr lang="en-GB" sz="1300"/>
              <a:t>During the CBL, the learners will need Guiding Activities and Resources (especially in the ‘Investigate!’ phase). These will be used to answer the learners’ Guiding Questions. </a:t>
            </a:r>
            <a:endParaRPr/>
          </a:p>
          <a:p>
            <a:pPr indent="0" lvl="0" marL="38100" rtl="0" algn="just">
              <a:lnSpc>
                <a:spcPct val="100000"/>
              </a:lnSpc>
              <a:spcBef>
                <a:spcPts val="600"/>
              </a:spcBef>
              <a:spcAft>
                <a:spcPts val="0"/>
              </a:spcAft>
              <a:buSzPts val="3000"/>
              <a:buNone/>
            </a:pPr>
            <a:r>
              <a:t/>
            </a:r>
            <a:endParaRPr b="0" i="0" sz="1300" u="sng" strike="noStrike">
              <a:solidFill>
                <a:srgbClr val="444444"/>
              </a:solidFill>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0" i="0" lang="en-GB" sz="1300" u="sng" strike="noStrike">
                <a:solidFill>
                  <a:srgbClr val="444444"/>
                </a:solidFill>
                <a:latin typeface="Didact Gothic"/>
                <a:ea typeface="Didact Gothic"/>
                <a:cs typeface="Didact Gothic"/>
                <a:sym typeface="Didact Gothic"/>
              </a:rPr>
              <a:t>Resources</a:t>
            </a:r>
            <a:r>
              <a:rPr b="0" i="0" lang="en-GB" sz="1300" u="none" strike="noStrike">
                <a:solidFill>
                  <a:srgbClr val="444444"/>
                </a:solidFill>
                <a:latin typeface="Didact Gothic"/>
                <a:ea typeface="Didact Gothic"/>
                <a:cs typeface="Didact Gothic"/>
                <a:sym typeface="Didact Gothic"/>
              </a:rPr>
              <a:t> can include: </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online databases and journals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online courses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the school or public library</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Social networks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local experts or experts located anywhere in the world via the web</a:t>
            </a:r>
            <a:endParaRPr/>
          </a:p>
          <a:p>
            <a:pPr indent="0" lvl="0" marL="38100" rtl="0" algn="just">
              <a:lnSpc>
                <a:spcPct val="100000"/>
              </a:lnSpc>
              <a:spcBef>
                <a:spcPts val="600"/>
              </a:spcBef>
              <a:spcAft>
                <a:spcPts val="0"/>
              </a:spcAft>
              <a:buSzPts val="3000"/>
              <a:buNone/>
            </a:pPr>
            <a:r>
              <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246" name="Google Shape;246;p29"/>
          <p:cNvSpPr txBox="1"/>
          <p:nvPr>
            <p:ph idx="1" type="body"/>
          </p:nvPr>
        </p:nvSpPr>
        <p:spPr>
          <a:xfrm>
            <a:off x="582200" y="852900"/>
            <a:ext cx="3893156" cy="3934689"/>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1900"/>
              <a:t>Resources and activities for CBL (2)</a:t>
            </a:r>
            <a:r>
              <a:rPr lang="en-GB" sz="2000"/>
              <a:t>	</a:t>
            </a:r>
            <a:endParaRPr/>
          </a:p>
          <a:p>
            <a:pPr indent="0" lvl="0" marL="38100" rtl="0" algn="l">
              <a:lnSpc>
                <a:spcPct val="100000"/>
              </a:lnSpc>
              <a:spcBef>
                <a:spcPts val="600"/>
              </a:spcBef>
              <a:spcAft>
                <a:spcPts val="0"/>
              </a:spcAft>
              <a:buSzPts val="3000"/>
              <a:buNone/>
            </a:pPr>
            <a:r>
              <a:rPr b="0" i="0" lang="en-GB" sz="1300" u="sng" strike="noStrike">
                <a:solidFill>
                  <a:srgbClr val="444444"/>
                </a:solidFill>
                <a:latin typeface="Didact Gothic"/>
                <a:ea typeface="Didact Gothic"/>
                <a:cs typeface="Didact Gothic"/>
                <a:sym typeface="Didact Gothic"/>
              </a:rPr>
              <a:t>Guiding Activities</a:t>
            </a:r>
            <a:r>
              <a:rPr b="0" i="0" lang="en-GB" sz="1300" strike="noStrike">
                <a:solidFill>
                  <a:srgbClr val="444444"/>
                </a:solidFill>
                <a:latin typeface="Didact Gothic"/>
                <a:ea typeface="Didact Gothic"/>
                <a:cs typeface="Didact Gothic"/>
                <a:sym typeface="Didact Gothic"/>
              </a:rPr>
              <a:t> </a:t>
            </a:r>
            <a:r>
              <a:rPr b="0" i="0" lang="en-GB" sz="1300" u="none" strike="noStrike">
                <a:solidFill>
                  <a:srgbClr val="444444"/>
                </a:solidFill>
                <a:latin typeface="Didact Gothic"/>
                <a:ea typeface="Didact Gothic"/>
                <a:cs typeface="Didact Gothic"/>
                <a:sym typeface="Didact Gothic"/>
              </a:rPr>
              <a:t>can include:</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Simulations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Experiments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Projects</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P</a:t>
            </a:r>
            <a:r>
              <a:rPr b="0" i="0" lang="en-GB" sz="1300" u="none" strike="noStrike">
                <a:solidFill>
                  <a:srgbClr val="444444"/>
                </a:solidFill>
                <a:latin typeface="Didact Gothic"/>
                <a:ea typeface="Didact Gothic"/>
                <a:cs typeface="Didact Gothic"/>
                <a:sym typeface="Didact Gothic"/>
              </a:rPr>
              <a:t>roblem sets</a:t>
            </a:r>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Research</a:t>
            </a:r>
            <a:endParaRPr sz="1300">
              <a:solidFill>
                <a:srgbClr val="444444"/>
              </a:solidFill>
              <a:latin typeface="Didact Gothic"/>
              <a:ea typeface="Didact Gothic"/>
              <a:cs typeface="Didact Gothic"/>
              <a:sym typeface="Didact Gothic"/>
            </a:endParaRPr>
          </a:p>
          <a:p>
            <a:pPr indent="-419100" lvl="0" marL="457200" rtl="0" algn="l">
              <a:lnSpc>
                <a:spcPct val="100000"/>
              </a:lnSpc>
              <a:spcBef>
                <a:spcPts val="600"/>
              </a:spcBef>
              <a:spcAft>
                <a:spcPts val="0"/>
              </a:spcAft>
              <a:buSzPts val="3000"/>
              <a:buChar char="●"/>
            </a:pPr>
            <a:r>
              <a:rPr b="0" i="0" lang="en-GB" sz="1300" u="none" strike="noStrike">
                <a:solidFill>
                  <a:srgbClr val="444444"/>
                </a:solidFill>
                <a:latin typeface="Didact Gothic"/>
                <a:ea typeface="Didact Gothic"/>
                <a:cs typeface="Didact Gothic"/>
                <a:sym typeface="Didact Gothic"/>
              </a:rPr>
              <a:t>Games</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E</a:t>
            </a:r>
            <a:r>
              <a:rPr b="0" i="0" lang="en-GB" sz="1300" u="none" strike="noStrike">
                <a:solidFill>
                  <a:srgbClr val="444444"/>
                </a:solidFill>
                <a:latin typeface="Didact Gothic"/>
                <a:ea typeface="Didact Gothic"/>
                <a:cs typeface="Didact Gothic"/>
                <a:sym typeface="Didact Gothic"/>
              </a:rPr>
              <a:t>xpert interviews </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S</a:t>
            </a:r>
            <a:r>
              <a:rPr b="0" i="0" lang="en-GB" sz="1300" u="none" strike="noStrike">
                <a:solidFill>
                  <a:srgbClr val="444444"/>
                </a:solidFill>
                <a:latin typeface="Didact Gothic"/>
                <a:ea typeface="Didact Gothic"/>
                <a:cs typeface="Didact Gothic"/>
                <a:sym typeface="Didact Gothic"/>
              </a:rPr>
              <a:t>urveys</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L</a:t>
            </a:r>
            <a:r>
              <a:rPr b="0" i="0" lang="en-GB" sz="1300" u="none" strike="noStrike">
                <a:solidFill>
                  <a:srgbClr val="444444"/>
                </a:solidFill>
                <a:latin typeface="Didact Gothic"/>
                <a:ea typeface="Didact Gothic"/>
                <a:cs typeface="Didact Gothic"/>
                <a:sym typeface="Didact Gothic"/>
              </a:rPr>
              <a:t>ectures,</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T</a:t>
            </a:r>
            <a:r>
              <a:rPr b="0" i="0" lang="en-GB" sz="1300" u="none" strike="noStrike">
                <a:solidFill>
                  <a:srgbClr val="444444"/>
                </a:solidFill>
                <a:latin typeface="Didact Gothic"/>
                <a:ea typeface="Didact Gothic"/>
                <a:cs typeface="Didact Gothic"/>
                <a:sym typeface="Didact Gothic"/>
              </a:rPr>
              <a:t>extbook</a:t>
            </a:r>
            <a:endParaRPr/>
          </a:p>
          <a:p>
            <a:pPr indent="-419100" lvl="0" marL="457200" rtl="0" algn="l">
              <a:lnSpc>
                <a:spcPct val="100000"/>
              </a:lnSpc>
              <a:spcBef>
                <a:spcPts val="600"/>
              </a:spcBef>
              <a:spcAft>
                <a:spcPts val="0"/>
              </a:spcAft>
              <a:buSzPts val="3000"/>
              <a:buChar char="●"/>
            </a:pPr>
            <a:r>
              <a:rPr lang="en-GB" sz="1300">
                <a:solidFill>
                  <a:srgbClr val="444444"/>
                </a:solidFill>
                <a:latin typeface="Didact Gothic"/>
                <a:ea typeface="Didact Gothic"/>
                <a:cs typeface="Didact Gothic"/>
                <a:sym typeface="Didact Gothic"/>
              </a:rPr>
              <a:t>A</a:t>
            </a:r>
            <a:r>
              <a:rPr b="0" i="0" lang="en-GB" sz="1300" u="none" strike="noStrike">
                <a:solidFill>
                  <a:srgbClr val="444444"/>
                </a:solidFill>
                <a:latin typeface="Didact Gothic"/>
                <a:ea typeface="Didact Gothic"/>
                <a:cs typeface="Didact Gothic"/>
                <a:sym typeface="Didact Gothic"/>
              </a:rPr>
              <a:t>ssignments</a:t>
            </a:r>
            <a:endParaRPr/>
          </a:p>
          <a:p>
            <a:pPr indent="0" lvl="0" marL="38100" rtl="0" algn="just">
              <a:lnSpc>
                <a:spcPct val="100000"/>
              </a:lnSpc>
              <a:spcBef>
                <a:spcPts val="600"/>
              </a:spcBef>
              <a:spcAft>
                <a:spcPts val="0"/>
              </a:spcAft>
              <a:buSzPts val="3000"/>
              <a:buNone/>
            </a:pPr>
            <a:r>
              <a:t/>
            </a:r>
            <a:endParaRPr sz="1400"/>
          </a:p>
        </p:txBody>
      </p:sp>
      <p:sp>
        <p:nvSpPr>
          <p:cNvPr id="247" name="Google Shape;247;p29"/>
          <p:cNvSpPr txBox="1"/>
          <p:nvPr/>
        </p:nvSpPr>
        <p:spPr>
          <a:xfrm>
            <a:off x="4475356" y="1005300"/>
            <a:ext cx="2434682" cy="3934689"/>
          </a:xfrm>
          <a:prstGeom prst="rect">
            <a:avLst/>
          </a:prstGeom>
          <a:noFill/>
          <a:ln>
            <a:noFill/>
          </a:ln>
        </p:spPr>
        <p:txBody>
          <a:bodyPr anchorCtr="0" anchor="t" bIns="91425" lIns="91425" spcFirstLastPara="1" rIns="91425" wrap="square" tIns="91425">
            <a:noAutofit/>
          </a:bodyPr>
          <a:lstStyle/>
          <a:p>
            <a:pPr indent="0" lvl="0" marL="38100" marR="0" rtl="0" algn="l">
              <a:lnSpc>
                <a:spcPct val="100000"/>
              </a:lnSpc>
              <a:spcBef>
                <a:spcPts val="600"/>
              </a:spcBef>
              <a:spcAft>
                <a:spcPts val="0"/>
              </a:spcAft>
              <a:buClr>
                <a:schemeClr val="accent3"/>
              </a:buClr>
              <a:buSzPts val="3000"/>
              <a:buFont typeface="Didact Gothic"/>
              <a:buNone/>
            </a:pPr>
            <a:r>
              <a:t/>
            </a:r>
            <a:endParaRPr b="0" i="0" sz="1300" u="none" cap="none" strike="noStrike">
              <a:solidFill>
                <a:srgbClr val="444444"/>
              </a:solidFill>
              <a:latin typeface="Didact Gothic"/>
              <a:ea typeface="Didact Gothic"/>
              <a:cs typeface="Didact Gothic"/>
              <a:sym typeface="Didact Gothic"/>
            </a:endParaRPr>
          </a:p>
          <a:p>
            <a:pPr indent="0" lvl="0" marL="38100" marR="0" rtl="0" algn="l">
              <a:lnSpc>
                <a:spcPct val="100000"/>
              </a:lnSpc>
              <a:spcBef>
                <a:spcPts val="600"/>
              </a:spcBef>
              <a:spcAft>
                <a:spcPts val="0"/>
              </a:spcAft>
              <a:buClr>
                <a:schemeClr val="accent3"/>
              </a:buClr>
              <a:buSzPts val="3000"/>
              <a:buFont typeface="Didact Gothic"/>
              <a:buNone/>
            </a:pPr>
            <a:r>
              <a:t/>
            </a:r>
            <a:endParaRPr b="0" i="0" sz="1300" u="none" cap="none" strike="noStrike">
              <a:solidFill>
                <a:srgbClr val="444444"/>
              </a:solidFill>
              <a:latin typeface="Didact Gothic"/>
              <a:ea typeface="Didact Gothic"/>
              <a:cs typeface="Didact Gothic"/>
              <a:sym typeface="Didact Gothic"/>
            </a:endParaRPr>
          </a:p>
          <a:p>
            <a:pPr indent="0" lvl="0" marL="38100" marR="0" rtl="0" algn="ctr">
              <a:lnSpc>
                <a:spcPct val="100000"/>
              </a:lnSpc>
              <a:spcBef>
                <a:spcPts val="600"/>
              </a:spcBef>
              <a:spcAft>
                <a:spcPts val="0"/>
              </a:spcAft>
              <a:buClr>
                <a:schemeClr val="accent3"/>
              </a:buClr>
              <a:buSzPts val="3000"/>
              <a:buFont typeface="Didact Gothic"/>
              <a:buNone/>
            </a:pPr>
            <a:r>
              <a:rPr b="1" i="1" lang="en-GB" sz="1600" u="none" cap="none" strike="noStrike">
                <a:solidFill>
                  <a:srgbClr val="216BE0"/>
                </a:solidFill>
                <a:latin typeface="Didact Gothic"/>
                <a:ea typeface="Didact Gothic"/>
                <a:cs typeface="Didact Gothic"/>
                <a:sym typeface="Didact Gothic"/>
              </a:rPr>
              <a:t>Any resource or activity that helps uncover the knowledge needed to answer the Guiding Questions and to develop an innovative, insightful and realistic Solution is valuable!</a:t>
            </a:r>
            <a:endParaRPr b="1" i="1" sz="1600" u="none" cap="none" strike="noStrike">
              <a:solidFill>
                <a:srgbClr val="216BE0"/>
              </a:solidFill>
              <a:latin typeface="Didact Gothic"/>
              <a:ea typeface="Didact Gothic"/>
              <a:cs typeface="Didact Gothic"/>
              <a:sym typeface="Didact Gothic"/>
            </a:endParaRPr>
          </a:p>
          <a:p>
            <a:pPr indent="0" lvl="0" marL="38100" marR="0" rtl="0" algn="just">
              <a:lnSpc>
                <a:spcPct val="100000"/>
              </a:lnSpc>
              <a:spcBef>
                <a:spcPts val="600"/>
              </a:spcBef>
              <a:spcAft>
                <a:spcPts val="0"/>
              </a:spcAft>
              <a:buClr>
                <a:schemeClr val="accent3"/>
              </a:buClr>
              <a:buSzPts val="3000"/>
              <a:buFont typeface="Didact Gothic"/>
              <a:buNone/>
            </a:pPr>
            <a:r>
              <a:t/>
            </a:r>
            <a:endParaRPr b="0" i="0" sz="1400" u="none" cap="none" strike="noStrike">
              <a:solidFill>
                <a:schemeClr val="dk1"/>
              </a:solidFill>
              <a:latin typeface="Didact Gothic"/>
              <a:ea typeface="Didact Gothic"/>
              <a:cs typeface="Didact Gothic"/>
              <a:sym typeface="Didact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t/>
            </a:r>
            <a:endParaRPr/>
          </a:p>
        </p:txBody>
      </p:sp>
      <p:sp>
        <p:nvSpPr>
          <p:cNvPr id="77" name="Google Shape;77;p3"/>
          <p:cNvSpPr txBox="1"/>
          <p:nvPr>
            <p:ph idx="1" type="body"/>
          </p:nvPr>
        </p:nvSpPr>
        <p:spPr>
          <a:xfrm>
            <a:off x="587425" y="937410"/>
            <a:ext cx="6525300" cy="3835312"/>
          </a:xfrm>
          <a:prstGeom prst="rect">
            <a:avLst/>
          </a:prstGeom>
          <a:noFill/>
          <a:ln>
            <a:noFill/>
          </a:ln>
        </p:spPr>
        <p:txBody>
          <a:bodyPr anchorCtr="0" anchor="t" bIns="91425" lIns="91425" spcFirstLastPara="1" rIns="91425" wrap="square" tIns="91425">
            <a:noAutofit/>
          </a:bodyPr>
          <a:lstStyle/>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This module aims to introduce the didactic theory of challenge-based learning to primary school teachers and to include instructions and guidelines to be followed when developing their own challenge-based learning resources.</a:t>
            </a:r>
            <a:endParaRPr/>
          </a:p>
          <a:p>
            <a:pPr indent="-419100" lvl="0" marL="457200" rtl="0" algn="just">
              <a:lnSpc>
                <a:spcPct val="100000"/>
              </a:lnSpc>
              <a:spcBef>
                <a:spcPts val="600"/>
              </a:spcBef>
              <a:spcAft>
                <a:spcPts val="0"/>
              </a:spcAft>
              <a:buSzPts val="3000"/>
              <a:buChar char="●"/>
            </a:pPr>
            <a:r>
              <a:rPr lang="en-GB" sz="1400"/>
              <a:t>This module contains 3 main activities (or lessons): A2.1, A2.2, A2.3.</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3 </a:t>
            </a:r>
            <a:endParaRPr/>
          </a:p>
        </p:txBody>
      </p:sp>
      <p:sp>
        <p:nvSpPr>
          <p:cNvPr id="253" name="Google Shape;253;p30"/>
          <p:cNvSpPr txBox="1"/>
          <p:nvPr>
            <p:ph idx="1" type="body"/>
          </p:nvPr>
        </p:nvSpPr>
        <p:spPr>
          <a:xfrm>
            <a:off x="582200" y="1040900"/>
            <a:ext cx="6525300" cy="374669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Example of CBL:</a:t>
            </a:r>
            <a:endParaRPr/>
          </a:p>
          <a:p>
            <a:pPr indent="0" lvl="0" marL="38100" rtl="0" algn="l">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 Work in pairs (the trainer will help organising the pairs)</a:t>
            </a:r>
            <a:endParaRPr/>
          </a:p>
          <a:p>
            <a:pPr indent="0" lvl="0" marL="38100" rtl="0" algn="just">
              <a:lnSpc>
                <a:spcPct val="100000"/>
              </a:lnSpc>
              <a:spcBef>
                <a:spcPts val="600"/>
              </a:spcBef>
              <a:spcAft>
                <a:spcPts val="0"/>
              </a:spcAft>
              <a:buSzPts val="3000"/>
              <a:buNone/>
            </a:pPr>
            <a:r>
              <a:rPr lang="en-GB" sz="1400"/>
              <a:t>⮚ Access  </a:t>
            </a:r>
            <a:r>
              <a:rPr lang="en-GB" sz="1400" u="sng">
                <a:solidFill>
                  <a:schemeClr val="hlink"/>
                </a:solidFill>
                <a:hlinkClick r:id="rId3"/>
              </a:rPr>
              <a:t>https://www.challengebasedlearning.org/project/big-idea-respect/</a:t>
            </a:r>
            <a:r>
              <a:rPr lang="en-GB" sz="1400"/>
              <a:t> </a:t>
            </a:r>
            <a:endParaRPr/>
          </a:p>
          <a:p>
            <a:pPr indent="0" lvl="0" marL="38100" rtl="0" algn="just">
              <a:lnSpc>
                <a:spcPct val="100000"/>
              </a:lnSpc>
              <a:spcBef>
                <a:spcPts val="600"/>
              </a:spcBef>
              <a:spcAft>
                <a:spcPts val="0"/>
              </a:spcAft>
              <a:buSzPts val="3000"/>
              <a:buNone/>
            </a:pPr>
            <a:r>
              <a:rPr lang="en-GB" sz="1400"/>
              <a:t>⮚ Read the CBL example provided there (Big Ideas: RESPECT)</a:t>
            </a:r>
            <a:endParaRPr/>
          </a:p>
          <a:p>
            <a:pPr indent="0" lvl="0" marL="38100" rtl="0" algn="just">
              <a:lnSpc>
                <a:spcPct val="100000"/>
              </a:lnSpc>
              <a:spcBef>
                <a:spcPts val="600"/>
              </a:spcBef>
              <a:spcAft>
                <a:spcPts val="0"/>
              </a:spcAft>
              <a:buSzPts val="3000"/>
              <a:buNone/>
            </a:pPr>
            <a:r>
              <a:rPr lang="en-GB" sz="1400"/>
              <a:t>⮚ Reflect on how would you implement this CBL lesson with pupils aged 8-12</a:t>
            </a:r>
            <a:endParaRPr/>
          </a:p>
          <a:p>
            <a:pPr indent="0" lvl="0" marL="38100" rtl="0" algn="just">
              <a:lnSpc>
                <a:spcPct val="100000"/>
              </a:lnSpc>
              <a:spcBef>
                <a:spcPts val="600"/>
              </a:spcBef>
              <a:spcAft>
                <a:spcPts val="0"/>
              </a:spcAft>
              <a:buSzPts val="3000"/>
              <a:buNone/>
            </a:pPr>
            <a:r>
              <a:rPr lang="en-GB" sz="1400"/>
              <a:t>⮚ Adapt the element of this CBL lesson to pupils aged 8-12 (the Essential and Guiding Questions, the Activities and Resources)</a:t>
            </a:r>
            <a:endParaRPr/>
          </a:p>
          <a:p>
            <a:pPr indent="0" lvl="0" marL="38100" rtl="0" algn="just">
              <a:lnSpc>
                <a:spcPct val="100000"/>
              </a:lnSpc>
              <a:spcBef>
                <a:spcPts val="600"/>
              </a:spcBef>
              <a:spcAft>
                <a:spcPts val="0"/>
              </a:spcAft>
              <a:buSzPts val="3000"/>
              <a:buNone/>
            </a:pPr>
            <a:r>
              <a:rPr lang="en-GB" sz="1400"/>
              <a:t>⮚ Share your ideas with your pair and ask him/her to do the same; if there are big differences between your two, each of you offer the other arguments and explanations</a:t>
            </a:r>
            <a:endParaRPr/>
          </a:p>
          <a:p>
            <a:pPr indent="0" lvl="0" marL="381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30 minutes</a:t>
            </a:r>
            <a:endParaRPr/>
          </a:p>
        </p:txBody>
      </p:sp>
      <p:pic>
        <p:nvPicPr>
          <p:cNvPr descr="hard thinking face /&gt; | Funny emoticons, Animated emoticons, Funny emoji  faces" id="254" name="Google Shape;254;p30"/>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260" name="Google Shape;260;p3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1. Challenge-Based Learning,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https://www.challengebasedlearning.org/about/</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CBL principles,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https://edusol.info/historico/bitacora/eraser/acot2-apple-classroomms-tomorrow-today</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Challenge-Based Learning,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https://www2.tuhh.de/zll/cbl-start/</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CBL Guide 2016,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https://www.challengebasedlearning.org/wp-content/uploads/2019/02/CBL_Guide2016.pdf</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Esraa Mohammed Soltan (2015), </a:t>
            </a:r>
            <a:r>
              <a:rPr i="1" lang="en-GB" sz="1200">
                <a:latin typeface="Calibri"/>
                <a:ea typeface="Calibri"/>
                <a:cs typeface="Calibri"/>
                <a:sym typeface="Calibri"/>
              </a:rPr>
              <a:t>Challenge Based Learning vs. Problem Based Learning</a:t>
            </a:r>
            <a:r>
              <a:rPr lang="en-GB" sz="1200">
                <a:latin typeface="Calibri"/>
                <a:ea typeface="Calibri"/>
                <a:cs typeface="Calibri"/>
                <a:sym typeface="Calibri"/>
              </a:rPr>
              <a:t>, Research Gate, </a:t>
            </a:r>
            <a:r>
              <a:rPr lang="en-GB" sz="1200" u="sng">
                <a:solidFill>
                  <a:srgbClr val="0563C1"/>
                </a:solidFill>
                <a:latin typeface="Calibri"/>
                <a:ea typeface="Calibri"/>
                <a:cs typeface="Calibri"/>
                <a:sym typeface="Calibri"/>
                <a:hlinkClick r:id="rId7">
                  <a:extLst>
                    <a:ext uri="{A12FA001-AC4F-418D-AE19-62706E023703}">
                      <ahyp:hlinkClr val="tx"/>
                    </a:ext>
                  </a:extLst>
                </a:hlinkClick>
              </a:rPr>
              <a:t>https://www.researchgate.net/publication/320443042_Challenge_Based_Learning_VS_Problem_Based_Learning</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Challenge Based Learning, </a:t>
            </a:r>
            <a:r>
              <a:rPr lang="en-GB" sz="1200" u="sng">
                <a:solidFill>
                  <a:srgbClr val="0563C1"/>
                </a:solidFill>
                <a:latin typeface="Calibri"/>
                <a:ea typeface="Calibri"/>
                <a:cs typeface="Calibri"/>
                <a:sym typeface="Calibri"/>
                <a:hlinkClick r:id="rId8">
                  <a:extLst>
                    <a:ext uri="{A12FA001-AC4F-418D-AE19-62706E023703}">
                      <ahyp:hlinkClr val="tx"/>
                    </a:ext>
                  </a:extLst>
                </a:hlinkClick>
              </a:rPr>
              <a:t>https://www.kalinda.vic.edu.au/page/78/Challenge-Based-Learning</a:t>
            </a:r>
            <a:r>
              <a:rPr lang="en-GB" sz="1200">
                <a:latin typeface="Calibri"/>
                <a:ea typeface="Calibri"/>
                <a:cs typeface="Calibri"/>
                <a:sym typeface="Calibri"/>
              </a:rPr>
              <a:t> </a:t>
            </a:r>
            <a:endParaRPr/>
          </a:p>
          <a:p>
            <a:pPr indent="0" lvl="0" marL="38100" rtl="0" algn="l">
              <a:lnSpc>
                <a:spcPct val="100000"/>
              </a:lnSpc>
              <a:spcBef>
                <a:spcPts val="1400"/>
              </a:spcBef>
              <a:spcAft>
                <a:spcPts val="0"/>
              </a:spcAft>
              <a:buSzPts val="3000"/>
              <a:buNone/>
            </a:pPr>
            <a:r>
              <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nvSpPr>
        <p:spPr>
          <a:xfrm>
            <a:off x="1702418" y="1444600"/>
            <a:ext cx="698066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2.2: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CBL’s key-implications for teaching and learning</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271" name="Google Shape;271;p33"/>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key-implications of CBL on teaching and learning?	(1)</a:t>
            </a:r>
            <a:endParaRPr/>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PBL is based in the constructivist theory and is centred around John Dewey’s “learning by doing.” </a:t>
            </a:r>
            <a:endParaRPr/>
          </a:p>
          <a:p>
            <a:pPr indent="-419100" lvl="0" marL="457200" rtl="0" algn="just">
              <a:lnSpc>
                <a:spcPct val="100000"/>
              </a:lnSpc>
              <a:spcBef>
                <a:spcPts val="600"/>
              </a:spcBef>
              <a:spcAft>
                <a:spcPts val="0"/>
              </a:spcAft>
              <a:buSzPts val="3000"/>
              <a:buChar char="●"/>
            </a:pPr>
            <a:r>
              <a:rPr lang="en-GB" sz="1400"/>
              <a:t>Constructivist theory says that learning is done by constructing, creating, inventing, and developing our knowledge (Marlowe &amp; Page, 1998). </a:t>
            </a:r>
            <a:endParaRPr/>
          </a:p>
          <a:p>
            <a:pPr indent="-419100" lvl="0" marL="457200" rtl="0" algn="just">
              <a:lnSpc>
                <a:spcPct val="100000"/>
              </a:lnSpc>
              <a:spcBef>
                <a:spcPts val="600"/>
              </a:spcBef>
              <a:spcAft>
                <a:spcPts val="0"/>
              </a:spcAft>
              <a:buSzPts val="3000"/>
              <a:buChar char="●"/>
            </a:pPr>
            <a:r>
              <a:rPr lang="en-GB" sz="1400"/>
              <a:t>PBL is thus a way for learners to build their knowledge through a specific task rather by than passively receiving the information from the teacher. </a:t>
            </a:r>
            <a:endParaRPr/>
          </a:p>
          <a:p>
            <a:pPr indent="-228600" lvl="0" marL="457200" rtl="0" algn="just">
              <a:lnSpc>
                <a:spcPct val="100000"/>
              </a:lnSpc>
              <a:spcBef>
                <a:spcPts val="600"/>
              </a:spcBef>
              <a:spcAft>
                <a:spcPts val="0"/>
              </a:spcAft>
              <a:buSzPts val="3000"/>
              <a:buNone/>
            </a:pPr>
            <a:r>
              <a:t/>
            </a:r>
            <a:endParaRPr sz="1400"/>
          </a:p>
          <a:p>
            <a:pPr indent="0" lvl="0" marL="38100" rtl="0" algn="r">
              <a:lnSpc>
                <a:spcPct val="100000"/>
              </a:lnSpc>
              <a:spcBef>
                <a:spcPts val="600"/>
              </a:spcBef>
              <a:spcAft>
                <a:spcPts val="0"/>
              </a:spcAft>
              <a:buSzPts val="3000"/>
              <a:buNone/>
            </a:pPr>
            <a:r>
              <a:rPr lang="en-GB" sz="1000"/>
              <a:t>(Chris L. Swiden, </a:t>
            </a:r>
            <a:r>
              <a:rPr i="1" lang="en-GB" sz="1000"/>
              <a:t>Effects of Challenge-Based Learning on Student Motivation and Achievement</a:t>
            </a:r>
            <a:r>
              <a:rPr lang="en-GB" sz="1000"/>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277" name="Google Shape;277;p34"/>
          <p:cNvSpPr txBox="1"/>
          <p:nvPr>
            <p:ph idx="1" type="body"/>
          </p:nvPr>
        </p:nvSpPr>
        <p:spPr>
          <a:xfrm>
            <a:off x="582200" y="852901"/>
            <a:ext cx="6525300" cy="4009032"/>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key-implications of CBL on teaching and learning?	(2)</a:t>
            </a:r>
            <a:endParaRPr/>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One of the key elements of CBL is its use of technology to implement solutions and to publish results, obliging learners to present their findings and reflections not just to their class but also to their community. </a:t>
            </a:r>
            <a:endParaRPr/>
          </a:p>
          <a:p>
            <a:pPr indent="-419100" lvl="0" marL="457200" rtl="0" algn="just">
              <a:lnSpc>
                <a:spcPct val="100000"/>
              </a:lnSpc>
              <a:spcBef>
                <a:spcPts val="600"/>
              </a:spcBef>
              <a:spcAft>
                <a:spcPts val="0"/>
              </a:spcAft>
              <a:buSzPts val="3000"/>
              <a:buChar char="●"/>
            </a:pPr>
            <a:r>
              <a:rPr lang="en-GB" sz="1400"/>
              <a:t>This broader audience improves engagement and allows learners wider avenues for success. In addition to whatever is learned about the chosen topic, learners gain meaningful skills through CBL projects, including how to share work, collaborate, organize and express themselves more effectively.</a:t>
            </a:r>
            <a:endParaRPr/>
          </a:p>
          <a:p>
            <a:pPr indent="-419100" lvl="0" marL="457200" rtl="0" algn="just">
              <a:lnSpc>
                <a:spcPct val="100000"/>
              </a:lnSpc>
              <a:spcBef>
                <a:spcPts val="600"/>
              </a:spcBef>
              <a:spcAft>
                <a:spcPts val="0"/>
              </a:spcAft>
              <a:buSzPts val="3000"/>
              <a:buChar char="●"/>
            </a:pPr>
            <a:r>
              <a:rPr lang="en-GB" sz="1400"/>
              <a:t>Learners garner these valuable takeaways even if the project itself is not successful. The CBL approach may thus serve as a confluence point for changes in teaching and learning, bringing in aspects of experiential learning, multimedia technology, social interaction, and a willingness to look beyond the walls of the classroom for educational opportunities.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283" name="Google Shape;283;p35"/>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Why is CBL significant?		(1)</a:t>
            </a:r>
            <a:endParaRPr sz="1400"/>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In a practical sense, CBL activities offer many of the benefits of project-based learning, as they engage learners in real-world problems and make them responsible for developing solutions.</a:t>
            </a:r>
            <a:endParaRPr/>
          </a:p>
          <a:p>
            <a:pPr indent="-419100" lvl="0" marL="457200" rtl="0" algn="just">
              <a:lnSpc>
                <a:spcPct val="100000"/>
              </a:lnSpc>
              <a:spcBef>
                <a:spcPts val="600"/>
              </a:spcBef>
              <a:spcAft>
                <a:spcPts val="0"/>
              </a:spcAft>
              <a:buSzPts val="3000"/>
              <a:buChar char="●"/>
            </a:pPr>
            <a:r>
              <a:rPr lang="en-GB" sz="1400"/>
              <a:t>Additionally, learners have the satisfaction that comes from figuring out both the issue to be tackled and the solution they develop. </a:t>
            </a:r>
            <a:endParaRPr/>
          </a:p>
          <a:p>
            <a:pPr indent="-419100" lvl="0" marL="457200" rtl="0" algn="just">
              <a:lnSpc>
                <a:spcPct val="100000"/>
              </a:lnSpc>
              <a:spcBef>
                <a:spcPts val="600"/>
              </a:spcBef>
              <a:spcAft>
                <a:spcPts val="0"/>
              </a:spcAft>
              <a:buSzPts val="3000"/>
              <a:buChar char="●"/>
            </a:pPr>
            <a:r>
              <a:rPr lang="en-GB" sz="1400"/>
              <a:t>Because the CBL projects are generally community based, individual learners might reap the rewards of social and educational/professional interaction, while their institutions might benefit from enhanced community-school/campus relations.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289" name="Google Shape;289;p3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Why is CBL significant?		(2)</a:t>
            </a:r>
            <a:endParaRPr sz="1400"/>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As participants determine where a problem lies, how a solution might be effected, and how technology can be leveraged to accomplish a workable result, they learn the value of critical thinking and reflection. </a:t>
            </a:r>
            <a:endParaRPr/>
          </a:p>
          <a:p>
            <a:pPr indent="-419100" lvl="0" marL="457200" rtl="0" algn="just">
              <a:lnSpc>
                <a:spcPct val="100000"/>
              </a:lnSpc>
              <a:spcBef>
                <a:spcPts val="600"/>
              </a:spcBef>
              <a:spcAft>
                <a:spcPts val="0"/>
              </a:spcAft>
              <a:buSzPts val="3000"/>
              <a:buChar char="●"/>
            </a:pPr>
            <a:r>
              <a:rPr lang="en-GB" sz="1400"/>
              <a:t>The payoff in learner engagement and satisfaction can be high. </a:t>
            </a:r>
            <a:endParaRPr/>
          </a:p>
          <a:p>
            <a:pPr indent="-419100" lvl="0" marL="457200" rtl="0" algn="just">
              <a:lnSpc>
                <a:spcPct val="100000"/>
              </a:lnSpc>
              <a:spcBef>
                <a:spcPts val="600"/>
              </a:spcBef>
              <a:spcAft>
                <a:spcPts val="0"/>
              </a:spcAft>
              <a:buSzPts val="3000"/>
              <a:buChar char="●"/>
            </a:pPr>
            <a:r>
              <a:rPr lang="en-GB" sz="1400"/>
              <a:t>In Apple’s 2008 study of CBL, findings showed learner engagement among participating ninth and tenth graders was rated at 97% or higher and that learner involvement peaked where they perceived the solutions they worked on to be of real value.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4 </a:t>
            </a:r>
            <a:endParaRPr/>
          </a:p>
        </p:txBody>
      </p:sp>
      <p:sp>
        <p:nvSpPr>
          <p:cNvPr id="295" name="Google Shape;295;p3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t/>
            </a:r>
            <a:endParaRPr b="1" sz="1400" u="sng"/>
          </a:p>
          <a:p>
            <a:pPr indent="0" lvl="0" marL="38100" rtl="0" algn="l">
              <a:lnSpc>
                <a:spcPct val="100000"/>
              </a:lnSpc>
              <a:spcBef>
                <a:spcPts val="600"/>
              </a:spcBef>
              <a:spcAft>
                <a:spcPts val="0"/>
              </a:spcAft>
              <a:buSzPts val="3000"/>
              <a:buNone/>
            </a:pPr>
            <a:r>
              <a:rPr b="1" lang="en-GB" sz="1400" u="sng"/>
              <a:t>Individual work</a:t>
            </a:r>
            <a:endParaRPr/>
          </a:p>
          <a:p>
            <a:pPr indent="-228600" lvl="0" marL="4572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b="1" lang="en-GB" sz="1400"/>
              <a:t>The 6 Word Story</a:t>
            </a:r>
            <a:r>
              <a:rPr lang="en-GB" sz="1400"/>
              <a:t>:</a:t>
            </a:r>
            <a:endParaRPr/>
          </a:p>
          <a:p>
            <a:pPr indent="0" lvl="0" marL="38100" rtl="0" algn="l">
              <a:lnSpc>
                <a:spcPct val="100000"/>
              </a:lnSpc>
              <a:spcBef>
                <a:spcPts val="600"/>
              </a:spcBef>
              <a:spcAft>
                <a:spcPts val="0"/>
              </a:spcAft>
              <a:buSzPts val="3000"/>
              <a:buNone/>
            </a:pPr>
            <a:r>
              <a:rPr lang="en-GB" sz="1400"/>
              <a:t>⮚ Using only </a:t>
            </a:r>
            <a:r>
              <a:rPr b="1" lang="en-GB" sz="1400">
                <a:solidFill>
                  <a:srgbClr val="216BE0"/>
                </a:solidFill>
              </a:rPr>
              <a:t>six words</a:t>
            </a:r>
            <a:r>
              <a:rPr lang="en-GB" sz="1400"/>
              <a:t>, express your view of CBL  benefits on learning.</a:t>
            </a:r>
            <a:endParaRPr/>
          </a:p>
          <a:p>
            <a:pPr indent="0" lvl="0" marL="38100" rtl="0" algn="l">
              <a:lnSpc>
                <a:spcPct val="100000"/>
              </a:lnSpc>
              <a:spcBef>
                <a:spcPts val="600"/>
              </a:spcBef>
              <a:spcAft>
                <a:spcPts val="0"/>
              </a:spcAft>
              <a:buSzPts val="3000"/>
              <a:buNone/>
            </a:pPr>
            <a:r>
              <a:rPr lang="en-GB" sz="1400"/>
              <a:t>⮚ Share this view with the class when the trainer nominates you and justify it with arguments.</a:t>
            </a:r>
            <a:endParaRPr/>
          </a:p>
          <a:p>
            <a:pPr indent="-228600" lvl="0" marL="457200" rtl="0" algn="l">
              <a:lnSpc>
                <a:spcPct val="100000"/>
              </a:lnSpc>
              <a:spcBef>
                <a:spcPts val="600"/>
              </a:spcBef>
              <a:spcAft>
                <a:spcPts val="0"/>
              </a:spcAft>
              <a:buSzPts val="3000"/>
              <a:buNone/>
            </a:pPr>
            <a:r>
              <a:t/>
            </a:r>
            <a:endParaRPr sz="1400"/>
          </a:p>
          <a:p>
            <a:pPr indent="-228600" lvl="0" marL="457200" rtl="0" algn="l">
              <a:lnSpc>
                <a:spcPct val="100000"/>
              </a:lnSpc>
              <a:spcBef>
                <a:spcPts val="600"/>
              </a:spcBef>
              <a:spcAft>
                <a:spcPts val="0"/>
              </a:spcAft>
              <a:buSzPts val="3000"/>
              <a:buNone/>
            </a:pPr>
            <a:r>
              <a:t/>
            </a:r>
            <a:endParaRPr sz="1400"/>
          </a:p>
          <a:p>
            <a:pPr indent="0" lvl="0" marL="38100" rtl="0" algn="l">
              <a:lnSpc>
                <a:spcPct val="100000"/>
              </a:lnSpc>
              <a:spcBef>
                <a:spcPts val="600"/>
              </a:spcBef>
              <a:spcAft>
                <a:spcPts val="0"/>
              </a:spcAft>
              <a:buSzPts val="3000"/>
              <a:buNone/>
            </a:pPr>
            <a:r>
              <a:rPr lang="en-GB" sz="1400"/>
              <a:t>Working time: 25 minutes</a:t>
            </a:r>
            <a:endParaRPr/>
          </a:p>
        </p:txBody>
      </p:sp>
      <p:pic>
        <p:nvPicPr>
          <p:cNvPr descr="hard thinking face /&gt; | Funny emoticons, Animated emoticons, Funny emoji  faces" id="296" name="Google Shape;296;p37"/>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02" name="Google Shape;302;p3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(1)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Many studies and research in America and around the world have found that CBL is beneficial for learners through the learning processes it activates, the results it provides and the skills it acquires in learners.</a:t>
            </a:r>
            <a:endParaRPr/>
          </a:p>
          <a:p>
            <a:pPr indent="0" lvl="0" marL="381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It has been proven that CBL:</a:t>
            </a:r>
            <a:endParaRPr/>
          </a:p>
          <a:p>
            <a:pPr indent="0" lvl="0" marL="38100" rtl="0" algn="just">
              <a:lnSpc>
                <a:spcPct val="100000"/>
              </a:lnSpc>
              <a:spcBef>
                <a:spcPts val="600"/>
              </a:spcBef>
              <a:spcAft>
                <a:spcPts val="0"/>
              </a:spcAft>
              <a:buSzPts val="3000"/>
              <a:buNone/>
            </a:pPr>
            <a:r>
              <a:rPr lang="en-GB" sz="1400"/>
              <a:t>	increases student engagement</a:t>
            </a:r>
            <a:endParaRPr/>
          </a:p>
          <a:p>
            <a:pPr indent="0" lvl="0" marL="38100" rtl="0" algn="just">
              <a:lnSpc>
                <a:spcPct val="100000"/>
              </a:lnSpc>
              <a:spcBef>
                <a:spcPts val="600"/>
              </a:spcBef>
              <a:spcAft>
                <a:spcPts val="0"/>
              </a:spcAft>
              <a:buSzPts val="3000"/>
              <a:buNone/>
            </a:pPr>
            <a:r>
              <a:rPr lang="en-GB" sz="1400"/>
              <a:t>	develops skills development</a:t>
            </a:r>
            <a:endParaRPr/>
          </a:p>
          <a:p>
            <a:pPr indent="0" lvl="0" marL="38100" rtl="0" algn="just">
              <a:lnSpc>
                <a:spcPct val="100000"/>
              </a:lnSpc>
              <a:spcBef>
                <a:spcPts val="600"/>
              </a:spcBef>
              <a:spcAft>
                <a:spcPts val="0"/>
              </a:spcAft>
              <a:buSzPts val="3000"/>
              <a:buNone/>
            </a:pPr>
            <a:r>
              <a:rPr lang="en-GB" sz="1400"/>
              <a:t>	supports content mastery.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08" name="Google Shape;308;p39"/>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(2) </a:t>
            </a:r>
            <a:endParaRPr/>
          </a:p>
          <a:p>
            <a:pPr indent="-228600" lvl="0" marL="4572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More benefits that CBL offers are:</a:t>
            </a:r>
            <a:endParaRPr/>
          </a:p>
          <a:p>
            <a:pPr indent="-419100" lvl="0" marL="457200" rtl="0" algn="just">
              <a:lnSpc>
                <a:spcPct val="100000"/>
              </a:lnSpc>
              <a:spcBef>
                <a:spcPts val="600"/>
              </a:spcBef>
              <a:spcAft>
                <a:spcPts val="0"/>
              </a:spcAft>
              <a:buSzPts val="3000"/>
              <a:buChar char="●"/>
            </a:pPr>
            <a:r>
              <a:rPr lang="en-GB" sz="1400"/>
              <a:t>establishing new teaching and learning practices which are aligned with work-life environments;</a:t>
            </a:r>
            <a:endParaRPr/>
          </a:p>
          <a:p>
            <a:pPr indent="-419100" lvl="0" marL="457200" rtl="0" algn="just">
              <a:lnSpc>
                <a:spcPct val="100000"/>
              </a:lnSpc>
              <a:spcBef>
                <a:spcPts val="600"/>
              </a:spcBef>
              <a:spcAft>
                <a:spcPts val="0"/>
              </a:spcAft>
              <a:buSzPts val="3000"/>
              <a:buChar char="●"/>
            </a:pPr>
            <a:r>
              <a:rPr lang="en-GB" sz="1400"/>
              <a:t>increasing employability for students;</a:t>
            </a:r>
            <a:endParaRPr/>
          </a:p>
          <a:p>
            <a:pPr indent="-419100" lvl="0" marL="457200" rtl="0" algn="just">
              <a:lnSpc>
                <a:spcPct val="100000"/>
              </a:lnSpc>
              <a:spcBef>
                <a:spcPts val="600"/>
              </a:spcBef>
              <a:spcAft>
                <a:spcPts val="0"/>
              </a:spcAft>
              <a:buSzPts val="3000"/>
              <a:buChar char="●"/>
            </a:pPr>
            <a:r>
              <a:rPr lang="en-GB" sz="1400"/>
              <a:t>(as an authentic learning experience), allowing students to explore, discuss, and meaningfully construct concepts and relationships in contexts that involve real-life challenges and projects that are relevant to the learner.</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Structure of Module 1</a:t>
            </a:r>
            <a:endParaRPr/>
          </a:p>
        </p:txBody>
      </p:sp>
      <p:sp>
        <p:nvSpPr>
          <p:cNvPr id="83" name="Google Shape;83;p4"/>
          <p:cNvSpPr txBox="1"/>
          <p:nvPr>
            <p:ph idx="1" type="body"/>
          </p:nvPr>
        </p:nvSpPr>
        <p:spPr>
          <a:xfrm>
            <a:off x="582200" y="906966"/>
            <a:ext cx="6525300" cy="3777134"/>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600"/>
              </a:spcBef>
              <a:spcAft>
                <a:spcPts val="0"/>
              </a:spcAft>
              <a:buSzPts val="3000"/>
              <a:buNone/>
            </a:pPr>
            <a:r>
              <a:t/>
            </a:r>
            <a:endParaRPr sz="2000"/>
          </a:p>
          <a:p>
            <a:pPr indent="-419100" lvl="0" marL="457200" rtl="0" algn="l">
              <a:lnSpc>
                <a:spcPct val="100000"/>
              </a:lnSpc>
              <a:spcBef>
                <a:spcPts val="600"/>
              </a:spcBef>
              <a:spcAft>
                <a:spcPts val="0"/>
              </a:spcAft>
              <a:buSzPts val="3000"/>
              <a:buChar char="●"/>
            </a:pPr>
            <a:r>
              <a:rPr lang="en-GB" sz="2000"/>
              <a:t>Activity 2.1: </a:t>
            </a:r>
            <a:endParaRPr/>
          </a:p>
          <a:p>
            <a:pPr indent="0" lvl="0" marL="38100" rtl="0" algn="l">
              <a:lnSpc>
                <a:spcPct val="100000"/>
              </a:lnSpc>
              <a:spcBef>
                <a:spcPts val="600"/>
              </a:spcBef>
              <a:spcAft>
                <a:spcPts val="0"/>
              </a:spcAft>
              <a:buSzPts val="3000"/>
              <a:buNone/>
            </a:pPr>
            <a:r>
              <a:rPr lang="en-GB" sz="2000"/>
              <a:t>	</a:t>
            </a:r>
            <a:r>
              <a:rPr b="1" lang="en-GB" sz="2000"/>
              <a:t>Challenge-Based Learning approach (CBL): 	introduction to it and theoretical aspects </a:t>
            </a:r>
            <a:endParaRPr b="1" sz="2000"/>
          </a:p>
          <a:p>
            <a:pPr indent="-419100" lvl="0" marL="457200" rtl="0" algn="l">
              <a:lnSpc>
                <a:spcPct val="100000"/>
              </a:lnSpc>
              <a:spcBef>
                <a:spcPts val="600"/>
              </a:spcBef>
              <a:spcAft>
                <a:spcPts val="0"/>
              </a:spcAft>
              <a:buSzPts val="3000"/>
              <a:buChar char="●"/>
            </a:pPr>
            <a:r>
              <a:rPr lang="en-GB" sz="2000"/>
              <a:t>Activity 2.2: </a:t>
            </a:r>
            <a:endParaRPr/>
          </a:p>
          <a:p>
            <a:pPr indent="0" lvl="0" marL="38100" rtl="0" algn="l">
              <a:lnSpc>
                <a:spcPct val="100000"/>
              </a:lnSpc>
              <a:spcBef>
                <a:spcPts val="600"/>
              </a:spcBef>
              <a:spcAft>
                <a:spcPts val="0"/>
              </a:spcAft>
              <a:buSzPts val="3000"/>
              <a:buNone/>
            </a:pPr>
            <a:r>
              <a:rPr lang="en-GB" sz="2000"/>
              <a:t>	</a:t>
            </a:r>
            <a:r>
              <a:rPr b="1" lang="en-GB" sz="2000"/>
              <a:t>CBL’s key-implications for teaching and learning</a:t>
            </a:r>
            <a:endParaRPr b="1" sz="2000"/>
          </a:p>
          <a:p>
            <a:pPr indent="-419100" lvl="0" marL="457200" rtl="0" algn="l">
              <a:lnSpc>
                <a:spcPct val="100000"/>
              </a:lnSpc>
              <a:spcBef>
                <a:spcPts val="600"/>
              </a:spcBef>
              <a:spcAft>
                <a:spcPts val="0"/>
              </a:spcAft>
              <a:buSzPts val="3000"/>
              <a:buChar char="●"/>
            </a:pPr>
            <a:r>
              <a:rPr lang="en-GB" sz="2000"/>
              <a:t>Activity 2.3: </a:t>
            </a:r>
            <a:endParaRPr/>
          </a:p>
          <a:p>
            <a:pPr indent="0" lvl="0" marL="38100" rtl="0" algn="l">
              <a:lnSpc>
                <a:spcPct val="100000"/>
              </a:lnSpc>
              <a:spcBef>
                <a:spcPts val="600"/>
              </a:spcBef>
              <a:spcAft>
                <a:spcPts val="0"/>
              </a:spcAft>
              <a:buSzPts val="3000"/>
              <a:buNone/>
            </a:pPr>
            <a:r>
              <a:rPr lang="en-GB" sz="2000"/>
              <a:t>	</a:t>
            </a:r>
            <a:r>
              <a:rPr b="1" lang="en-GB" sz="2000"/>
              <a:t>How to create CBL lesson plans and resources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14" name="Google Shape;314;p40"/>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(3) </a:t>
            </a:r>
            <a:endParaRPr/>
          </a:p>
          <a:p>
            <a:pPr indent="-228600" lvl="0" marL="4572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CBL benefits span over major educational aspects:</a:t>
            </a:r>
            <a:endParaRPr/>
          </a:p>
          <a:p>
            <a:pPr indent="-419100" lvl="0" marL="457200" rtl="0" algn="just">
              <a:lnSpc>
                <a:spcPct val="100000"/>
              </a:lnSpc>
              <a:spcBef>
                <a:spcPts val="600"/>
              </a:spcBef>
              <a:spcAft>
                <a:spcPts val="0"/>
              </a:spcAft>
              <a:buSzPts val="3000"/>
              <a:buChar char="●"/>
            </a:pPr>
            <a:r>
              <a:rPr lang="en-GB" sz="1400"/>
              <a:t>High-level communication skills</a:t>
            </a:r>
            <a:endParaRPr/>
          </a:p>
          <a:p>
            <a:pPr indent="-419100" lvl="0" marL="457200" rtl="0" algn="just">
              <a:lnSpc>
                <a:spcPct val="100000"/>
              </a:lnSpc>
              <a:spcBef>
                <a:spcPts val="600"/>
              </a:spcBef>
              <a:spcAft>
                <a:spcPts val="0"/>
              </a:spcAft>
              <a:buSzPts val="3000"/>
              <a:buChar char="●"/>
            </a:pPr>
            <a:r>
              <a:rPr lang="en-GB" sz="1400"/>
              <a:t>Addressing a broad curriculum</a:t>
            </a:r>
            <a:endParaRPr/>
          </a:p>
          <a:p>
            <a:pPr indent="-419100" lvl="0" marL="457200" rtl="0" algn="just">
              <a:lnSpc>
                <a:spcPct val="100000"/>
              </a:lnSpc>
              <a:spcBef>
                <a:spcPts val="600"/>
              </a:spcBef>
              <a:spcAft>
                <a:spcPts val="0"/>
              </a:spcAft>
              <a:buSzPts val="3000"/>
              <a:buChar char="●"/>
            </a:pPr>
            <a:r>
              <a:rPr lang="en-GB" sz="1400"/>
              <a:t>Access to wide range of technology and 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20" name="Google Shape;320;p4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(4)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High-level communication skills</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A key feature of challenge-based learning is that it appropriates the networking tools and media production techniques already being used in daily life by many 21st century learners. In preparing the final products of their research — presentations of their chosen solutions — students draw upon photography, videography, audio recording, and writing skills that they may already be using as web content producers.</a:t>
            </a:r>
            <a:endParaRPr/>
          </a:p>
          <a:p>
            <a:pPr indent="0" lvl="0" marL="38100" rtl="0" algn="just">
              <a:lnSpc>
                <a:spcPct val="100000"/>
              </a:lnSpc>
              <a:spcBef>
                <a:spcPts val="600"/>
              </a:spcBef>
              <a:spcAft>
                <a:spcPts val="0"/>
              </a:spcAft>
              <a:buSzPts val="3000"/>
              <a:buNone/>
            </a:pPr>
            <a:r>
              <a:rPr lang="en-GB" sz="1400"/>
              <a:t>If they are not already doing those things, challenge-based learning provides an engaging opportunity for them to hone these kinds of high-level communication skills.</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26" name="Google Shape;326;p42"/>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(5)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Addressing a broad curriculum</a:t>
            </a:r>
            <a:endParaRPr/>
          </a:p>
          <a:p>
            <a:pPr indent="-228600" lvl="0" marL="4572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Because CBL takes its ideas from real-world issues that learners then must translate into solutions of local applicability, a very wide range of curricular areas can be addressed. </a:t>
            </a:r>
            <a:endParaRPr/>
          </a:p>
          <a:p>
            <a:pPr indent="0" lvl="0" marL="38100" rtl="0" algn="just">
              <a:lnSpc>
                <a:spcPct val="100000"/>
              </a:lnSpc>
              <a:spcBef>
                <a:spcPts val="600"/>
              </a:spcBef>
              <a:spcAft>
                <a:spcPts val="0"/>
              </a:spcAft>
              <a:buSzPts val="3000"/>
              <a:buNone/>
            </a:pPr>
            <a:r>
              <a:rPr lang="en-GB" sz="1400"/>
              <a:t>When integrated as a regular part of the curriculum, CBL practices naturally lead to discovery of relevant subject matter in many areas. Because problems do not need to be invented — the challenges are real — learners connect what they are learning with their own  experiences.</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32" name="Google Shape;332;p43"/>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(6) </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Access to wide range of technology and resources</a:t>
            </a:r>
            <a:endParaRPr/>
          </a:p>
          <a:p>
            <a:pPr indent="-228600" lvl="0" marL="4572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Access to technology, an integral part of CBL, can help teachers overcome some of the other constraints of problem-based learning. </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Ubiquitous Internet access in a one-to-one setting opens the door for learners to use online tools for collaboration and communication, often the same tools that are used in the modern workplace. Learners have access to a wider range of resources, including current news articles, research and even experts around the world.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endParaRPr/>
          </a:p>
        </p:txBody>
      </p:sp>
      <p:sp>
        <p:nvSpPr>
          <p:cNvPr id="338" name="Google Shape;338;p4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benefits of CBL for learning? 		(7) </a:t>
            </a:r>
            <a:endParaRPr/>
          </a:p>
          <a:p>
            <a:pPr indent="-228600" lvl="0" marL="4572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Last but not least:</a:t>
            </a:r>
            <a:endParaRPr/>
          </a:p>
          <a:p>
            <a:pPr indent="-419100" lvl="0" marL="457200" rtl="0" algn="just">
              <a:lnSpc>
                <a:spcPct val="100000"/>
              </a:lnSpc>
              <a:spcBef>
                <a:spcPts val="600"/>
              </a:spcBef>
              <a:spcAft>
                <a:spcPts val="0"/>
              </a:spcAft>
              <a:buSzPts val="3000"/>
              <a:buChar char="●"/>
            </a:pPr>
            <a:r>
              <a:rPr lang="en-GB" sz="1400"/>
              <a:t>CBL motivates learners to come to class and do well. </a:t>
            </a:r>
            <a:endParaRPr/>
          </a:p>
          <a:p>
            <a:pPr indent="-419100" lvl="0" marL="457200" rtl="0" algn="just">
              <a:lnSpc>
                <a:spcPct val="100000"/>
              </a:lnSpc>
              <a:spcBef>
                <a:spcPts val="600"/>
              </a:spcBef>
              <a:spcAft>
                <a:spcPts val="0"/>
              </a:spcAft>
              <a:buSzPts val="3000"/>
              <a:buChar char="●"/>
            </a:pPr>
            <a:r>
              <a:rPr lang="en-GB" sz="1400"/>
              <a:t>It leverages technology tools to put the daily experiences of learners in the service of their education. </a:t>
            </a:r>
            <a:endParaRPr/>
          </a:p>
          <a:p>
            <a:pPr indent="-419100" lvl="0" marL="457200" rtl="0" algn="just">
              <a:lnSpc>
                <a:spcPct val="100000"/>
              </a:lnSpc>
              <a:spcBef>
                <a:spcPts val="600"/>
              </a:spcBef>
              <a:spcAft>
                <a:spcPts val="0"/>
              </a:spcAft>
              <a:buSzPts val="3000"/>
              <a:buChar char="●"/>
            </a:pPr>
            <a:r>
              <a:rPr lang="en-GB" sz="1400"/>
              <a:t>It focuses learning on real-world issues, gives learners a chance to work on important problems, gets their voices heard and empowers them to influence their community for the better. </a:t>
            </a:r>
            <a:endParaRPr/>
          </a:p>
          <a:p>
            <a:pPr indent="-419100" lvl="0" marL="457200" rtl="0" algn="just">
              <a:lnSpc>
                <a:spcPct val="100000"/>
              </a:lnSpc>
              <a:spcBef>
                <a:spcPts val="600"/>
              </a:spcBef>
              <a:spcAft>
                <a:spcPts val="0"/>
              </a:spcAft>
              <a:buSzPts val="3000"/>
              <a:buChar char="●"/>
            </a:pPr>
            <a:r>
              <a:rPr lang="en-GB" sz="1400"/>
              <a:t>CBL has real potential to reverse the slipping trend of poor retention, low scores, and disengagement, turning learning into an exciting, meaningful experience — as it is meant to be.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5 </a:t>
            </a:r>
            <a:endParaRPr/>
          </a:p>
        </p:txBody>
      </p:sp>
      <p:sp>
        <p:nvSpPr>
          <p:cNvPr id="344" name="Google Shape;344;p45"/>
          <p:cNvSpPr txBox="1"/>
          <p:nvPr>
            <p:ph idx="1" type="body"/>
          </p:nvPr>
        </p:nvSpPr>
        <p:spPr>
          <a:xfrm>
            <a:off x="485556" y="852900"/>
            <a:ext cx="6710698" cy="3934690"/>
          </a:xfrm>
          <a:prstGeom prst="rect">
            <a:avLst/>
          </a:prstGeom>
          <a:noFill/>
          <a:ln>
            <a:noFill/>
          </a:ln>
        </p:spPr>
        <p:txBody>
          <a:bodyPr anchorCtr="0" anchor="t" bIns="91425" lIns="91425" spcFirstLastPara="1" rIns="91425" wrap="square" tIns="91425">
            <a:noAutofit/>
          </a:bodyPr>
          <a:lstStyle/>
          <a:p>
            <a:pPr indent="0" lvl="0" marL="38100" rtl="0" algn="l">
              <a:lnSpc>
                <a:spcPct val="107000"/>
              </a:lnSpc>
              <a:spcBef>
                <a:spcPts val="600"/>
              </a:spcBef>
              <a:spcAft>
                <a:spcPts val="0"/>
              </a:spcAft>
              <a:buSzPts val="3000"/>
              <a:buNone/>
            </a:pPr>
            <a:r>
              <a:rPr b="1" lang="en-GB" sz="1200" u="sng">
                <a:latin typeface="Didact Gothic"/>
                <a:ea typeface="Didact Gothic"/>
                <a:cs typeface="Didact Gothic"/>
                <a:sym typeface="Didact Gothic"/>
              </a:rPr>
              <a:t>Individual work and pairs work:</a:t>
            </a:r>
            <a:r>
              <a:rPr b="1" lang="en-GB" sz="1200">
                <a:latin typeface="Didact Gothic"/>
                <a:ea typeface="Didact Gothic"/>
                <a:cs typeface="Didact Gothic"/>
                <a:sym typeface="Didact Gothic"/>
              </a:rPr>
              <a:t> </a:t>
            </a:r>
            <a:r>
              <a:rPr lang="en-GB" sz="1200">
                <a:latin typeface="Didact Gothic"/>
                <a:ea typeface="Didact Gothic"/>
                <a:cs typeface="Didact Gothic"/>
                <a:sym typeface="Didact Gothic"/>
              </a:rPr>
              <a:t>Letter to Community</a:t>
            </a:r>
            <a:endParaRPr/>
          </a:p>
          <a:p>
            <a:pPr indent="0" lvl="0" marL="0" rtl="0" algn="l">
              <a:lnSpc>
                <a:spcPct val="100000"/>
              </a:lnSpc>
              <a:spcBef>
                <a:spcPts val="1200"/>
              </a:spcBef>
              <a:spcAft>
                <a:spcPts val="0"/>
              </a:spcAft>
              <a:buSzPts val="3000"/>
              <a:buNone/>
            </a:pPr>
            <a:r>
              <a:rPr lang="en-GB" sz="1200">
                <a:latin typeface="Didact Gothic"/>
                <a:ea typeface="Didact Gothic"/>
                <a:cs typeface="Didact Gothic"/>
                <a:sym typeface="Didact Gothic"/>
              </a:rPr>
              <a:t>⮚ Watch the video “Challenge based learning: Andi Bodeau and Ryan Semans” at TEDx Talks, at the link: </a:t>
            </a:r>
            <a:r>
              <a:rPr lang="en-GB" sz="1200" u="sng">
                <a:solidFill>
                  <a:schemeClr val="hlink"/>
                </a:solidFill>
                <a:latin typeface="Didact Gothic"/>
                <a:ea typeface="Didact Gothic"/>
                <a:cs typeface="Didact Gothic"/>
                <a:sym typeface="Didact Gothic"/>
                <a:hlinkClick r:id="rId3"/>
              </a:rPr>
              <a:t>https://www.youtube.com/watch?v=yv1E6Vth7Uw</a:t>
            </a:r>
            <a:r>
              <a:rPr lang="en-GB" sz="1200">
                <a:latin typeface="Didact Gothic"/>
                <a:ea typeface="Didact Gothic"/>
                <a:cs typeface="Didact Gothic"/>
                <a:sym typeface="Didact Gothic"/>
              </a:rPr>
              <a:t> </a:t>
            </a:r>
            <a:endParaRPr/>
          </a:p>
          <a:p>
            <a:pPr indent="0" lvl="0" marL="0" rtl="0" algn="just">
              <a:lnSpc>
                <a:spcPct val="100000"/>
              </a:lnSpc>
              <a:spcBef>
                <a:spcPts val="600"/>
              </a:spcBef>
              <a:spcAft>
                <a:spcPts val="0"/>
              </a:spcAft>
              <a:buSzPts val="3000"/>
              <a:buNone/>
            </a:pPr>
            <a:r>
              <a:rPr lang="en-GB" sz="1200">
                <a:latin typeface="Didact Gothic"/>
                <a:ea typeface="Didact Gothic"/>
                <a:cs typeface="Didact Gothic"/>
                <a:sym typeface="Didact Gothic"/>
              </a:rPr>
              <a:t>⮚  Reflect on the video and on what the trainer presented so far and:</a:t>
            </a:r>
            <a:endParaRPr/>
          </a:p>
          <a:p>
            <a:pPr indent="0" lvl="0" marL="0" rtl="0" algn="just">
              <a:lnSpc>
                <a:spcPct val="100000"/>
              </a:lnSpc>
              <a:spcBef>
                <a:spcPts val="600"/>
              </a:spcBef>
              <a:spcAft>
                <a:spcPts val="0"/>
              </a:spcAft>
              <a:buSzPts val="3000"/>
              <a:buNone/>
            </a:pPr>
            <a:r>
              <a:rPr b="1" i="1" lang="en-GB" sz="1200">
                <a:solidFill>
                  <a:srgbClr val="216BE0"/>
                </a:solidFill>
                <a:latin typeface="Didact Gothic"/>
                <a:ea typeface="Didact Gothic"/>
                <a:cs typeface="Didact Gothic"/>
                <a:sym typeface="Didact Gothic"/>
              </a:rPr>
              <a:t>Write one-page letter to the teachers’ community, sharing your thoughts and feelings about CBL and what it brings to pupils to make education better. What would you like to see changed in teaching practices through CBL? What would it mean to you to see these things change? Can you get involved, can you contribute to the change from traditional teaching-learning to challenge-based learning?</a:t>
            </a:r>
            <a:endParaRPr/>
          </a:p>
          <a:p>
            <a:pPr indent="0" lvl="0" marL="0" rtl="0" algn="just">
              <a:lnSpc>
                <a:spcPct val="100000"/>
              </a:lnSpc>
              <a:spcBef>
                <a:spcPts val="600"/>
              </a:spcBef>
              <a:spcAft>
                <a:spcPts val="0"/>
              </a:spcAft>
              <a:buSzPts val="3000"/>
              <a:buNone/>
            </a:pPr>
            <a:r>
              <a:rPr lang="en-GB" sz="1200">
                <a:latin typeface="Didact Gothic"/>
                <a:ea typeface="Didact Gothic"/>
                <a:cs typeface="Didact Gothic"/>
                <a:sym typeface="Didact Gothic"/>
              </a:rPr>
              <a:t>⮚  When finished, pair with another trainee, exchange your letters, read them reciprocally and discuss your views.</a:t>
            </a:r>
            <a:endParaRPr i="1" sz="1200"/>
          </a:p>
          <a:p>
            <a:pPr indent="0" lvl="0" marL="38100" rtl="0" algn="just">
              <a:lnSpc>
                <a:spcPct val="100000"/>
              </a:lnSpc>
              <a:spcBef>
                <a:spcPts val="600"/>
              </a:spcBef>
              <a:spcAft>
                <a:spcPts val="0"/>
              </a:spcAft>
              <a:buSzPts val="3000"/>
              <a:buNone/>
            </a:pPr>
            <a:r>
              <a:t/>
            </a:r>
            <a:endParaRPr sz="1200"/>
          </a:p>
          <a:p>
            <a:pPr indent="0" lvl="0" marL="38100" rtl="0" algn="just">
              <a:lnSpc>
                <a:spcPct val="100000"/>
              </a:lnSpc>
              <a:spcBef>
                <a:spcPts val="600"/>
              </a:spcBef>
              <a:spcAft>
                <a:spcPts val="0"/>
              </a:spcAft>
              <a:buSzPts val="3000"/>
              <a:buNone/>
            </a:pPr>
            <a:r>
              <a:rPr lang="en-GB" sz="1200"/>
              <a:t>Working time: 50 minutes</a:t>
            </a:r>
            <a:endParaRPr/>
          </a:p>
        </p:txBody>
      </p:sp>
      <p:pic>
        <p:nvPicPr>
          <p:cNvPr descr="hard thinking face /&gt; | Funny emoticons, Animated emoticons, Funny emoji  faces" id="345" name="Google Shape;345;p45"/>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346" name="Google Shape;346;p45"/>
          <p:cNvPicPr preferRelativeResize="0"/>
          <p:nvPr/>
        </p:nvPicPr>
        <p:blipFill rotWithShape="1">
          <a:blip r:embed="rId5">
            <a:alphaModFix/>
          </a:blip>
          <a:srcRect b="0" l="0" r="0" t="0"/>
          <a:stretch/>
        </p:blipFill>
        <p:spPr>
          <a:xfrm>
            <a:off x="2810107" y="3121113"/>
            <a:ext cx="3793538" cy="16664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52" name="Google Shape;352;p46"/>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downsides of CBL?		(1)</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For both learners and teachers, CBL requires a heavier time commitment than more traditional  teaching-learning activities. </a:t>
            </a:r>
            <a:endParaRPr/>
          </a:p>
          <a:p>
            <a:pPr indent="-419100" lvl="0" marL="457200" rtl="0" algn="just">
              <a:lnSpc>
                <a:spcPct val="100000"/>
              </a:lnSpc>
              <a:spcBef>
                <a:spcPts val="600"/>
              </a:spcBef>
              <a:spcAft>
                <a:spcPts val="0"/>
              </a:spcAft>
              <a:buSzPts val="3000"/>
              <a:buChar char="●"/>
            </a:pPr>
            <a:r>
              <a:rPr lang="en-GB" sz="1400"/>
              <a:t>The model requires teachers to guide learners in classroom discussion while giving up part of their usual control, sometimes allowing learners to make errors that they can uncover for themselves later. </a:t>
            </a:r>
            <a:endParaRPr/>
          </a:p>
          <a:p>
            <a:pPr indent="-419100" lvl="0" marL="457200" rtl="0" algn="just">
              <a:lnSpc>
                <a:spcPct val="100000"/>
              </a:lnSpc>
              <a:spcBef>
                <a:spcPts val="600"/>
              </a:spcBef>
              <a:spcAft>
                <a:spcPts val="0"/>
              </a:spcAft>
              <a:buSzPts val="3000"/>
              <a:buChar char="●"/>
            </a:pPr>
            <a:r>
              <a:rPr lang="en-GB" sz="1400"/>
              <a:t>There may be concerns, too, that learners will select topics about which the teacher knows little or that learners might choose to use technologies that go beyond the teacher’s expertise. </a:t>
            </a:r>
            <a:endParaRPr/>
          </a:p>
          <a:p>
            <a:pPr indent="0" lvl="0" marL="38100" rtl="0" algn="just">
              <a:lnSpc>
                <a:spcPct val="100000"/>
              </a:lnSpc>
              <a:spcBef>
                <a:spcPts val="600"/>
              </a:spcBef>
              <a:spcAft>
                <a:spcPts val="0"/>
              </a:spcAft>
              <a:buSzPts val="3000"/>
              <a:buNone/>
            </a:pPr>
            <a:r>
              <a:t/>
            </a:r>
            <a:endParaRPr sz="1400"/>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A.2.2 </a:t>
            </a:r>
            <a:r>
              <a:rPr b="1" lang="en-GB" sz="2400"/>
              <a:t>CBL’s key-implications for teaching and learning</a:t>
            </a:r>
            <a:r>
              <a:rPr lang="en-GB"/>
              <a:t> </a:t>
            </a:r>
            <a:endParaRPr/>
          </a:p>
        </p:txBody>
      </p:sp>
      <p:sp>
        <p:nvSpPr>
          <p:cNvPr id="358" name="Google Shape;358;p4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What are the downsides of CBL?		(2)</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It can also be tricky to integrate core competencies of a course/lesson into the content of the chosen project. </a:t>
            </a:r>
            <a:endParaRPr/>
          </a:p>
          <a:p>
            <a:pPr indent="-419100" lvl="0" marL="457200" rtl="0" algn="just">
              <a:lnSpc>
                <a:spcPct val="100000"/>
              </a:lnSpc>
              <a:spcBef>
                <a:spcPts val="600"/>
              </a:spcBef>
              <a:spcAft>
                <a:spcPts val="0"/>
              </a:spcAft>
              <a:buSzPts val="3000"/>
              <a:buChar char="●"/>
            </a:pPr>
            <a:r>
              <a:rPr lang="en-GB" sz="1400"/>
              <a:t>Add to these difficulties the need to shepherd learners successfully through interaction with community members, and demands on a teacher can be substantial. </a:t>
            </a:r>
            <a:endParaRPr/>
          </a:p>
          <a:p>
            <a:pPr indent="-419100" lvl="0" marL="457200" rtl="0" algn="just">
              <a:lnSpc>
                <a:spcPct val="100000"/>
              </a:lnSpc>
              <a:spcBef>
                <a:spcPts val="600"/>
              </a:spcBef>
              <a:spcAft>
                <a:spcPts val="0"/>
              </a:spcAft>
              <a:buSzPts val="3000"/>
              <a:buChar char="●"/>
            </a:pPr>
            <a:r>
              <a:rPr lang="en-GB" sz="1400"/>
              <a:t>Moreover, traditional methods of assessment might prove inappropriate for measuring what learners learn in a challenge-based project.</a:t>
            </a:r>
            <a:endParaRPr/>
          </a:p>
          <a:p>
            <a:pPr indent="-228600" lvl="0" marL="457200" rtl="0" algn="just">
              <a:lnSpc>
                <a:spcPct val="100000"/>
              </a:lnSpc>
              <a:spcBef>
                <a:spcPts val="600"/>
              </a:spcBef>
              <a:spcAft>
                <a:spcPts val="0"/>
              </a:spcAft>
              <a:buSzPts val="3000"/>
              <a:buNone/>
            </a:pPr>
            <a:r>
              <a:t/>
            </a:r>
            <a:endParaRPr sz="1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6 </a:t>
            </a:r>
            <a:endParaRPr/>
          </a:p>
        </p:txBody>
      </p:sp>
      <p:sp>
        <p:nvSpPr>
          <p:cNvPr id="364" name="Google Shape;364;p48"/>
          <p:cNvSpPr txBox="1"/>
          <p:nvPr>
            <p:ph idx="1" type="body"/>
          </p:nvPr>
        </p:nvSpPr>
        <p:spPr>
          <a:xfrm>
            <a:off x="485556" y="984712"/>
            <a:ext cx="6710698" cy="3802878"/>
          </a:xfrm>
          <a:prstGeom prst="rect">
            <a:avLst/>
          </a:prstGeom>
          <a:noFill/>
          <a:ln>
            <a:noFill/>
          </a:ln>
        </p:spPr>
        <p:txBody>
          <a:bodyPr anchorCtr="0" anchor="t" bIns="91425" lIns="91425" spcFirstLastPara="1" rIns="91425" wrap="square" tIns="91425">
            <a:noAutofit/>
          </a:bodyPr>
          <a:lstStyle/>
          <a:p>
            <a:pPr indent="0" lvl="0" marL="38100" rtl="0" algn="l">
              <a:lnSpc>
                <a:spcPct val="107000"/>
              </a:lnSpc>
              <a:spcBef>
                <a:spcPts val="600"/>
              </a:spcBef>
              <a:spcAft>
                <a:spcPts val="0"/>
              </a:spcAft>
              <a:buSzPts val="3000"/>
              <a:buNone/>
            </a:pPr>
            <a:r>
              <a:rPr b="1" lang="en-GB" sz="1300" u="sng">
                <a:latin typeface="Didact Gothic"/>
                <a:ea typeface="Didact Gothic"/>
                <a:cs typeface="Didact Gothic"/>
                <a:sym typeface="Didact Gothic"/>
              </a:rPr>
              <a:t>Work in groups:</a:t>
            </a:r>
            <a:r>
              <a:rPr b="1" lang="en-GB" sz="1300">
                <a:latin typeface="Didact Gothic"/>
                <a:ea typeface="Didact Gothic"/>
                <a:cs typeface="Didact Gothic"/>
                <a:sym typeface="Didact Gothic"/>
              </a:rPr>
              <a:t>  </a:t>
            </a:r>
            <a:r>
              <a:rPr lang="en-GB" sz="1300">
                <a:latin typeface="Didact Gothic"/>
                <a:ea typeface="Didact Gothic"/>
                <a:cs typeface="Didact Gothic"/>
                <a:sym typeface="Didact Gothic"/>
              </a:rPr>
              <a:t>Devil's Advocate</a:t>
            </a:r>
            <a:endParaRPr/>
          </a:p>
          <a:p>
            <a:pPr indent="0" lvl="0" marL="0" rtl="0" algn="just">
              <a:lnSpc>
                <a:spcPct val="100000"/>
              </a:lnSpc>
              <a:spcBef>
                <a:spcPts val="1200"/>
              </a:spcBef>
              <a:spcAft>
                <a:spcPts val="0"/>
              </a:spcAft>
              <a:buSzPts val="3000"/>
              <a:buNone/>
            </a:pPr>
            <a:r>
              <a:rPr lang="en-GB" sz="1300">
                <a:latin typeface="Didact Gothic"/>
                <a:ea typeface="Didact Gothic"/>
                <a:cs typeface="Didact Gothic"/>
                <a:sym typeface="Didact Gothic"/>
              </a:rPr>
              <a:t>⮚ Create 2 groups (the trainer will help you organise the groups)</a:t>
            </a:r>
            <a:endParaRPr/>
          </a:p>
          <a:p>
            <a:pPr indent="0" lvl="0" marL="0" rtl="0" algn="just">
              <a:lnSpc>
                <a:spcPct val="100000"/>
              </a:lnSpc>
              <a:spcBef>
                <a:spcPts val="600"/>
              </a:spcBef>
              <a:spcAft>
                <a:spcPts val="0"/>
              </a:spcAft>
              <a:buSzPts val="3000"/>
              <a:buNone/>
            </a:pPr>
            <a:r>
              <a:rPr lang="en-GB" sz="1300">
                <a:latin typeface="Didact Gothic"/>
                <a:ea typeface="Didact Gothic"/>
                <a:cs typeface="Didact Gothic"/>
                <a:sym typeface="Didact Gothic"/>
              </a:rPr>
              <a:t>⮚ The groups will implement the Devil's Advocate technique,  in which a group plays the ‘devil’, the other group is the devil’s opponent and combats the devil’s ideas (the trainer will nominate who is who); both groups will have to sustain their ideas </a:t>
            </a:r>
            <a:r>
              <a:rPr lang="en-GB" sz="1300" u="sng">
                <a:latin typeface="Didact Gothic"/>
                <a:ea typeface="Didact Gothic"/>
                <a:cs typeface="Didact Gothic"/>
                <a:sym typeface="Didact Gothic"/>
              </a:rPr>
              <a:t>with arguments</a:t>
            </a:r>
            <a:r>
              <a:rPr lang="en-GB" sz="1300">
                <a:latin typeface="Didact Gothic"/>
                <a:ea typeface="Didact Gothic"/>
                <a:cs typeface="Didact Gothic"/>
                <a:sym typeface="Didact Gothic"/>
              </a:rPr>
              <a:t>.  </a:t>
            </a:r>
            <a:endParaRPr sz="1300"/>
          </a:p>
          <a:p>
            <a:pPr indent="0" lvl="0" marL="0" rtl="0" algn="just">
              <a:lnSpc>
                <a:spcPct val="100000"/>
              </a:lnSpc>
              <a:spcBef>
                <a:spcPts val="600"/>
              </a:spcBef>
              <a:spcAft>
                <a:spcPts val="0"/>
              </a:spcAft>
              <a:buSzPts val="3000"/>
              <a:buNone/>
            </a:pPr>
            <a:r>
              <a:rPr lang="en-GB" sz="1300">
                <a:latin typeface="Didact Gothic"/>
                <a:ea typeface="Didact Gothic"/>
                <a:cs typeface="Didact Gothic"/>
                <a:sym typeface="Didact Gothic"/>
              </a:rPr>
              <a:t>⮚ First, each group separately analyses the statement: </a:t>
            </a:r>
            <a:endParaRPr/>
          </a:p>
          <a:p>
            <a:pPr indent="0" lvl="0" marL="0" rtl="0" algn="ctr">
              <a:lnSpc>
                <a:spcPct val="100000"/>
              </a:lnSpc>
              <a:spcBef>
                <a:spcPts val="600"/>
              </a:spcBef>
              <a:spcAft>
                <a:spcPts val="0"/>
              </a:spcAft>
              <a:buSzPts val="3000"/>
              <a:buNone/>
            </a:pPr>
            <a:r>
              <a:rPr b="1" i="1" lang="en-GB" sz="1300">
                <a:solidFill>
                  <a:srgbClr val="216BE0"/>
                </a:solidFill>
                <a:latin typeface="Didact Gothic"/>
                <a:ea typeface="Didact Gothic"/>
                <a:cs typeface="Didact Gothic"/>
                <a:sym typeface="Didact Gothic"/>
              </a:rPr>
              <a:t>“CL does not support school performance and is not beneficial to students.”</a:t>
            </a:r>
            <a:endParaRPr b="1" i="1" sz="1300">
              <a:solidFill>
                <a:srgbClr val="216BE0"/>
              </a:solidFill>
            </a:endParaRPr>
          </a:p>
          <a:p>
            <a:pPr indent="0" lvl="0" marL="38100" rtl="0" algn="just">
              <a:lnSpc>
                <a:spcPct val="100000"/>
              </a:lnSpc>
              <a:spcBef>
                <a:spcPts val="600"/>
              </a:spcBef>
              <a:spcAft>
                <a:spcPts val="0"/>
              </a:spcAft>
              <a:buSzPts val="3000"/>
              <a:buNone/>
            </a:pPr>
            <a:r>
              <a:rPr lang="en-GB" sz="1300"/>
              <a:t>and prepares its ideas and arguments according to the role assigned to it.</a:t>
            </a:r>
            <a:endParaRPr/>
          </a:p>
          <a:p>
            <a:pPr indent="0" lvl="0" marL="38100" rtl="0" algn="just">
              <a:lnSpc>
                <a:spcPct val="100000"/>
              </a:lnSpc>
              <a:spcBef>
                <a:spcPts val="600"/>
              </a:spcBef>
              <a:spcAft>
                <a:spcPts val="0"/>
              </a:spcAft>
              <a:buSzPts val="3000"/>
              <a:buNone/>
            </a:pPr>
            <a:r>
              <a:rPr lang="en-GB" sz="1300"/>
              <a:t>	Working time: 15 minutes</a:t>
            </a:r>
            <a:endParaRPr/>
          </a:p>
          <a:p>
            <a:pPr indent="0" lvl="0" marL="38100" rtl="0" algn="just">
              <a:lnSpc>
                <a:spcPct val="100000"/>
              </a:lnSpc>
              <a:spcBef>
                <a:spcPts val="600"/>
              </a:spcBef>
              <a:spcAft>
                <a:spcPts val="0"/>
              </a:spcAft>
              <a:buSzPts val="3000"/>
              <a:buNone/>
            </a:pPr>
            <a:r>
              <a:rPr lang="en-GB" sz="1300">
                <a:latin typeface="Didact Gothic"/>
                <a:ea typeface="Didact Gothic"/>
                <a:cs typeface="Didact Gothic"/>
                <a:sym typeface="Didact Gothic"/>
              </a:rPr>
              <a:t>⮚ </a:t>
            </a:r>
            <a:r>
              <a:rPr lang="en-GB" sz="1300"/>
              <a:t>Then, the two groups confront: the ‘devil’ </a:t>
            </a:r>
            <a:r>
              <a:rPr lang="en-GB" sz="1300">
                <a:latin typeface="Didact Gothic"/>
                <a:ea typeface="Didact Gothic"/>
                <a:cs typeface="Didact Gothic"/>
                <a:sym typeface="Didact Gothic"/>
              </a:rPr>
              <a:t>advocates in favour of the above statement for the sake of argument or also with the purpose to expose it to a thorough examination. Its opponent brings arguments to demolish the above statement and convince the devil he is wrong. </a:t>
            </a:r>
            <a:endParaRPr sz="1300"/>
          </a:p>
          <a:p>
            <a:pPr indent="0" lvl="0" marL="38100" rtl="0" algn="just">
              <a:lnSpc>
                <a:spcPct val="100000"/>
              </a:lnSpc>
              <a:spcBef>
                <a:spcPts val="600"/>
              </a:spcBef>
              <a:spcAft>
                <a:spcPts val="0"/>
              </a:spcAft>
              <a:buSzPts val="3000"/>
              <a:buNone/>
            </a:pPr>
            <a:r>
              <a:rPr lang="en-GB" sz="1300"/>
              <a:t>	Working time: 15 minutes</a:t>
            </a:r>
            <a:endParaRPr/>
          </a:p>
        </p:txBody>
      </p:sp>
      <p:pic>
        <p:nvPicPr>
          <p:cNvPr descr="hard thinking face /&gt; | Funny emoticons, Animated emoticons, Funny emoji  faces" id="365" name="Google Shape;365;p48"/>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371" name="Google Shape;371;p49"/>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rPr lang="en-GB" sz="1200">
                <a:latin typeface="Calibri"/>
                <a:ea typeface="Calibri"/>
                <a:cs typeface="Calibri"/>
                <a:sym typeface="Calibri"/>
              </a:rPr>
              <a:t>1. Things You Should Know About…Challenge-Based Learning, </a:t>
            </a:r>
            <a:r>
              <a:rPr lang="en-GB" sz="1200" u="sng">
                <a:solidFill>
                  <a:srgbClr val="0563C1"/>
                </a:solidFill>
                <a:latin typeface="Calibri"/>
                <a:ea typeface="Calibri"/>
                <a:cs typeface="Calibri"/>
                <a:sym typeface="Calibri"/>
                <a:hlinkClick r:id="rId3">
                  <a:extLst>
                    <a:ext uri="{A12FA001-AC4F-418D-AE19-62706E023703}">
                      <ahyp:hlinkClr val="tx"/>
                    </a:ext>
                  </a:extLst>
                </a:hlinkClick>
              </a:rPr>
              <a:t>https://library.educause.edu/-/media/files/library/2012/1/eli7080-pdf.pdf</a:t>
            </a:r>
            <a:r>
              <a:rPr lang="en-GB" sz="1200">
                <a:latin typeface="Calibri"/>
                <a:ea typeface="Calibri"/>
                <a:cs typeface="Calibri"/>
                <a:sym typeface="Calibri"/>
              </a:rPr>
              <a:t> </a:t>
            </a:r>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2. Chris L. Swiden (2013), </a:t>
            </a:r>
            <a:r>
              <a:rPr i="1" lang="en-GB" sz="1200">
                <a:latin typeface="Calibri"/>
                <a:ea typeface="Calibri"/>
                <a:cs typeface="Calibri"/>
                <a:sym typeface="Calibri"/>
              </a:rPr>
              <a:t>Effects of Challenge-Based Learning on Student Motivation and Achievement</a:t>
            </a:r>
            <a:r>
              <a:rPr lang="en-GB" sz="1200">
                <a:latin typeface="Calibri"/>
                <a:ea typeface="Calibri"/>
                <a:cs typeface="Calibri"/>
                <a:sym typeface="Calibri"/>
              </a:rPr>
              <a:t>, A professional paper submitted in partial fulfillment of the requirements for the degree of Master of Science in Science Education, Montana State University, Bozeman, Montana, p.9</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3. Webinar „The Benefits of Challenge-based Learning”, 25 January 2021, </a:t>
            </a:r>
            <a:r>
              <a:rPr lang="en-GB" sz="1200" u="sng">
                <a:solidFill>
                  <a:srgbClr val="0563C1"/>
                </a:solidFill>
                <a:latin typeface="Calibri"/>
                <a:ea typeface="Calibri"/>
                <a:cs typeface="Calibri"/>
                <a:sym typeface="Calibri"/>
                <a:hlinkClick r:id="rId4">
                  <a:extLst>
                    <a:ext uri="{A12FA001-AC4F-418D-AE19-62706E023703}">
                      <ahyp:hlinkClr val="tx"/>
                    </a:ext>
                  </a:extLst>
                </a:hlinkClick>
              </a:rPr>
              <a:t>https://www.nyas.org/events/2021/webinar-the-benefits-of-challenge-based-learning/?tab=description</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4. Challenge-Based Learning, </a:t>
            </a:r>
            <a:r>
              <a:rPr lang="en-GB" sz="1200" u="sng">
                <a:solidFill>
                  <a:srgbClr val="0563C1"/>
                </a:solidFill>
                <a:latin typeface="Calibri"/>
                <a:ea typeface="Calibri"/>
                <a:cs typeface="Calibri"/>
                <a:sym typeface="Calibri"/>
                <a:hlinkClick r:id="rId5">
                  <a:extLst>
                    <a:ext uri="{A12FA001-AC4F-418D-AE19-62706E023703}">
                      <ahyp:hlinkClr val="tx"/>
                    </a:ext>
                  </a:extLst>
                </a:hlinkClick>
              </a:rPr>
              <a:t>https://www2.tuhh.de/zll/challenged-based-learning/</a:t>
            </a:r>
            <a:r>
              <a:rPr lang="en-GB"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5. Johnson, Laurence F.; Smith, Rachel S.; Smythe, J. Troy; Varon, Rachel K. (2009). </a:t>
            </a:r>
            <a:r>
              <a:rPr i="1" lang="en-GB" sz="1200">
                <a:latin typeface="Calibri"/>
                <a:ea typeface="Calibri"/>
                <a:cs typeface="Calibri"/>
                <a:sym typeface="Calibri"/>
              </a:rPr>
              <a:t>Challenge-Based Learning: An Approach for Our Time</a:t>
            </a:r>
            <a:r>
              <a:rPr lang="en-GB" sz="1200">
                <a:latin typeface="Calibri"/>
                <a:ea typeface="Calibri"/>
                <a:cs typeface="Calibri"/>
                <a:sym typeface="Calibri"/>
              </a:rPr>
              <a:t>. Austin, Texas: The New Media Consortium, p. 9</a:t>
            </a:r>
            <a:endParaRPr sz="1200">
              <a:latin typeface="Calibri"/>
              <a:ea typeface="Calibri"/>
              <a:cs typeface="Calibri"/>
              <a:sym typeface="Calibri"/>
            </a:endParaRPr>
          </a:p>
          <a:p>
            <a:pPr indent="0" lvl="0" marL="0" rtl="0" algn="l">
              <a:lnSpc>
                <a:spcPct val="107000"/>
              </a:lnSpc>
              <a:spcBef>
                <a:spcPts val="600"/>
              </a:spcBef>
              <a:spcAft>
                <a:spcPts val="0"/>
              </a:spcAft>
              <a:buSzPts val="3000"/>
              <a:buNone/>
            </a:pPr>
            <a:r>
              <a:rPr lang="en-GB" sz="1200">
                <a:latin typeface="Calibri"/>
                <a:ea typeface="Calibri"/>
                <a:cs typeface="Calibri"/>
                <a:sym typeface="Calibri"/>
              </a:rPr>
              <a:t>6. Tedx talks, “Challenge based learning: Andi Bodeau and Ryan Semans”, </a:t>
            </a:r>
            <a:r>
              <a:rPr lang="en-GB" sz="1200" u="sng">
                <a:solidFill>
                  <a:srgbClr val="0563C1"/>
                </a:solidFill>
                <a:latin typeface="Calibri"/>
                <a:ea typeface="Calibri"/>
                <a:cs typeface="Calibri"/>
                <a:sym typeface="Calibri"/>
                <a:hlinkClick r:id="rId6">
                  <a:extLst>
                    <a:ext uri="{A12FA001-AC4F-418D-AE19-62706E023703}">
                      <ahyp:hlinkClr val="tx"/>
                    </a:ext>
                  </a:extLst>
                </a:hlinkClick>
              </a:rPr>
              <a:t>https://www.youtube.com/watch?v=yv1E6Vth7Uw</a:t>
            </a:r>
            <a:endParaRPr sz="1200">
              <a:latin typeface="Calibri"/>
              <a:ea typeface="Calibri"/>
              <a:cs typeface="Calibri"/>
              <a:sym typeface="Calibri"/>
            </a:endParaRPr>
          </a:p>
          <a:p>
            <a:pPr indent="0" lvl="0" marL="38100" rtl="0" algn="l">
              <a:lnSpc>
                <a:spcPct val="100000"/>
              </a:lnSpc>
              <a:spcBef>
                <a:spcPts val="1400"/>
              </a:spcBef>
              <a:spcAft>
                <a:spcPts val="0"/>
              </a:spcAft>
              <a:buSzPts val="3000"/>
              <a:buNone/>
            </a:pPr>
            <a:r>
              <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nvSpPr>
        <p:spPr>
          <a:xfrm>
            <a:off x="1702418" y="1444600"/>
            <a:ext cx="6051395"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2.1: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Challenge-Based Learning approach (CBL): introduction to it and theoretical aspects </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0"/>
          <p:cNvSpPr txBox="1"/>
          <p:nvPr/>
        </p:nvSpPr>
        <p:spPr>
          <a:xfrm>
            <a:off x="1702418" y="1444600"/>
            <a:ext cx="6817114"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Activity 2.3: </a:t>
            </a:r>
            <a:endParaRPr/>
          </a:p>
          <a:p>
            <a:pPr indent="0" lvl="0" marL="38100" marR="0" rtl="0" algn="l">
              <a:lnSpc>
                <a:spcPct val="100000"/>
              </a:lnSpc>
              <a:spcBef>
                <a:spcPts val="0"/>
              </a:spcBef>
              <a:spcAft>
                <a:spcPts val="0"/>
              </a:spcAft>
              <a:buClr>
                <a:srgbClr val="000000"/>
              </a:buClr>
              <a:buSzPts val="3200"/>
              <a:buFont typeface="Arial"/>
              <a:buNone/>
            </a:pPr>
            <a:r>
              <a:rPr b="1" i="0" lang="en-GB" sz="3200" u="none" cap="none" strike="noStrike">
                <a:solidFill>
                  <a:srgbClr val="000000"/>
                </a:solidFill>
                <a:latin typeface="Arial"/>
                <a:ea typeface="Arial"/>
                <a:cs typeface="Arial"/>
                <a:sym typeface="Arial"/>
              </a:rPr>
              <a:t>How to create CBL lesson plans and resources</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382" name="Google Shape;382;p51"/>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a:t>
            </a:r>
            <a:endParaRPr/>
          </a:p>
          <a:p>
            <a:pPr indent="0" lvl="0" marL="0" rtl="0" algn="ctr">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The Challenge –Based Learner User Guide (2016) elaborated by “Digital Promise and The Challenge Institute” teaches us how to design and implement CBL with learners of all ages (from young graders in primary schools, to university students or beyond), in various types and forms of educations (formal education, VET, adult education, entrepreneurial education, community education, etc.).</a:t>
            </a:r>
            <a:endParaRPr/>
          </a:p>
          <a:p>
            <a:pPr indent="-95250" lvl="0" marL="285750" rtl="0" algn="just">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The Guide is for everyone students, teachers, parents, administrators and community members) interested in building learning communities focused on identifying Challenges and implementing thoughtful and sustainable solutions. </a:t>
            </a:r>
            <a:endParaRPr sz="1400">
              <a:latin typeface="Didact Gothic"/>
              <a:ea typeface="Didact Gothic"/>
              <a:cs typeface="Didact Gothic"/>
              <a:sym typeface="Didact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388" name="Google Shape;388;p52"/>
          <p:cNvSpPr txBox="1"/>
          <p:nvPr>
            <p:ph idx="1" type="body"/>
          </p:nvPr>
        </p:nvSpPr>
        <p:spPr>
          <a:xfrm>
            <a:off x="582200" y="852899"/>
            <a:ext cx="6525300" cy="3890085"/>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(2)</a:t>
            </a:r>
            <a:endParaRPr/>
          </a:p>
          <a:p>
            <a:pPr indent="0" lvl="0" marL="38100" rtl="0" algn="just">
              <a:lnSpc>
                <a:spcPct val="100000"/>
              </a:lnSpc>
              <a:spcBef>
                <a:spcPts val="600"/>
              </a:spcBef>
              <a:spcAft>
                <a:spcPts val="0"/>
              </a:spcAft>
              <a:buSzPts val="3000"/>
              <a:buNone/>
            </a:pPr>
            <a:r>
              <a:t/>
            </a:r>
            <a:endParaRPr b="0" i="0" sz="1400" u="none" strike="noStrike">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0" i="0" lang="en-GB" sz="1400" u="none" strike="noStrike">
                <a:latin typeface="Didact Gothic"/>
                <a:ea typeface="Didact Gothic"/>
                <a:cs typeface="Didact Gothic"/>
                <a:sym typeface="Didact Gothic"/>
              </a:rPr>
              <a:t>The Guide is organized into four sections:</a:t>
            </a:r>
            <a:endParaRPr/>
          </a:p>
          <a:p>
            <a:pPr indent="0" lvl="0" marL="38100" rtl="0" algn="just">
              <a:lnSpc>
                <a:spcPct val="100000"/>
              </a:lnSpc>
              <a:spcBef>
                <a:spcPts val="600"/>
              </a:spcBef>
              <a:spcAft>
                <a:spcPts val="0"/>
              </a:spcAft>
              <a:buSzPts val="3000"/>
              <a:buNone/>
            </a:pPr>
            <a:r>
              <a:rPr b="0" i="0" lang="en-GB" sz="1400" u="none" strike="noStrike">
                <a:latin typeface="Didact Gothic"/>
                <a:ea typeface="Didact Gothic"/>
                <a:cs typeface="Didact Gothic"/>
                <a:sym typeface="Didact Gothic"/>
              </a:rPr>
              <a:t>1. An overview of key concepts, the updated framework and ideas about implementation.</a:t>
            </a:r>
            <a:endParaRPr/>
          </a:p>
          <a:p>
            <a:pPr indent="0" lvl="0" marL="38100" rtl="0" algn="just">
              <a:lnSpc>
                <a:spcPct val="100000"/>
              </a:lnSpc>
              <a:spcBef>
                <a:spcPts val="600"/>
              </a:spcBef>
              <a:spcAft>
                <a:spcPts val="0"/>
              </a:spcAft>
              <a:buSzPts val="3000"/>
              <a:buNone/>
            </a:pPr>
            <a:r>
              <a:rPr b="0" i="0" lang="en-GB" sz="1400" u="none" strike="noStrike">
                <a:latin typeface="Didact Gothic"/>
                <a:ea typeface="Didact Gothic"/>
                <a:cs typeface="Didact Gothic"/>
                <a:sym typeface="Didact Gothic"/>
              </a:rPr>
              <a:t>2. Recommendations and resources to support the use of CBL.</a:t>
            </a:r>
            <a:endParaRPr/>
          </a:p>
          <a:p>
            <a:pPr indent="0" lvl="0" marL="38100" rtl="0" algn="just">
              <a:lnSpc>
                <a:spcPct val="100000"/>
              </a:lnSpc>
              <a:spcBef>
                <a:spcPts val="600"/>
              </a:spcBef>
              <a:spcAft>
                <a:spcPts val="0"/>
              </a:spcAft>
              <a:buSzPts val="3000"/>
              <a:buNone/>
            </a:pPr>
            <a:r>
              <a:rPr b="0" i="0" lang="en-GB" sz="1400" u="none" strike="noStrike">
                <a:latin typeface="Didact Gothic"/>
                <a:ea typeface="Didact Gothic"/>
                <a:cs typeface="Didact Gothic"/>
                <a:sym typeface="Didact Gothic"/>
              </a:rPr>
              <a:t>3. An in-depth walkthrough of the framework with examples, tips, and best practices.</a:t>
            </a:r>
            <a:endParaRPr/>
          </a:p>
          <a:p>
            <a:pPr indent="0" lvl="0" marL="38100" rtl="0" algn="just">
              <a:lnSpc>
                <a:spcPct val="100000"/>
              </a:lnSpc>
              <a:spcBef>
                <a:spcPts val="600"/>
              </a:spcBef>
              <a:spcAft>
                <a:spcPts val="0"/>
              </a:spcAft>
              <a:buSzPts val="3000"/>
              <a:buNone/>
            </a:pPr>
            <a:r>
              <a:rPr b="0" i="0" lang="en-GB" sz="1400" u="none" strike="noStrike">
                <a:latin typeface="Didact Gothic"/>
                <a:ea typeface="Didact Gothic"/>
                <a:cs typeface="Didact Gothic"/>
                <a:sym typeface="Didact Gothic"/>
              </a:rPr>
              <a:t>4. The final section includes connections with other educational approaches to assist with decision making and integration, and a list of frequently asked questions.</a:t>
            </a:r>
            <a:endParaRPr/>
          </a:p>
          <a:p>
            <a:pPr indent="0" lvl="0" marL="38100" rtl="0" algn="just">
              <a:lnSpc>
                <a:spcPct val="100000"/>
              </a:lnSpc>
              <a:spcBef>
                <a:spcPts val="600"/>
              </a:spcBef>
              <a:spcAft>
                <a:spcPts val="0"/>
              </a:spcAft>
              <a:buSzPts val="3000"/>
              <a:buNone/>
            </a:pPr>
            <a:r>
              <a:t/>
            </a:r>
            <a:endParaRPr sz="1400">
              <a:latin typeface="Didact Gothic"/>
              <a:ea typeface="Didact Gothic"/>
              <a:cs typeface="Didact Gothic"/>
              <a:sym typeface="Didact Gothic"/>
            </a:endParaRPr>
          </a:p>
          <a:p>
            <a:pPr indent="0" lvl="0" marL="38100" rtl="0" algn="just">
              <a:lnSpc>
                <a:spcPct val="100000"/>
              </a:lnSpc>
              <a:spcBef>
                <a:spcPts val="600"/>
              </a:spcBef>
              <a:spcAft>
                <a:spcPts val="0"/>
              </a:spcAft>
              <a:buSzPts val="3000"/>
              <a:buNone/>
            </a:pPr>
            <a:r>
              <a:rPr b="1" i="1" lang="en-GB" sz="1400">
                <a:solidFill>
                  <a:srgbClr val="216BE0"/>
                </a:solidFill>
                <a:latin typeface="Didact Gothic"/>
                <a:ea typeface="Didact Gothic"/>
                <a:cs typeface="Didact Gothic"/>
                <a:sym typeface="Didact Gothic"/>
              </a:rPr>
              <a:t>So, when you start creating a CBL lesson plan, make sure that you have read and understood the Guide and that you follow correctly all CBL framework steps!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394" name="Google Shape;394;p53"/>
          <p:cNvSpPr txBox="1"/>
          <p:nvPr>
            <p:ph idx="1" type="body"/>
          </p:nvPr>
        </p:nvSpPr>
        <p:spPr>
          <a:xfrm>
            <a:off x="582200" y="936701"/>
            <a:ext cx="6525300" cy="3902927"/>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(3)</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Lets’ follow the CBL Guide….</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Before doing that, we remind you that the CBL approach is different from traditional one, from problem-based learning or  project-based learning….so, the CBL lesson plan does not look like a traditional lesson plan!</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You remember the 3 phases of CBL:</a:t>
            </a:r>
            <a:endParaRPr/>
          </a:p>
          <a:p>
            <a:pPr indent="-285750" lvl="0" marL="285750" rtl="0" algn="l">
              <a:lnSpc>
                <a:spcPct val="107000"/>
              </a:lnSpc>
              <a:spcBef>
                <a:spcPts val="600"/>
              </a:spcBef>
              <a:spcAft>
                <a:spcPts val="0"/>
              </a:spcAft>
              <a:buSzPts val="3000"/>
              <a:buChar char="●"/>
            </a:pPr>
            <a:r>
              <a:rPr lang="en-GB" sz="1400">
                <a:latin typeface="Didact Gothic"/>
                <a:ea typeface="Didact Gothic"/>
                <a:cs typeface="Didact Gothic"/>
                <a:sym typeface="Didact Gothic"/>
              </a:rPr>
              <a:t>Phase 1: ENGAGE</a:t>
            </a:r>
            <a:endParaRPr/>
          </a:p>
          <a:p>
            <a:pPr indent="-285750" lvl="0" marL="285750" rtl="0" algn="l">
              <a:lnSpc>
                <a:spcPct val="107000"/>
              </a:lnSpc>
              <a:spcBef>
                <a:spcPts val="600"/>
              </a:spcBef>
              <a:spcAft>
                <a:spcPts val="0"/>
              </a:spcAft>
              <a:buSzPts val="3000"/>
              <a:buChar char="●"/>
            </a:pPr>
            <a:r>
              <a:rPr lang="en-GB" sz="1400">
                <a:latin typeface="Didact Gothic"/>
                <a:ea typeface="Didact Gothic"/>
                <a:cs typeface="Didact Gothic"/>
                <a:sym typeface="Didact Gothic"/>
              </a:rPr>
              <a:t>Phase 2: INVESTIGATE</a:t>
            </a:r>
            <a:endParaRPr/>
          </a:p>
          <a:p>
            <a:pPr indent="-285750" lvl="0" marL="285750" rtl="0" algn="l">
              <a:lnSpc>
                <a:spcPct val="107000"/>
              </a:lnSpc>
              <a:spcBef>
                <a:spcPts val="600"/>
              </a:spcBef>
              <a:spcAft>
                <a:spcPts val="0"/>
              </a:spcAft>
              <a:buSzPts val="3000"/>
              <a:buChar char="●"/>
            </a:pPr>
            <a:r>
              <a:rPr lang="en-GB" sz="1400">
                <a:latin typeface="Didact Gothic"/>
                <a:ea typeface="Didact Gothic"/>
                <a:cs typeface="Didact Gothic"/>
                <a:sym typeface="Didact Gothic"/>
              </a:rPr>
              <a:t>Phase 3: ACT</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We will explain what you need to plan and do for each of these stages, when creating a CBL lesson plan….</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00" name="Google Shape;400;p54"/>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(4)</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Phase 1: </a:t>
            </a:r>
            <a:r>
              <a:rPr b="1" lang="en-GB" sz="1400">
                <a:latin typeface="Didact Gothic"/>
                <a:ea typeface="Didact Gothic"/>
                <a:cs typeface="Didact Gothic"/>
                <a:sym typeface="Didact Gothic"/>
              </a:rPr>
              <a:t>ENGAGE</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Through a process of Essential Questioning, the Learners move from an abstract </a:t>
            </a:r>
            <a:r>
              <a:rPr b="1" lang="en-GB" sz="1400">
                <a:solidFill>
                  <a:srgbClr val="216BE0"/>
                </a:solidFill>
                <a:latin typeface="Didact Gothic"/>
                <a:ea typeface="Didact Gothic"/>
                <a:cs typeface="Didact Gothic"/>
                <a:sym typeface="Didact Gothic"/>
              </a:rPr>
              <a:t>Big Idea</a:t>
            </a:r>
            <a:r>
              <a:rPr lang="en-GB" sz="1400">
                <a:latin typeface="Didact Gothic"/>
                <a:ea typeface="Didact Gothic"/>
                <a:cs typeface="Didact Gothic"/>
                <a:sym typeface="Didact Gothic"/>
              </a:rPr>
              <a:t> to a concrete and actionable </a:t>
            </a:r>
            <a:r>
              <a:rPr b="1" lang="en-GB" sz="1400">
                <a:solidFill>
                  <a:srgbClr val="216BE0"/>
                </a:solidFill>
                <a:latin typeface="Didact Gothic"/>
                <a:ea typeface="Didact Gothic"/>
                <a:cs typeface="Didact Gothic"/>
                <a:sym typeface="Didact Gothic"/>
              </a:rPr>
              <a:t>Challenge</a:t>
            </a:r>
            <a:r>
              <a:rPr lang="en-GB" sz="1400">
                <a:latin typeface="Didact Gothic"/>
                <a:ea typeface="Didact Gothic"/>
                <a:cs typeface="Didact Gothic"/>
                <a:sym typeface="Didact Gothic"/>
              </a:rPr>
              <a:t>.</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1. Big Ideas are broad concepts that are explored in multiple ways and are relevant to the Learners, and the larger community (e.g. health).</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2. Essential Questioning allows the Learners to contextualize and personalize the Big Idea. The end product is a single </a:t>
            </a:r>
            <a:r>
              <a:rPr b="1" lang="en-GB" sz="1400">
                <a:solidFill>
                  <a:srgbClr val="216BE0"/>
                </a:solidFill>
                <a:latin typeface="Didact Gothic"/>
                <a:ea typeface="Didact Gothic"/>
                <a:cs typeface="Didact Gothic"/>
                <a:sym typeface="Didact Gothic"/>
              </a:rPr>
              <a:t>Essential Question </a:t>
            </a:r>
            <a:r>
              <a:rPr lang="en-GB" sz="1400">
                <a:latin typeface="Didact Gothic"/>
                <a:ea typeface="Didact Gothic"/>
                <a:cs typeface="Didact Gothic"/>
                <a:sym typeface="Didact Gothic"/>
              </a:rPr>
              <a:t>that is relevant to the individual or group (e.g. </a:t>
            </a:r>
            <a:r>
              <a:rPr i="1" lang="en-GB" sz="1400">
                <a:latin typeface="Didact Gothic"/>
                <a:ea typeface="Didact Gothic"/>
                <a:cs typeface="Didact Gothic"/>
                <a:sym typeface="Didact Gothic"/>
              </a:rPr>
              <a:t>What do I need to do to be healthy?</a:t>
            </a:r>
            <a:r>
              <a:rPr lang="en-GB" sz="1400">
                <a:latin typeface="Didact Gothic"/>
                <a:ea typeface="Didact Gothic"/>
                <a:cs typeface="Didact Gothic"/>
                <a:sym typeface="Didact Gothic"/>
              </a:rPr>
              <a:t>).</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3. Challenges turn the Essential Questions into a call to action by charging participants to learn about the subject and develop a Solution. </a:t>
            </a:r>
            <a:r>
              <a:rPr b="1" lang="en-GB" sz="1400">
                <a:solidFill>
                  <a:srgbClr val="216BE0"/>
                </a:solidFill>
                <a:latin typeface="Didact Gothic"/>
                <a:ea typeface="Didact Gothic"/>
                <a:cs typeface="Didact Gothic"/>
                <a:sym typeface="Didact Gothic"/>
              </a:rPr>
              <a:t>Challenges are immediate and actionable.</a:t>
            </a:r>
            <a:endParaRPr b="1" sz="1400">
              <a:solidFill>
                <a:srgbClr val="216BE0"/>
              </a:solidFill>
              <a:latin typeface="Didact Gothic"/>
              <a:ea typeface="Didact Gothic"/>
              <a:cs typeface="Didact Gothic"/>
              <a:sym typeface="Didact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06" name="Google Shape;406;p55"/>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(5)</a:t>
            </a:r>
            <a:endParaRPr/>
          </a:p>
          <a:p>
            <a:pPr indent="0" lvl="0" marL="0" rtl="0" algn="l">
              <a:lnSpc>
                <a:spcPct val="107000"/>
              </a:lnSpc>
              <a:spcBef>
                <a:spcPts val="600"/>
              </a:spcBef>
              <a:spcAft>
                <a:spcPts val="0"/>
              </a:spcAft>
              <a:buSzPts val="3000"/>
              <a:buNone/>
            </a:pPr>
            <a:r>
              <a:t/>
            </a:r>
            <a:endParaRPr sz="13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300">
                <a:latin typeface="Didact Gothic"/>
                <a:ea typeface="Didact Gothic"/>
                <a:cs typeface="Didact Gothic"/>
                <a:sym typeface="Didact Gothic"/>
              </a:rPr>
              <a:t>Phase 2: </a:t>
            </a:r>
            <a:r>
              <a:rPr b="1" lang="en-GB" sz="1300">
                <a:latin typeface="Didact Gothic"/>
                <a:ea typeface="Didact Gothic"/>
                <a:cs typeface="Didact Gothic"/>
                <a:sym typeface="Didact Gothic"/>
              </a:rPr>
              <a:t>INVESTIGATE</a:t>
            </a:r>
            <a:endParaRPr/>
          </a:p>
          <a:p>
            <a:pPr indent="0" lvl="0" marL="0" rtl="0" algn="l">
              <a:lnSpc>
                <a:spcPct val="107000"/>
              </a:lnSpc>
              <a:spcBef>
                <a:spcPts val="600"/>
              </a:spcBef>
              <a:spcAft>
                <a:spcPts val="0"/>
              </a:spcAft>
              <a:buSzPts val="3000"/>
              <a:buNone/>
            </a:pPr>
            <a:r>
              <a:t/>
            </a:r>
            <a:endParaRPr b="1" sz="1300">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All Learners plan and participate in a journey that builds the foundation for Solutions and addresses academic requirements.</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1. </a:t>
            </a:r>
            <a:r>
              <a:rPr b="1" lang="en-GB" sz="1300">
                <a:solidFill>
                  <a:srgbClr val="216BE0"/>
                </a:solidFill>
                <a:latin typeface="Didact Gothic"/>
                <a:ea typeface="Didact Gothic"/>
                <a:cs typeface="Didact Gothic"/>
                <a:sym typeface="Didact Gothic"/>
              </a:rPr>
              <a:t>Guiding Questions </a:t>
            </a:r>
            <a:r>
              <a:rPr lang="en-GB" sz="1300">
                <a:solidFill>
                  <a:schemeClr val="dk1"/>
                </a:solidFill>
                <a:latin typeface="Didact Gothic"/>
                <a:ea typeface="Didact Gothic"/>
                <a:cs typeface="Didact Gothic"/>
                <a:sym typeface="Didact Gothic"/>
              </a:rPr>
              <a:t>point towards the knowledge the Learners will need to develop a Solution to the Challenge. Categorizing and prioritizing the questions create an organized learning experience. Guiding Questions will continue to emerge throughout the experience.</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2. </a:t>
            </a:r>
            <a:r>
              <a:rPr b="1" lang="en-GB" sz="1300">
                <a:solidFill>
                  <a:srgbClr val="216BE0"/>
                </a:solidFill>
                <a:latin typeface="Didact Gothic"/>
                <a:ea typeface="Didact Gothic"/>
                <a:cs typeface="Didact Gothic"/>
                <a:sym typeface="Didact Gothic"/>
              </a:rPr>
              <a:t>Guiding Activities </a:t>
            </a:r>
            <a:r>
              <a:rPr lang="en-GB" sz="1300">
                <a:solidFill>
                  <a:schemeClr val="dk1"/>
                </a:solidFill>
                <a:latin typeface="Didact Gothic"/>
                <a:ea typeface="Didact Gothic"/>
                <a:cs typeface="Didact Gothic"/>
                <a:sym typeface="Didact Gothic"/>
              </a:rPr>
              <a:t>and </a:t>
            </a:r>
            <a:r>
              <a:rPr b="1" lang="en-GB" sz="1300">
                <a:solidFill>
                  <a:srgbClr val="216BE0"/>
                </a:solidFill>
                <a:latin typeface="Didact Gothic"/>
                <a:ea typeface="Didact Gothic"/>
                <a:cs typeface="Didact Gothic"/>
                <a:sym typeface="Didact Gothic"/>
              </a:rPr>
              <a:t>Resources</a:t>
            </a:r>
            <a:r>
              <a:rPr lang="en-GB" sz="1300">
                <a:solidFill>
                  <a:schemeClr val="dk1"/>
                </a:solidFill>
                <a:latin typeface="Didact Gothic"/>
                <a:ea typeface="Didact Gothic"/>
                <a:cs typeface="Didact Gothic"/>
                <a:sym typeface="Didact Gothic"/>
              </a:rPr>
              <a:t> are used to answer the Guiding Questions developed by the Learners. These activities and resources include any and all methods and tools available to the Learners.</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3. </a:t>
            </a:r>
            <a:r>
              <a:rPr b="1" lang="en-GB" sz="1300">
                <a:solidFill>
                  <a:srgbClr val="216BE0"/>
                </a:solidFill>
                <a:latin typeface="Didact Gothic"/>
                <a:ea typeface="Didact Gothic"/>
                <a:cs typeface="Didact Gothic"/>
                <a:sym typeface="Didact Gothic"/>
              </a:rPr>
              <a:t>Analysis</a:t>
            </a:r>
            <a:r>
              <a:rPr lang="en-GB" sz="1300">
                <a:solidFill>
                  <a:schemeClr val="dk1"/>
                </a:solidFill>
                <a:latin typeface="Didact Gothic"/>
                <a:ea typeface="Didact Gothic"/>
                <a:cs typeface="Didact Gothic"/>
                <a:sym typeface="Didact Gothic"/>
              </a:rPr>
              <a:t> of the lessons learned through the Guiding Activities provides a foundation for the eventual identification of Solutions.</a:t>
            </a:r>
            <a:endParaRPr sz="1300">
              <a:solidFill>
                <a:schemeClr val="dk1"/>
              </a:solidFill>
              <a:latin typeface="Didact Gothic"/>
              <a:ea typeface="Didact Gothic"/>
              <a:cs typeface="Didact Gothic"/>
              <a:sym typeface="Didact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12" name="Google Shape;412;p56"/>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(6)</a:t>
            </a:r>
            <a:endParaRPr/>
          </a:p>
          <a:p>
            <a:pPr indent="0" lvl="0" marL="0" rtl="0" algn="l">
              <a:lnSpc>
                <a:spcPct val="107000"/>
              </a:lnSpc>
              <a:spcBef>
                <a:spcPts val="600"/>
              </a:spcBef>
              <a:spcAft>
                <a:spcPts val="0"/>
              </a:spcAft>
              <a:buSzPts val="3000"/>
              <a:buNone/>
            </a:pPr>
            <a:r>
              <a:t/>
            </a:r>
            <a:endParaRPr sz="13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Phase 3: </a:t>
            </a:r>
            <a:r>
              <a:rPr b="1" lang="en-GB" sz="1400">
                <a:latin typeface="Didact Gothic"/>
                <a:ea typeface="Didact Gothic"/>
                <a:cs typeface="Didact Gothic"/>
                <a:sym typeface="Didact Gothic"/>
              </a:rPr>
              <a:t>ACT</a:t>
            </a:r>
            <a:endParaRPr/>
          </a:p>
          <a:p>
            <a:pPr indent="0" lvl="0" marL="0" rtl="0" algn="l">
              <a:lnSpc>
                <a:spcPct val="107000"/>
              </a:lnSpc>
              <a:spcBef>
                <a:spcPts val="600"/>
              </a:spcBef>
              <a:spcAft>
                <a:spcPts val="0"/>
              </a:spcAft>
              <a:buSzPts val="3000"/>
              <a:buNone/>
            </a:pPr>
            <a:r>
              <a:t/>
            </a:r>
            <a:endParaRPr b="1" sz="1400">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Evidence-based </a:t>
            </a:r>
            <a:r>
              <a:rPr b="1" lang="en-GB" sz="1400">
                <a:solidFill>
                  <a:srgbClr val="216BE0"/>
                </a:solidFill>
                <a:latin typeface="Didact Gothic"/>
                <a:ea typeface="Didact Gothic"/>
                <a:cs typeface="Didact Gothic"/>
                <a:sym typeface="Didact Gothic"/>
              </a:rPr>
              <a:t>Solutions</a:t>
            </a:r>
            <a:r>
              <a:rPr lang="en-GB" sz="1400">
                <a:solidFill>
                  <a:schemeClr val="dk1"/>
                </a:solidFill>
                <a:latin typeface="Didact Gothic"/>
                <a:ea typeface="Didact Gothic"/>
                <a:cs typeface="Didact Gothic"/>
                <a:sym typeface="Didact Gothic"/>
              </a:rPr>
              <a:t> are </a:t>
            </a:r>
            <a:r>
              <a:rPr lang="en-GB" sz="1400" u="sng">
                <a:solidFill>
                  <a:schemeClr val="dk1"/>
                </a:solidFill>
                <a:latin typeface="Didact Gothic"/>
                <a:ea typeface="Didact Gothic"/>
                <a:cs typeface="Didact Gothic"/>
                <a:sym typeface="Didact Gothic"/>
              </a:rPr>
              <a:t>developed</a:t>
            </a:r>
            <a:r>
              <a:rPr lang="en-GB" sz="1400">
                <a:solidFill>
                  <a:schemeClr val="dk1"/>
                </a:solidFill>
                <a:latin typeface="Didact Gothic"/>
                <a:ea typeface="Didact Gothic"/>
                <a:cs typeface="Didact Gothic"/>
                <a:sym typeface="Didact Gothic"/>
              </a:rPr>
              <a:t>, </a:t>
            </a:r>
            <a:r>
              <a:rPr lang="en-GB" sz="1400" u="sng">
                <a:solidFill>
                  <a:schemeClr val="dk1"/>
                </a:solidFill>
                <a:latin typeface="Didact Gothic"/>
                <a:ea typeface="Didact Gothic"/>
                <a:cs typeface="Didact Gothic"/>
                <a:sym typeface="Didact Gothic"/>
              </a:rPr>
              <a:t>implemented</a:t>
            </a:r>
            <a:r>
              <a:rPr lang="en-GB" sz="1400">
                <a:solidFill>
                  <a:schemeClr val="dk1"/>
                </a:solidFill>
                <a:latin typeface="Didact Gothic"/>
                <a:ea typeface="Didact Gothic"/>
                <a:cs typeface="Didact Gothic"/>
                <a:sym typeface="Didact Gothic"/>
              </a:rPr>
              <a:t> with an authentic audience, and then </a:t>
            </a:r>
            <a:r>
              <a:rPr lang="en-GB" sz="1400" u="sng">
                <a:solidFill>
                  <a:schemeClr val="dk1"/>
                </a:solidFill>
                <a:latin typeface="Didact Gothic"/>
                <a:ea typeface="Didact Gothic"/>
                <a:cs typeface="Didact Gothic"/>
                <a:sym typeface="Didact Gothic"/>
              </a:rPr>
              <a:t>evaluated</a:t>
            </a:r>
            <a:r>
              <a:rPr lang="en-GB" sz="1400">
                <a:solidFill>
                  <a:schemeClr val="dk1"/>
                </a:solidFill>
                <a:latin typeface="Didact Gothic"/>
                <a:ea typeface="Didact Gothic"/>
                <a:cs typeface="Didact Gothic"/>
                <a:sym typeface="Didact Gothic"/>
              </a:rPr>
              <a:t> based on the results.</a:t>
            </a:r>
            <a:endParaRPr/>
          </a:p>
          <a:p>
            <a:pPr indent="0" lvl="0" marL="0" rtl="0" algn="just">
              <a:lnSpc>
                <a:spcPct val="107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1. Solution concepts emerge from the findings made during the investigation phase. Using the design cycle, the Learners will prototype, test and refine their Solution concepts.</a:t>
            </a:r>
            <a:endParaRPr/>
          </a:p>
          <a:p>
            <a:pPr indent="0" lvl="0" marL="0" rtl="0" algn="just">
              <a:lnSpc>
                <a:spcPct val="107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2. Implementation of the Solution takes place within a real setting with an authentic audience. The age of the Learners and the amount of time and resources available will guide the depth and breadth of the implementation.</a:t>
            </a:r>
            <a:endParaRPr/>
          </a:p>
          <a:p>
            <a:pPr indent="0" lvl="0" marL="0" rtl="0" algn="just">
              <a:lnSpc>
                <a:spcPct val="107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3. Evaluation provides the opportunity to assess the effectiveness of the Solution, make adjustments and deepen subject area knowledge.</a:t>
            </a:r>
            <a:endParaRPr sz="1400">
              <a:solidFill>
                <a:schemeClr val="dk1"/>
              </a:solidFill>
              <a:latin typeface="Didact Gothic"/>
              <a:ea typeface="Didact Gothic"/>
              <a:cs typeface="Didact Gothic"/>
              <a:sym typeface="Didact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1</a:t>
            </a:r>
            <a:endParaRPr/>
          </a:p>
        </p:txBody>
      </p:sp>
      <p:sp>
        <p:nvSpPr>
          <p:cNvPr id="418" name="Google Shape;418;p57"/>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Whole class work:</a:t>
            </a:r>
            <a:r>
              <a:rPr b="1" lang="en-GB" sz="1400"/>
              <a:t> </a:t>
            </a:r>
            <a:r>
              <a:rPr lang="en-GB" sz="1400"/>
              <a:t>Discussion</a:t>
            </a:r>
            <a:endParaRPr/>
          </a:p>
          <a:p>
            <a:pPr indent="0" lvl="0" marL="38100" rtl="0" algn="just">
              <a:lnSpc>
                <a:spcPct val="100000"/>
              </a:lnSpc>
              <a:spcBef>
                <a:spcPts val="600"/>
              </a:spcBef>
              <a:spcAft>
                <a:spcPts val="0"/>
              </a:spcAft>
              <a:buSzPts val="3000"/>
              <a:buNone/>
            </a:pPr>
            <a:r>
              <a:t/>
            </a:r>
            <a:endParaRPr i="1" sz="1400"/>
          </a:p>
          <a:p>
            <a:pPr indent="0" lvl="0" marL="38100" rtl="0" algn="just">
              <a:lnSpc>
                <a:spcPct val="100000"/>
              </a:lnSpc>
              <a:spcBef>
                <a:spcPts val="600"/>
              </a:spcBef>
              <a:spcAft>
                <a:spcPts val="0"/>
              </a:spcAft>
              <a:buSzPts val="3000"/>
              <a:buNone/>
            </a:pPr>
            <a:r>
              <a:t/>
            </a:r>
            <a:endParaRPr i="1" sz="1400"/>
          </a:p>
          <a:p>
            <a:pPr indent="-419100" lvl="0" marL="457200" rtl="0" algn="just">
              <a:lnSpc>
                <a:spcPct val="100000"/>
              </a:lnSpc>
              <a:spcBef>
                <a:spcPts val="600"/>
              </a:spcBef>
              <a:spcAft>
                <a:spcPts val="0"/>
              </a:spcAft>
              <a:buSzPts val="3000"/>
              <a:buChar char="●"/>
            </a:pPr>
            <a:r>
              <a:rPr b="1" i="1" lang="en-GB" sz="1400">
                <a:solidFill>
                  <a:srgbClr val="216BE0"/>
                </a:solidFill>
              </a:rPr>
              <a:t>How do you feel now, having all the information and details you received on CBL, about implementing CBL with your pupils? </a:t>
            </a:r>
            <a:endParaRPr/>
          </a:p>
          <a:p>
            <a:pPr indent="-419100" lvl="0" marL="457200" rtl="0" algn="just">
              <a:lnSpc>
                <a:spcPct val="100000"/>
              </a:lnSpc>
              <a:spcBef>
                <a:spcPts val="600"/>
              </a:spcBef>
              <a:spcAft>
                <a:spcPts val="0"/>
              </a:spcAft>
              <a:buSzPts val="3000"/>
              <a:buChar char="●"/>
            </a:pPr>
            <a:r>
              <a:rPr b="1" i="1" lang="en-GB" sz="1400">
                <a:solidFill>
                  <a:srgbClr val="216BE0"/>
                </a:solidFill>
              </a:rPr>
              <a:t>Would you feel confident and comfortable with the CBL approach?  </a:t>
            </a:r>
            <a:endParaRPr/>
          </a:p>
          <a:p>
            <a:pPr indent="-419100" lvl="0" marL="457200" rtl="0" algn="just">
              <a:lnSpc>
                <a:spcPct val="100000"/>
              </a:lnSpc>
              <a:spcBef>
                <a:spcPts val="600"/>
              </a:spcBef>
              <a:spcAft>
                <a:spcPts val="0"/>
              </a:spcAft>
              <a:buSzPts val="3000"/>
              <a:buChar char="●"/>
            </a:pPr>
            <a:r>
              <a:rPr b="1" i="1" lang="en-GB" sz="1400">
                <a:solidFill>
                  <a:srgbClr val="216BE0"/>
                </a:solidFill>
              </a:rPr>
              <a:t>Do you  (really) intend to apply CBL in your class in the near future? </a:t>
            </a:r>
            <a:endParaRPr/>
          </a:p>
          <a:p>
            <a:pPr indent="0" lvl="0" marL="38100" rtl="0" algn="just">
              <a:lnSpc>
                <a:spcPct val="100000"/>
              </a:lnSpc>
              <a:spcBef>
                <a:spcPts val="600"/>
              </a:spcBef>
              <a:spcAft>
                <a:spcPts val="0"/>
              </a:spcAft>
              <a:buSzPts val="3000"/>
              <a:buNone/>
            </a:pPr>
            <a:r>
              <a:rPr i="1" lang="en-GB" sz="1400">
                <a:solidFill>
                  <a:schemeClr val="dk1"/>
                </a:solidFill>
              </a:rPr>
              <a:t>Ju</a:t>
            </a:r>
            <a:r>
              <a:rPr i="1" lang="en-GB" sz="1400"/>
              <a:t>stify your answers….</a:t>
            </a:r>
            <a:endParaRPr/>
          </a:p>
          <a:p>
            <a:pPr indent="0" lvl="0" marL="38100" rtl="0" algn="just">
              <a:lnSpc>
                <a:spcPct val="100000"/>
              </a:lnSpc>
              <a:spcBef>
                <a:spcPts val="600"/>
              </a:spcBef>
              <a:spcAft>
                <a:spcPts val="0"/>
              </a:spcAft>
              <a:buSzPts val="3000"/>
              <a:buNone/>
            </a:pPr>
            <a:r>
              <a:t/>
            </a:r>
            <a:endParaRPr i="1" sz="1400"/>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Working time: 15 minutes</a:t>
            </a:r>
            <a:endParaRPr/>
          </a:p>
        </p:txBody>
      </p:sp>
      <p:pic>
        <p:nvPicPr>
          <p:cNvPr descr="hard thinking face /&gt; | Funny emoticons, Animated emoticons, Funny emoji  faces" id="419" name="Google Shape;419;p57"/>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25" name="Google Shape;425;p58"/>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(7)</a:t>
            </a:r>
            <a:endParaRPr/>
          </a:p>
          <a:p>
            <a:pPr indent="0" lvl="0" marL="0" rtl="0" algn="just">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Before diving deeper into CBL, some thinking about planning and preparation is necessary!</a:t>
            </a:r>
            <a:endParaRPr/>
          </a:p>
          <a:p>
            <a:pPr indent="0" lvl="0" marL="0" rtl="0" algn="just">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CBL is unique in that most of what is considered "teacher work“ in traditional settings (e.g. determining learning goals, writing curriculum, researching content, aligning standards, and developing assessments) is completed with the students during the Challenge experience. </a:t>
            </a:r>
            <a:r>
              <a:rPr b="1" lang="en-GB" sz="1400">
                <a:solidFill>
                  <a:srgbClr val="216BE0"/>
                </a:solidFill>
                <a:latin typeface="Didact Gothic"/>
                <a:ea typeface="Didact Gothic"/>
                <a:cs typeface="Didact Gothic"/>
                <a:sym typeface="Didact Gothic"/>
              </a:rPr>
              <a:t>Success with CBL necessitates providing structure, support, checkpoints and the right tools to get work done, while still allowing space for self-directed, creative, and inspired learning!</a:t>
            </a:r>
            <a:endParaRPr/>
          </a:p>
          <a:p>
            <a:pPr indent="0" lvl="0" marL="0" rtl="0" algn="just">
              <a:lnSpc>
                <a:spcPct val="107000"/>
              </a:lnSpc>
              <a:spcBef>
                <a:spcPts val="600"/>
              </a:spcBef>
              <a:spcAft>
                <a:spcPts val="0"/>
              </a:spcAft>
              <a:buSzPts val="3000"/>
              <a:buNone/>
            </a:pPr>
            <a:r>
              <a:t/>
            </a:r>
            <a:endParaRPr b="1" sz="1400">
              <a:solidFill>
                <a:srgbClr val="216BE0"/>
              </a:solidFill>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t/>
            </a:r>
            <a:endParaRPr b="1" sz="1400">
              <a:solidFill>
                <a:srgbClr val="216BE0"/>
              </a:solidFill>
              <a:latin typeface="Didact Gothic"/>
              <a:ea typeface="Didact Gothic"/>
              <a:cs typeface="Didact Gothic"/>
              <a:sym typeface="Didact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31" name="Google Shape;431;p59"/>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(8)</a:t>
            </a:r>
            <a:endParaRPr/>
          </a:p>
          <a:p>
            <a:pPr indent="0" lvl="0" marL="0" rtl="0" algn="just">
              <a:lnSpc>
                <a:spcPct val="107000"/>
              </a:lnSpc>
              <a:spcBef>
                <a:spcPts val="600"/>
              </a:spcBef>
              <a:spcAft>
                <a:spcPts val="0"/>
              </a:spcAft>
              <a:buSzPts val="3000"/>
              <a:buNone/>
            </a:pPr>
            <a:r>
              <a:rPr lang="en-GB" sz="1400">
                <a:solidFill>
                  <a:schemeClr val="dk1"/>
                </a:solidFill>
                <a:latin typeface="Didact Gothic"/>
                <a:ea typeface="Didact Gothic"/>
                <a:cs typeface="Didact Gothic"/>
                <a:sym typeface="Didact Gothic"/>
              </a:rPr>
              <a:t>In CBL, schools, teachers, and students have different </a:t>
            </a:r>
            <a:r>
              <a:rPr lang="en-GB" sz="1400" u="sng">
                <a:solidFill>
                  <a:schemeClr val="dk1"/>
                </a:solidFill>
                <a:latin typeface="Didact Gothic"/>
                <a:ea typeface="Didact Gothic"/>
                <a:cs typeface="Didact Gothic"/>
                <a:sym typeface="Didact Gothic"/>
              </a:rPr>
              <a:t>roles</a:t>
            </a:r>
            <a:r>
              <a:rPr lang="en-GB" sz="1400">
                <a:solidFill>
                  <a:schemeClr val="dk1"/>
                </a:solidFill>
                <a:latin typeface="Didact Gothic"/>
                <a:ea typeface="Didact Gothic"/>
                <a:cs typeface="Didact Gothic"/>
                <a:sym typeface="Didact Gothic"/>
              </a:rPr>
              <a:t> than in more traditional approaches to teaching and learning:</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Schools:</a:t>
            </a:r>
            <a:r>
              <a:rPr lang="en-GB" sz="1400">
                <a:solidFill>
                  <a:schemeClr val="dk1"/>
                </a:solidFill>
                <a:latin typeface="Didact Gothic"/>
                <a:ea typeface="Didact Gothic"/>
                <a:cs typeface="Didact Gothic"/>
                <a:sym typeface="Didact Gothic"/>
              </a:rPr>
              <a:t> evolve from being information repositories to creative environments where all Learners can acquire real-world knowledge, address real-world Challenges, and develop skills they can use to solve complex problems for the rest of their lives.</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Teachers: </a:t>
            </a:r>
            <a:r>
              <a:rPr lang="en-GB" sz="1400">
                <a:solidFill>
                  <a:schemeClr val="dk1"/>
                </a:solidFill>
                <a:latin typeface="Didact Gothic"/>
                <a:ea typeface="Didact Gothic"/>
                <a:cs typeface="Didact Gothic"/>
                <a:sym typeface="Didact Gothic"/>
              </a:rPr>
              <a:t>become more than information experts, they become collaborators/co-learners in learning, who leverage the power of students, seek new knowledge along side students, and model positive habits of mind and new ways of thinking and learning. The role of the teacher in CBL is to find the Solutions </a:t>
            </a:r>
            <a:r>
              <a:rPr lang="en-GB" sz="1400" u="sng">
                <a:solidFill>
                  <a:schemeClr val="dk1"/>
                </a:solidFill>
                <a:latin typeface="Didact Gothic"/>
                <a:ea typeface="Didact Gothic"/>
                <a:cs typeface="Didact Gothic"/>
                <a:sym typeface="Didact Gothic"/>
              </a:rPr>
              <a:t>with</a:t>
            </a:r>
            <a:r>
              <a:rPr lang="en-GB" sz="1400">
                <a:solidFill>
                  <a:schemeClr val="dk1"/>
                </a:solidFill>
                <a:latin typeface="Didact Gothic"/>
                <a:ea typeface="Didact Gothic"/>
                <a:cs typeface="Didact Gothic"/>
                <a:sym typeface="Didact Gothic"/>
              </a:rPr>
              <a:t> the students, not </a:t>
            </a:r>
            <a:r>
              <a:rPr lang="en-GB" sz="1400" u="sng">
                <a:solidFill>
                  <a:schemeClr val="dk1"/>
                </a:solidFill>
                <a:latin typeface="Didact Gothic"/>
                <a:ea typeface="Didact Gothic"/>
                <a:cs typeface="Didact Gothic"/>
                <a:sym typeface="Didact Gothic"/>
              </a:rPr>
              <a:t>for </a:t>
            </a:r>
            <a:r>
              <a:rPr lang="en-GB" sz="1400">
                <a:solidFill>
                  <a:schemeClr val="dk1"/>
                </a:solidFill>
                <a:latin typeface="Didact Gothic"/>
                <a:ea typeface="Didact Gothic"/>
                <a:cs typeface="Didact Gothic"/>
                <a:sym typeface="Didact Gothic"/>
              </a:rPr>
              <a:t>them.</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Students:</a:t>
            </a:r>
            <a:r>
              <a:rPr lang="en-GB" sz="1400">
                <a:solidFill>
                  <a:schemeClr val="dk1"/>
                </a:solidFill>
                <a:latin typeface="Didact Gothic"/>
                <a:ea typeface="Didact Gothic"/>
                <a:cs typeface="Didact Gothic"/>
                <a:sym typeface="Didact Gothic"/>
              </a:rPr>
              <a:t> focus on each discrete part of the CBL process (but as the “senior Learner”, you will help them identify the learning goals and curriculum standards, create plans and manage their time). Over time, the students will take on more and more responsibility and ownership over the learning process.</a:t>
            </a:r>
            <a:endParaRPr/>
          </a:p>
          <a:p>
            <a:pPr indent="0" lvl="0" marL="0" rtl="0" algn="just">
              <a:lnSpc>
                <a:spcPct val="107000"/>
              </a:lnSpc>
              <a:spcBef>
                <a:spcPts val="600"/>
              </a:spcBef>
              <a:spcAft>
                <a:spcPts val="0"/>
              </a:spcAft>
              <a:buSzPts val="3000"/>
              <a:buNone/>
            </a:pPr>
            <a:r>
              <a:t/>
            </a:r>
            <a:endParaRPr b="1" sz="1400">
              <a:solidFill>
                <a:srgbClr val="216BE0"/>
              </a:solidFill>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94" name="Google Shape;94;p6"/>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Defining CBL		(1)</a:t>
            </a:r>
            <a:endParaRPr/>
          </a:p>
          <a:p>
            <a:pPr indent="-228600" lvl="0" marL="457200" rtl="0" algn="just">
              <a:lnSpc>
                <a:spcPct val="100000"/>
              </a:lnSpc>
              <a:spcBef>
                <a:spcPts val="600"/>
              </a:spcBef>
              <a:spcAft>
                <a:spcPts val="0"/>
              </a:spcAft>
              <a:buSzPts val="3000"/>
              <a:buNone/>
            </a:pPr>
            <a:r>
              <a:t/>
            </a:r>
            <a:endParaRPr b="1" sz="1400"/>
          </a:p>
          <a:p>
            <a:pPr indent="-419100" lvl="0" marL="457200" rtl="0" algn="just">
              <a:lnSpc>
                <a:spcPct val="100000"/>
              </a:lnSpc>
              <a:spcBef>
                <a:spcPts val="600"/>
              </a:spcBef>
              <a:spcAft>
                <a:spcPts val="0"/>
              </a:spcAft>
              <a:buSzPts val="3000"/>
              <a:buChar char="●"/>
            </a:pPr>
            <a:r>
              <a:rPr b="1" lang="en-GB" sz="1400"/>
              <a:t>Challenge-Based Learning (CBL)</a:t>
            </a:r>
            <a:r>
              <a:rPr lang="en-GB" sz="1400"/>
              <a:t> is a </a:t>
            </a:r>
            <a:r>
              <a:rPr lang="en-GB" sz="1400" u="sng"/>
              <a:t>framework</a:t>
            </a:r>
            <a:r>
              <a:rPr lang="en-GB" sz="1400"/>
              <a:t> and a pedagogical </a:t>
            </a:r>
            <a:r>
              <a:rPr lang="en-GB" sz="1400" u="sng"/>
              <a:t>approach.</a:t>
            </a:r>
            <a:endParaRPr/>
          </a:p>
          <a:p>
            <a:pPr indent="0" lvl="0" marL="38100" rtl="0" algn="just">
              <a:lnSpc>
                <a:spcPct val="100000"/>
              </a:lnSpc>
              <a:spcBef>
                <a:spcPts val="600"/>
              </a:spcBef>
              <a:spcAft>
                <a:spcPts val="0"/>
              </a:spcAft>
              <a:buSzPts val="3000"/>
              <a:buNone/>
            </a:pPr>
            <a:r>
              <a:t/>
            </a:r>
            <a:endParaRPr sz="1400" u="sng"/>
          </a:p>
          <a:p>
            <a:pPr indent="-419100" lvl="0" marL="457200" rtl="0" algn="just">
              <a:lnSpc>
                <a:spcPct val="100000"/>
              </a:lnSpc>
              <a:spcBef>
                <a:spcPts val="600"/>
              </a:spcBef>
              <a:spcAft>
                <a:spcPts val="0"/>
              </a:spcAft>
              <a:buSzPts val="3000"/>
              <a:buChar char="●"/>
            </a:pPr>
            <a:r>
              <a:rPr lang="en-GB" sz="1400"/>
              <a:t>It has emerged from the “Apple Classrooms of Tomorrow—Today” </a:t>
            </a:r>
            <a:r>
              <a:rPr lang="en-GB" sz="1400">
                <a:latin typeface="Didact Gothic"/>
                <a:ea typeface="Didact Gothic"/>
                <a:cs typeface="Didact Gothic"/>
                <a:sym typeface="Didact Gothic"/>
              </a:rPr>
              <a:t>(ACOT</a:t>
            </a:r>
            <a:r>
              <a:rPr baseline="30000" lang="en-GB" sz="1400">
                <a:latin typeface="Didact Gothic"/>
                <a:ea typeface="Didact Gothic"/>
                <a:cs typeface="Didact Gothic"/>
                <a:sym typeface="Didact Gothic"/>
              </a:rPr>
              <a:t>2</a:t>
            </a:r>
            <a:r>
              <a:rPr lang="en-GB" sz="1400">
                <a:latin typeface="Didact Gothic"/>
                <a:ea typeface="Didact Gothic"/>
                <a:cs typeface="Didact Gothic"/>
                <a:sym typeface="Didact Gothic"/>
              </a:rPr>
              <a:t>) </a:t>
            </a:r>
            <a:r>
              <a:rPr lang="en-GB" sz="1400"/>
              <a:t>project initiated to identify the essential design principles of the 21st-century learning environment.</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CBL framework is collaborative and hands-on, asking all participants (pupils, teachers, families and community members) to identify Big Ideas, ask good questions, identify and solve Challenges, gain in-depth subject area knowledge, develop 21st-century skills, and share their thoughts with the world.</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0"/>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37" name="Google Shape;437;p60"/>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(9)</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What to have in focus: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(a) Survey of Big Ideas</a:t>
            </a:r>
            <a:r>
              <a:rPr lang="en-GB" sz="1300">
                <a:solidFill>
                  <a:schemeClr val="dk1"/>
                </a:solidFill>
                <a:latin typeface="Didact Gothic"/>
                <a:ea typeface="Didact Gothic"/>
                <a:cs typeface="Didact Gothic"/>
                <a:sym typeface="Didact Gothic"/>
              </a:rPr>
              <a:t>: Individuals or teams identify and research Big Ideas and develop reports or presentations.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(b) Challenge Proposal</a:t>
            </a:r>
            <a:r>
              <a:rPr lang="en-GB" sz="1300">
                <a:solidFill>
                  <a:schemeClr val="dk1"/>
                </a:solidFill>
                <a:latin typeface="Didact Gothic"/>
                <a:ea typeface="Didact Gothic"/>
                <a:cs typeface="Didact Gothic"/>
                <a:sym typeface="Didact Gothic"/>
              </a:rPr>
              <a:t>:  Teams produce a document, video or presentation that defines the Big Idea, the Essential Question, the Challenge and why the Challenge is significant. The proposal is presented as a compelling invitation to others to join them in a quest to understand and identify Solutions.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(c) Guiding Questions</a:t>
            </a:r>
            <a:r>
              <a:rPr lang="en-GB" sz="1300">
                <a:solidFill>
                  <a:schemeClr val="dk1"/>
                </a:solidFill>
                <a:latin typeface="Didact Gothic"/>
                <a:ea typeface="Didact Gothic"/>
                <a:cs typeface="Didact Gothic"/>
                <a:sym typeface="Didact Gothic"/>
              </a:rPr>
              <a:t>: Once the Challenge is determined, Learners generate sets of questions that will guide the search for a Solution. The sets of questions should be</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extensive, categorized and prioritized.</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(d) </a:t>
            </a:r>
            <a:r>
              <a:rPr b="1" lang="en-GB" sz="1300" u="sng">
                <a:solidFill>
                  <a:srgbClr val="216BE0"/>
                </a:solidFill>
                <a:latin typeface="Didact Gothic"/>
                <a:ea typeface="Didact Gothic"/>
                <a:cs typeface="Didact Gothic"/>
                <a:sym typeface="Didact Gothic"/>
              </a:rPr>
              <a:t>Learning Plans </a:t>
            </a:r>
            <a:r>
              <a:rPr lang="en-GB" sz="1300" u="sng">
                <a:solidFill>
                  <a:schemeClr val="dk1"/>
                </a:solidFill>
                <a:latin typeface="Didact Gothic"/>
                <a:ea typeface="Didact Gothic"/>
                <a:cs typeface="Didact Gothic"/>
                <a:sym typeface="Didact Gothic"/>
              </a:rPr>
              <a:t>and Timeline</a:t>
            </a:r>
            <a:r>
              <a:rPr lang="en-GB" sz="1300">
                <a:solidFill>
                  <a:schemeClr val="dk1"/>
                </a:solidFill>
                <a:latin typeface="Didact Gothic"/>
                <a:ea typeface="Didact Gothic"/>
                <a:cs typeface="Didact Gothic"/>
                <a:sym typeface="Didact Gothic"/>
              </a:rPr>
              <a:t>: A comprehensive plan to answer the Guiding Questions will ensure a thorough and organized learning experience as the Learners develop the foundation for a Solution. The Learners can also demonstrate an understanding of applicable standards through reports or presentations.</a:t>
            </a:r>
            <a:endParaRPr sz="1300">
              <a:solidFill>
                <a:schemeClr val="dk1"/>
              </a:solidFill>
              <a:latin typeface="Didact Gothic"/>
              <a:ea typeface="Didact Gothic"/>
              <a:cs typeface="Didact Gothic"/>
              <a:sym typeface="Didact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43" name="Google Shape;443;p61"/>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(10)</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What to have in focus: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(e) Research </a:t>
            </a:r>
            <a:r>
              <a:rPr lang="en-GB" sz="1300">
                <a:solidFill>
                  <a:schemeClr val="dk1"/>
                </a:solidFill>
                <a:latin typeface="Didact Gothic"/>
                <a:ea typeface="Didact Gothic"/>
                <a:cs typeface="Didact Gothic"/>
                <a:sym typeface="Didact Gothic"/>
              </a:rPr>
              <a:t>Reports: During the Investigation phase, Learners can develop research or position papers to demonstrate their knowledge of the content. These can be traditional laboratory reports, research papers and short policy briefs.</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(f) </a:t>
            </a:r>
            <a:r>
              <a:rPr lang="en-GB" sz="1300" u="sng">
                <a:solidFill>
                  <a:schemeClr val="dk1"/>
                </a:solidFill>
                <a:latin typeface="Didact Gothic"/>
                <a:ea typeface="Didact Gothic"/>
                <a:cs typeface="Didact Gothic"/>
                <a:sym typeface="Didact Gothic"/>
              </a:rPr>
              <a:t>Solution Proposals/Design Briefs</a:t>
            </a:r>
            <a:r>
              <a:rPr lang="en-GB" sz="1300">
                <a:solidFill>
                  <a:schemeClr val="dk1"/>
                </a:solidFill>
                <a:latin typeface="Didact Gothic"/>
                <a:ea typeface="Didact Gothic"/>
                <a:cs typeface="Didact Gothic"/>
                <a:sym typeface="Didact Gothic"/>
              </a:rPr>
              <a:t>: Using the research reports, the Learners create presentations proposing a solution that include prototypes, concepts and initial feedback from focus groups and outside experts.</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(g) </a:t>
            </a:r>
            <a:r>
              <a:rPr lang="en-GB" sz="1300" u="sng">
                <a:solidFill>
                  <a:schemeClr val="dk1"/>
                </a:solidFill>
                <a:latin typeface="Didact Gothic"/>
                <a:ea typeface="Didact Gothic"/>
                <a:cs typeface="Didact Gothic"/>
                <a:sym typeface="Didact Gothic"/>
              </a:rPr>
              <a:t>Implementation and Evaluation Plans:</a:t>
            </a:r>
            <a:r>
              <a:rPr lang="en-GB" sz="1300">
                <a:solidFill>
                  <a:schemeClr val="dk1"/>
                </a:solidFill>
                <a:latin typeface="Didact Gothic"/>
                <a:ea typeface="Didact Gothic"/>
                <a:cs typeface="Didact Gothic"/>
                <a:sym typeface="Didact Gothic"/>
              </a:rPr>
              <a:t> The development of the Solution leads to an implementation and evaluation plan. The plan includes an in-depth description of the Solution, strategies, the stakeholders, and how success will be measured.</a:t>
            </a:r>
            <a:endParaRPr/>
          </a:p>
          <a:p>
            <a:pPr indent="0" lvl="0" marL="0" rtl="0" algn="just">
              <a:lnSpc>
                <a:spcPct val="107000"/>
              </a:lnSpc>
              <a:spcBef>
                <a:spcPts val="600"/>
              </a:spcBef>
              <a:spcAft>
                <a:spcPts val="0"/>
              </a:spcAft>
              <a:buSzPts val="3000"/>
              <a:buNone/>
            </a:pPr>
            <a:r>
              <a:rPr lang="en-GB" sz="1300">
                <a:solidFill>
                  <a:schemeClr val="dk1"/>
                </a:solidFill>
                <a:latin typeface="Didact Gothic"/>
                <a:ea typeface="Didact Gothic"/>
                <a:cs typeface="Didact Gothic"/>
                <a:sym typeface="Didact Gothic"/>
              </a:rPr>
              <a:t>(h) </a:t>
            </a:r>
            <a:r>
              <a:rPr lang="en-GB" sz="1300" u="sng">
                <a:solidFill>
                  <a:schemeClr val="dk1"/>
                </a:solidFill>
                <a:latin typeface="Didact Gothic"/>
                <a:ea typeface="Didact Gothic"/>
                <a:cs typeface="Didact Gothic"/>
                <a:sym typeface="Didact Gothic"/>
              </a:rPr>
              <a:t>Evaluation Results:</a:t>
            </a:r>
            <a:r>
              <a:rPr lang="en-GB" sz="1300">
                <a:solidFill>
                  <a:schemeClr val="dk1"/>
                </a:solidFill>
                <a:latin typeface="Didact Gothic"/>
                <a:ea typeface="Didact Gothic"/>
                <a:cs typeface="Didact Gothic"/>
                <a:sym typeface="Didact Gothic"/>
              </a:rPr>
              <a:t> The Learners develop reports from data gathered during the Implementation. If time allows, the Learners can develop plans for Solution improvement based on the results of the evaluation.</a:t>
            </a:r>
            <a:endParaRPr sz="1300">
              <a:solidFill>
                <a:schemeClr val="dk1"/>
              </a:solidFill>
              <a:latin typeface="Didact Gothic"/>
              <a:ea typeface="Didact Gothic"/>
              <a:cs typeface="Didact Gothic"/>
              <a:sym typeface="Didact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2"/>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49" name="Google Shape;449;p62"/>
          <p:cNvSpPr txBox="1"/>
          <p:nvPr>
            <p:ph idx="1" type="body"/>
          </p:nvPr>
        </p:nvSpPr>
        <p:spPr>
          <a:xfrm>
            <a:off x="582200" y="735981"/>
            <a:ext cx="6525300" cy="4066478"/>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(11)</a:t>
            </a:r>
            <a:endParaRPr/>
          </a:p>
          <a:p>
            <a:pPr indent="0" lvl="0" marL="0" rtl="0" algn="just">
              <a:lnSpc>
                <a:spcPct val="107000"/>
              </a:lnSpc>
              <a:spcBef>
                <a:spcPts val="600"/>
              </a:spcBef>
              <a:spcAft>
                <a:spcPts val="0"/>
              </a:spcAft>
              <a:buSzPts val="3000"/>
              <a:buNone/>
            </a:pPr>
            <a:r>
              <a:rPr b="1" lang="en-GB" sz="1400">
                <a:solidFill>
                  <a:schemeClr val="dk1"/>
                </a:solidFill>
                <a:latin typeface="Didact Gothic"/>
                <a:ea typeface="Didact Gothic"/>
                <a:cs typeface="Didact Gothic"/>
                <a:sym typeface="Didact Gothic"/>
              </a:rPr>
              <a:t>What to have in focus: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(i) Final Presentations:</a:t>
            </a:r>
            <a:r>
              <a:rPr lang="en-GB" sz="1300">
                <a:solidFill>
                  <a:schemeClr val="dk1"/>
                </a:solidFill>
                <a:latin typeface="Didact Gothic"/>
                <a:ea typeface="Didact Gothic"/>
                <a:cs typeface="Didact Gothic"/>
                <a:sym typeface="Didact Gothic"/>
              </a:rPr>
              <a:t> After the Solutions have been Implemented and Evaluated, the Learners can report the entire story. This document or video includes information about the group, a statement of the Challenge, why the Challenge is significant in their particular context, what was learned, the Solution, implementation, and evaluation process, and whether it was a success.</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(j) Journals</a:t>
            </a:r>
            <a:r>
              <a:rPr lang="en-GB" sz="1300">
                <a:solidFill>
                  <a:schemeClr val="dk1"/>
                </a:solidFill>
                <a:latin typeface="Didact Gothic"/>
                <a:ea typeface="Didact Gothic"/>
                <a:cs typeface="Didact Gothic"/>
                <a:sym typeface="Didact Gothic"/>
              </a:rPr>
              <a:t>: Throughout the experience, students document their personal and group experience through written or video journals. You will want to make sure that you can access the journals to track progress and include them as part of the evaluation process. </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(k) Final Reflection Videos</a:t>
            </a:r>
            <a:r>
              <a:rPr lang="en-GB" sz="1300">
                <a:solidFill>
                  <a:schemeClr val="dk1"/>
                </a:solidFill>
                <a:latin typeface="Didact Gothic"/>
                <a:ea typeface="Didact Gothic"/>
                <a:cs typeface="Didact Gothic"/>
                <a:sym typeface="Didact Gothic"/>
              </a:rPr>
              <a:t>: At the conclusion of the experience, the Learners reflect on what they learned about the content, process, and overall experience. Providing a series of prompts will allow the Learners to organize and present their ideas in a concise manner. </a:t>
            </a:r>
            <a:endParaRPr/>
          </a:p>
          <a:p>
            <a:pPr indent="0" lvl="0" marL="0" rtl="0" algn="just">
              <a:lnSpc>
                <a:spcPct val="107000"/>
              </a:lnSpc>
              <a:spcBef>
                <a:spcPts val="600"/>
              </a:spcBef>
              <a:spcAft>
                <a:spcPts val="0"/>
              </a:spcAft>
              <a:buSzPts val="3000"/>
              <a:buNone/>
            </a:pPr>
            <a:r>
              <a:rPr lang="en-GB" sz="1300" u="sng">
                <a:solidFill>
                  <a:schemeClr val="dk1"/>
                </a:solidFill>
                <a:latin typeface="Didact Gothic"/>
                <a:ea typeface="Didact Gothic"/>
                <a:cs typeface="Didact Gothic"/>
                <a:sym typeface="Didact Gothic"/>
              </a:rPr>
              <a:t>(l) Portfolios:</a:t>
            </a:r>
            <a:r>
              <a:rPr lang="en-GB" sz="1300">
                <a:solidFill>
                  <a:schemeClr val="dk1"/>
                </a:solidFill>
                <a:latin typeface="Didact Gothic"/>
                <a:ea typeface="Didact Gothic"/>
                <a:cs typeface="Didact Gothic"/>
                <a:sym typeface="Didact Gothic"/>
              </a:rPr>
              <a:t> The products created throughout the project are excellent resources for the development of portfolios that provide evidence of learning and can evolve into presentation portfolios for external audiences.</a:t>
            </a:r>
            <a:endParaRPr sz="1300">
              <a:solidFill>
                <a:schemeClr val="dk1"/>
              </a:solidFill>
              <a:latin typeface="Didact Gothic"/>
              <a:ea typeface="Didact Gothic"/>
              <a:cs typeface="Didact Gothic"/>
              <a:sym typeface="Didact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3"/>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55" name="Google Shape;455;p63"/>
          <p:cNvSpPr txBox="1"/>
          <p:nvPr>
            <p:ph idx="1" type="body"/>
          </p:nvPr>
        </p:nvSpPr>
        <p:spPr>
          <a:xfrm>
            <a:off x="475785" y="929267"/>
            <a:ext cx="6757639" cy="3873191"/>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(12)</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You have to plan also the </a:t>
            </a:r>
            <a:r>
              <a:rPr b="1" lang="en-GB" sz="1400">
                <a:solidFill>
                  <a:srgbClr val="216BE0"/>
                </a:solidFill>
                <a:latin typeface="Didact Gothic"/>
                <a:ea typeface="Didact Gothic"/>
                <a:cs typeface="Didact Gothic"/>
                <a:sym typeface="Didact Gothic"/>
              </a:rPr>
              <a:t>ASSESSMENT</a:t>
            </a:r>
            <a:r>
              <a:rPr lang="en-GB" sz="1400">
                <a:latin typeface="Didact Gothic"/>
                <a:ea typeface="Didact Gothic"/>
                <a:cs typeface="Didact Gothic"/>
                <a:sym typeface="Didact Gothic"/>
              </a:rPr>
              <a:t>!</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In CBL the process and product is measured with both conventional and real world assessment methods. The assessments should inform decision making as the Learners move towards a Solution and provide feedback on the effectiveness of their efforts and depth of their content knowledge.</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In deciding how to assess the process and products, place appropriate emphasis on </a:t>
            </a:r>
            <a:r>
              <a:rPr lang="en-GB" sz="1400" u="sng">
                <a:latin typeface="Didact Gothic"/>
                <a:ea typeface="Didact Gothic"/>
                <a:cs typeface="Didact Gothic"/>
                <a:sym typeface="Didact Gothic"/>
              </a:rPr>
              <a:t>three areas</a:t>
            </a:r>
            <a:r>
              <a:rPr lang="en-GB" sz="1400">
                <a:latin typeface="Didact Gothic"/>
                <a:ea typeface="Didact Gothic"/>
                <a:cs typeface="Didact Gothic"/>
                <a:sym typeface="Didact Gothic"/>
              </a:rPr>
              <a:t>: </a:t>
            </a:r>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content knowledge and understanding</a:t>
            </a:r>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mastery of real-world skills and </a:t>
            </a:r>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the process of Challenge Based Learning.</a:t>
            </a:r>
            <a:endParaRPr/>
          </a:p>
          <a:p>
            <a:pPr indent="0" lvl="0" marL="0" rtl="0" algn="just">
              <a:lnSpc>
                <a:spcPct val="107000"/>
              </a:lnSpc>
              <a:spcBef>
                <a:spcPts val="600"/>
              </a:spcBef>
              <a:spcAft>
                <a:spcPts val="0"/>
              </a:spcAft>
              <a:buSzPts val="3000"/>
              <a:buNone/>
            </a:pPr>
            <a:r>
              <a:rPr lang="en-GB" sz="1400">
                <a:latin typeface="Didact Gothic"/>
                <a:ea typeface="Didact Gothic"/>
                <a:cs typeface="Didact Gothic"/>
                <a:sym typeface="Didact Gothic"/>
              </a:rPr>
              <a:t>In the next slide you have an example of CBL assessment rubric from Challenge Based Learning organisation.</a:t>
            </a:r>
            <a:endParaRPr sz="1400">
              <a:latin typeface="Didact Gothic"/>
              <a:ea typeface="Didact Gothic"/>
              <a:cs typeface="Didact Gothic"/>
              <a:sym typeface="Didact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64"/>
          <p:cNvPicPr preferRelativeResize="0"/>
          <p:nvPr/>
        </p:nvPicPr>
        <p:blipFill rotWithShape="1">
          <a:blip r:embed="rId3">
            <a:alphaModFix/>
          </a:blip>
          <a:srcRect b="0" l="0" r="0" t="0"/>
          <a:stretch/>
        </p:blipFill>
        <p:spPr>
          <a:xfrm>
            <a:off x="1159727" y="60629"/>
            <a:ext cx="6551548" cy="5022241"/>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5"/>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66" name="Google Shape;466;p65"/>
          <p:cNvSpPr txBox="1"/>
          <p:nvPr>
            <p:ph idx="1" type="body"/>
          </p:nvPr>
        </p:nvSpPr>
        <p:spPr>
          <a:xfrm>
            <a:off x="582200" y="735981"/>
            <a:ext cx="6525300" cy="4066478"/>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(13)</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In more concrete words, here there are </a:t>
            </a:r>
            <a:r>
              <a:rPr b="1" lang="en-GB" sz="1400">
                <a:solidFill>
                  <a:srgbClr val="216BE0"/>
                </a:solidFill>
                <a:latin typeface="Didact Gothic"/>
                <a:ea typeface="Didact Gothic"/>
                <a:cs typeface="Didact Gothic"/>
                <a:sym typeface="Didact Gothic"/>
              </a:rPr>
              <a:t>examples</a:t>
            </a:r>
            <a:r>
              <a:rPr lang="en-GB" sz="1400">
                <a:latin typeface="Didact Gothic"/>
                <a:ea typeface="Didact Gothic"/>
                <a:cs typeface="Didact Gothic"/>
                <a:sym typeface="Didact Gothic"/>
              </a:rPr>
              <a:t> of:</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Essential Questions connected to Big Ideas</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C41D12"/>
                </a:solidFill>
                <a:latin typeface="Didact Gothic"/>
                <a:ea typeface="Didact Gothic"/>
                <a:cs typeface="Didact Gothic"/>
                <a:sym typeface="Didact Gothic"/>
              </a:rPr>
              <a:t>Big Idea</a:t>
            </a:r>
            <a:r>
              <a:rPr lang="en-GB" sz="1400">
                <a:solidFill>
                  <a:srgbClr val="C41D12"/>
                </a:solidFill>
                <a:latin typeface="Didact Gothic"/>
                <a:ea typeface="Didact Gothic"/>
                <a:cs typeface="Didact Gothic"/>
                <a:sym typeface="Didact Gothic"/>
              </a:rPr>
              <a:t>: Community</a:t>
            </a:r>
            <a:endParaRPr/>
          </a:p>
          <a:p>
            <a:pPr indent="0" lvl="0" marL="0" rtl="0" algn="l">
              <a:lnSpc>
                <a:spcPct val="107000"/>
              </a:lnSpc>
              <a:spcBef>
                <a:spcPts val="600"/>
              </a:spcBef>
              <a:spcAft>
                <a:spcPts val="0"/>
              </a:spcAft>
              <a:buSzPts val="3000"/>
              <a:buNone/>
            </a:pPr>
            <a:r>
              <a:rPr lang="en-GB" sz="1400">
                <a:solidFill>
                  <a:srgbClr val="C41D12"/>
                </a:solidFill>
                <a:latin typeface="Didact Gothic"/>
                <a:ea typeface="Didact Gothic"/>
                <a:cs typeface="Didact Gothic"/>
                <a:sym typeface="Didact Gothic"/>
              </a:rPr>
              <a:t>	</a:t>
            </a:r>
            <a:r>
              <a:rPr b="1" lang="en-GB" sz="1400">
                <a:solidFill>
                  <a:srgbClr val="C41D12"/>
                </a:solidFill>
                <a:latin typeface="Didact Gothic"/>
                <a:ea typeface="Didact Gothic"/>
                <a:cs typeface="Didact Gothic"/>
                <a:sym typeface="Didact Gothic"/>
              </a:rPr>
              <a:t>Essential Question</a:t>
            </a:r>
            <a:r>
              <a:rPr lang="en-GB" sz="1400">
                <a:solidFill>
                  <a:srgbClr val="C41D12"/>
                </a:solidFill>
                <a:latin typeface="Didact Gothic"/>
                <a:ea typeface="Didact Gothic"/>
                <a:cs typeface="Didact Gothic"/>
                <a:sym typeface="Didact Gothic"/>
              </a:rPr>
              <a:t>: How do we build supportive communities?</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00B050"/>
                </a:solidFill>
                <a:latin typeface="Didact Gothic"/>
                <a:ea typeface="Didact Gothic"/>
                <a:cs typeface="Didact Gothic"/>
                <a:sym typeface="Didact Gothic"/>
              </a:rPr>
              <a:t>Big Idea</a:t>
            </a:r>
            <a:r>
              <a:rPr lang="en-GB" sz="1400">
                <a:solidFill>
                  <a:srgbClr val="00B050"/>
                </a:solidFill>
                <a:latin typeface="Didact Gothic"/>
                <a:ea typeface="Didact Gothic"/>
                <a:cs typeface="Didact Gothic"/>
                <a:sym typeface="Didact Gothic"/>
              </a:rPr>
              <a:t>: Relationships</a:t>
            </a:r>
            <a:endParaRPr/>
          </a:p>
          <a:p>
            <a:pPr indent="0" lvl="0" marL="0" rtl="0" algn="l">
              <a:lnSpc>
                <a:spcPct val="107000"/>
              </a:lnSpc>
              <a:spcBef>
                <a:spcPts val="600"/>
              </a:spcBef>
              <a:spcAft>
                <a:spcPts val="0"/>
              </a:spcAft>
              <a:buSzPts val="3000"/>
              <a:buNone/>
            </a:pPr>
            <a:r>
              <a:rPr lang="en-GB" sz="1400">
                <a:solidFill>
                  <a:srgbClr val="00B050"/>
                </a:solidFill>
                <a:latin typeface="Didact Gothic"/>
                <a:ea typeface="Didact Gothic"/>
                <a:cs typeface="Didact Gothic"/>
                <a:sym typeface="Didact Gothic"/>
              </a:rPr>
              <a:t>	</a:t>
            </a:r>
            <a:r>
              <a:rPr b="1" lang="en-GB" sz="1400">
                <a:solidFill>
                  <a:srgbClr val="00B050"/>
                </a:solidFill>
                <a:latin typeface="Didact Gothic"/>
                <a:ea typeface="Didact Gothic"/>
                <a:cs typeface="Didact Gothic"/>
                <a:sym typeface="Didact Gothic"/>
              </a:rPr>
              <a:t>Essential Question</a:t>
            </a:r>
            <a:r>
              <a:rPr lang="en-GB" sz="1400">
                <a:solidFill>
                  <a:srgbClr val="00B050"/>
                </a:solidFill>
                <a:latin typeface="Didact Gothic"/>
                <a:ea typeface="Didact Gothic"/>
                <a:cs typeface="Didact Gothic"/>
                <a:sym typeface="Didact Gothic"/>
              </a:rPr>
              <a:t>: How can we improve relationships between groups 	in our school?</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7030A0"/>
                </a:solidFill>
                <a:latin typeface="Didact Gothic"/>
                <a:ea typeface="Didact Gothic"/>
                <a:cs typeface="Didact Gothic"/>
                <a:sym typeface="Didact Gothic"/>
              </a:rPr>
              <a:t>Big Idea</a:t>
            </a:r>
            <a:r>
              <a:rPr lang="en-GB" sz="1400">
                <a:solidFill>
                  <a:srgbClr val="7030A0"/>
                </a:solidFill>
                <a:latin typeface="Didact Gothic"/>
                <a:ea typeface="Didact Gothic"/>
                <a:cs typeface="Didact Gothic"/>
                <a:sym typeface="Didact Gothic"/>
              </a:rPr>
              <a:t>: Big Idea: Health</a:t>
            </a:r>
            <a:endParaRPr/>
          </a:p>
          <a:p>
            <a:pPr indent="0" lvl="0" marL="0" rtl="0" algn="l">
              <a:lnSpc>
                <a:spcPct val="107000"/>
              </a:lnSpc>
              <a:spcBef>
                <a:spcPts val="600"/>
              </a:spcBef>
              <a:spcAft>
                <a:spcPts val="0"/>
              </a:spcAft>
              <a:buSzPts val="3000"/>
              <a:buNone/>
            </a:pPr>
            <a:r>
              <a:rPr lang="en-GB" sz="1400">
                <a:solidFill>
                  <a:srgbClr val="7030A0"/>
                </a:solidFill>
                <a:latin typeface="Didact Gothic"/>
                <a:ea typeface="Didact Gothic"/>
                <a:cs typeface="Didact Gothic"/>
                <a:sym typeface="Didact Gothic"/>
              </a:rPr>
              <a:t>	</a:t>
            </a:r>
            <a:r>
              <a:rPr b="1" lang="en-GB" sz="1400">
                <a:solidFill>
                  <a:srgbClr val="7030A0"/>
                </a:solidFill>
                <a:latin typeface="Didact Gothic"/>
                <a:ea typeface="Didact Gothic"/>
                <a:cs typeface="Didact Gothic"/>
                <a:sym typeface="Didact Gothic"/>
              </a:rPr>
              <a:t>Essential Question: </a:t>
            </a:r>
            <a:r>
              <a:rPr lang="en-GB" sz="1400">
                <a:solidFill>
                  <a:srgbClr val="7030A0"/>
                </a:solidFill>
                <a:latin typeface="Didact Gothic"/>
                <a:ea typeface="Didact Gothic"/>
                <a:cs typeface="Didact Gothic"/>
                <a:sym typeface="Didact Gothic"/>
              </a:rPr>
              <a:t>What is a healthy lifestyle?</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6"/>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72" name="Google Shape;472;p66"/>
          <p:cNvSpPr txBox="1"/>
          <p:nvPr>
            <p:ph idx="1" type="body"/>
          </p:nvPr>
        </p:nvSpPr>
        <p:spPr>
          <a:xfrm>
            <a:off x="582200" y="735981"/>
            <a:ext cx="6525300" cy="4066478"/>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(14)</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In more concrete words, here there are </a:t>
            </a:r>
            <a:r>
              <a:rPr b="1" lang="en-GB" sz="1400">
                <a:solidFill>
                  <a:srgbClr val="216BE0"/>
                </a:solidFill>
                <a:latin typeface="Didact Gothic"/>
                <a:ea typeface="Didact Gothic"/>
                <a:cs typeface="Didact Gothic"/>
                <a:sym typeface="Didact Gothic"/>
              </a:rPr>
              <a:t>examples</a:t>
            </a:r>
            <a:r>
              <a:rPr lang="en-GB" sz="1400">
                <a:latin typeface="Didact Gothic"/>
                <a:ea typeface="Didact Gothic"/>
                <a:cs typeface="Didact Gothic"/>
                <a:sym typeface="Didact Gothic"/>
              </a:rPr>
              <a:t> of:</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Challenges drawn from the Essential Questions connected to Big Ideas</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C41D12"/>
                </a:solidFill>
                <a:latin typeface="Didact Gothic"/>
                <a:ea typeface="Didact Gothic"/>
                <a:cs typeface="Didact Gothic"/>
                <a:sym typeface="Didact Gothic"/>
              </a:rPr>
              <a:t>Big Idea</a:t>
            </a:r>
            <a:r>
              <a:rPr lang="en-GB" sz="1400">
                <a:solidFill>
                  <a:srgbClr val="C41D12"/>
                </a:solidFill>
                <a:latin typeface="Didact Gothic"/>
                <a:ea typeface="Didact Gothic"/>
                <a:cs typeface="Didact Gothic"/>
                <a:sym typeface="Didact Gothic"/>
              </a:rPr>
              <a:t>: Community</a:t>
            </a:r>
            <a:endParaRPr/>
          </a:p>
          <a:p>
            <a:pPr indent="0" lvl="0" marL="0" rtl="0" algn="l">
              <a:lnSpc>
                <a:spcPct val="107000"/>
              </a:lnSpc>
              <a:spcBef>
                <a:spcPts val="600"/>
              </a:spcBef>
              <a:spcAft>
                <a:spcPts val="0"/>
              </a:spcAft>
              <a:buSzPts val="3000"/>
              <a:buNone/>
            </a:pPr>
            <a:r>
              <a:rPr lang="en-GB" sz="1400">
                <a:solidFill>
                  <a:srgbClr val="C41D12"/>
                </a:solidFill>
                <a:latin typeface="Didact Gothic"/>
                <a:ea typeface="Didact Gothic"/>
                <a:cs typeface="Didact Gothic"/>
                <a:sym typeface="Didact Gothic"/>
              </a:rPr>
              <a:t>	</a:t>
            </a:r>
            <a:r>
              <a:rPr b="1" lang="en-GB" sz="1400">
                <a:solidFill>
                  <a:srgbClr val="C41D12"/>
                </a:solidFill>
                <a:latin typeface="Didact Gothic"/>
                <a:ea typeface="Didact Gothic"/>
                <a:cs typeface="Didact Gothic"/>
                <a:sym typeface="Didact Gothic"/>
              </a:rPr>
              <a:t>Essential Question</a:t>
            </a:r>
            <a:r>
              <a:rPr lang="en-GB" sz="1400">
                <a:solidFill>
                  <a:srgbClr val="C41D12"/>
                </a:solidFill>
                <a:latin typeface="Didact Gothic"/>
                <a:ea typeface="Didact Gothic"/>
                <a:cs typeface="Didact Gothic"/>
                <a:sym typeface="Didact Gothic"/>
              </a:rPr>
              <a:t>: How do we build supportive communities?</a:t>
            </a:r>
            <a:endParaRPr/>
          </a:p>
          <a:p>
            <a:pPr indent="0" lvl="0" marL="0" rtl="0" algn="l">
              <a:lnSpc>
                <a:spcPct val="107000"/>
              </a:lnSpc>
              <a:spcBef>
                <a:spcPts val="600"/>
              </a:spcBef>
              <a:spcAft>
                <a:spcPts val="0"/>
              </a:spcAft>
              <a:buSzPts val="3000"/>
              <a:buNone/>
            </a:pPr>
            <a:r>
              <a:rPr lang="en-GB" sz="1400">
                <a:solidFill>
                  <a:srgbClr val="C41D12"/>
                </a:solidFill>
                <a:latin typeface="Didact Gothic"/>
                <a:ea typeface="Didact Gothic"/>
                <a:cs typeface="Didact Gothic"/>
                <a:sym typeface="Didact Gothic"/>
              </a:rPr>
              <a:t>	</a:t>
            </a:r>
            <a:r>
              <a:rPr b="1" lang="en-GB" sz="1400">
                <a:solidFill>
                  <a:srgbClr val="C41D12"/>
                </a:solidFill>
                <a:latin typeface="Didact Gothic"/>
                <a:ea typeface="Didact Gothic"/>
                <a:cs typeface="Didact Gothic"/>
                <a:sym typeface="Didact Gothic"/>
              </a:rPr>
              <a:t>Challenge:</a:t>
            </a:r>
            <a:r>
              <a:rPr lang="en-GB" sz="1400">
                <a:solidFill>
                  <a:srgbClr val="C41D12"/>
                </a:solidFill>
                <a:latin typeface="Didact Gothic"/>
                <a:ea typeface="Didact Gothic"/>
                <a:cs typeface="Didact Gothic"/>
                <a:sym typeface="Didact Gothic"/>
              </a:rPr>
              <a:t> Build a supportive community!</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00B050"/>
                </a:solidFill>
                <a:latin typeface="Didact Gothic"/>
                <a:ea typeface="Didact Gothic"/>
                <a:cs typeface="Didact Gothic"/>
                <a:sym typeface="Didact Gothic"/>
              </a:rPr>
              <a:t>Big Idea</a:t>
            </a:r>
            <a:r>
              <a:rPr lang="en-GB" sz="1400">
                <a:solidFill>
                  <a:srgbClr val="00B050"/>
                </a:solidFill>
                <a:latin typeface="Didact Gothic"/>
                <a:ea typeface="Didact Gothic"/>
                <a:cs typeface="Didact Gothic"/>
                <a:sym typeface="Didact Gothic"/>
              </a:rPr>
              <a:t>: Relationships</a:t>
            </a:r>
            <a:endParaRPr/>
          </a:p>
          <a:p>
            <a:pPr indent="0" lvl="0" marL="0" rtl="0" algn="l">
              <a:lnSpc>
                <a:spcPct val="107000"/>
              </a:lnSpc>
              <a:spcBef>
                <a:spcPts val="600"/>
              </a:spcBef>
              <a:spcAft>
                <a:spcPts val="0"/>
              </a:spcAft>
              <a:buSzPts val="3000"/>
              <a:buNone/>
            </a:pPr>
            <a:r>
              <a:rPr lang="en-GB" sz="1400">
                <a:solidFill>
                  <a:srgbClr val="00B050"/>
                </a:solidFill>
                <a:latin typeface="Didact Gothic"/>
                <a:ea typeface="Didact Gothic"/>
                <a:cs typeface="Didact Gothic"/>
                <a:sym typeface="Didact Gothic"/>
              </a:rPr>
              <a:t>	</a:t>
            </a:r>
            <a:r>
              <a:rPr b="1" lang="en-GB" sz="1400">
                <a:solidFill>
                  <a:srgbClr val="00B050"/>
                </a:solidFill>
                <a:latin typeface="Didact Gothic"/>
                <a:ea typeface="Didact Gothic"/>
                <a:cs typeface="Didact Gothic"/>
                <a:sym typeface="Didact Gothic"/>
              </a:rPr>
              <a:t>Essential Question</a:t>
            </a:r>
            <a:r>
              <a:rPr lang="en-GB" sz="1400">
                <a:solidFill>
                  <a:srgbClr val="00B050"/>
                </a:solidFill>
                <a:latin typeface="Didact Gothic"/>
                <a:ea typeface="Didact Gothic"/>
                <a:cs typeface="Didact Gothic"/>
                <a:sym typeface="Didact Gothic"/>
              </a:rPr>
              <a:t>: How can we improve relationships between groups 	in our school?</a:t>
            </a:r>
            <a:endParaRPr/>
          </a:p>
          <a:p>
            <a:pPr indent="0" lvl="0" marL="0" rtl="0" algn="l">
              <a:lnSpc>
                <a:spcPct val="107000"/>
              </a:lnSpc>
              <a:spcBef>
                <a:spcPts val="600"/>
              </a:spcBef>
              <a:spcAft>
                <a:spcPts val="0"/>
              </a:spcAft>
              <a:buSzPts val="3000"/>
              <a:buNone/>
            </a:pPr>
            <a:r>
              <a:rPr lang="en-GB" sz="1400">
                <a:solidFill>
                  <a:srgbClr val="00B050"/>
                </a:solidFill>
                <a:latin typeface="Didact Gothic"/>
                <a:ea typeface="Didact Gothic"/>
                <a:cs typeface="Didact Gothic"/>
                <a:sym typeface="Didact Gothic"/>
              </a:rPr>
              <a:t>	</a:t>
            </a:r>
            <a:r>
              <a:rPr b="1" lang="en-GB" sz="1400">
                <a:solidFill>
                  <a:srgbClr val="00B050"/>
                </a:solidFill>
                <a:latin typeface="Didact Gothic"/>
                <a:ea typeface="Didact Gothic"/>
                <a:cs typeface="Didact Gothic"/>
                <a:sym typeface="Didact Gothic"/>
              </a:rPr>
              <a:t>Challenge:</a:t>
            </a:r>
            <a:r>
              <a:rPr lang="en-GB" sz="1400">
                <a:solidFill>
                  <a:srgbClr val="00B050"/>
                </a:solidFill>
                <a:latin typeface="Didact Gothic"/>
                <a:ea typeface="Didact Gothic"/>
                <a:cs typeface="Didact Gothic"/>
                <a:sym typeface="Didact Gothic"/>
              </a:rPr>
              <a:t> Improve relationships in our school!</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	</a:t>
            </a:r>
            <a:r>
              <a:rPr b="1" lang="en-GB" sz="1400">
                <a:solidFill>
                  <a:srgbClr val="7030A0"/>
                </a:solidFill>
                <a:latin typeface="Didact Gothic"/>
                <a:ea typeface="Didact Gothic"/>
                <a:cs typeface="Didact Gothic"/>
                <a:sym typeface="Didact Gothic"/>
              </a:rPr>
              <a:t>Big Idea</a:t>
            </a:r>
            <a:r>
              <a:rPr lang="en-GB" sz="1400">
                <a:solidFill>
                  <a:srgbClr val="7030A0"/>
                </a:solidFill>
                <a:latin typeface="Didact Gothic"/>
                <a:ea typeface="Didact Gothic"/>
                <a:cs typeface="Didact Gothic"/>
                <a:sym typeface="Didact Gothic"/>
              </a:rPr>
              <a:t>: Creativity</a:t>
            </a:r>
            <a:endParaRPr/>
          </a:p>
          <a:p>
            <a:pPr indent="0" lvl="0" marL="0" rtl="0" algn="l">
              <a:lnSpc>
                <a:spcPct val="107000"/>
              </a:lnSpc>
              <a:spcBef>
                <a:spcPts val="600"/>
              </a:spcBef>
              <a:spcAft>
                <a:spcPts val="0"/>
              </a:spcAft>
              <a:buSzPts val="3000"/>
              <a:buNone/>
            </a:pPr>
            <a:r>
              <a:rPr lang="en-GB" sz="1400">
                <a:solidFill>
                  <a:srgbClr val="7030A0"/>
                </a:solidFill>
                <a:latin typeface="Didact Gothic"/>
                <a:ea typeface="Didact Gothic"/>
                <a:cs typeface="Didact Gothic"/>
                <a:sym typeface="Didact Gothic"/>
              </a:rPr>
              <a:t>	</a:t>
            </a:r>
            <a:r>
              <a:rPr b="1" lang="en-GB" sz="1400">
                <a:solidFill>
                  <a:srgbClr val="7030A0"/>
                </a:solidFill>
                <a:latin typeface="Didact Gothic"/>
                <a:ea typeface="Didact Gothic"/>
                <a:cs typeface="Didact Gothic"/>
                <a:sym typeface="Didact Gothic"/>
              </a:rPr>
              <a:t>Big Idea</a:t>
            </a:r>
            <a:r>
              <a:rPr lang="en-GB" sz="1400">
                <a:solidFill>
                  <a:srgbClr val="7030A0"/>
                </a:solidFill>
                <a:latin typeface="Didact Gothic"/>
                <a:ea typeface="Didact Gothic"/>
                <a:cs typeface="Didact Gothic"/>
                <a:sym typeface="Didact Gothic"/>
              </a:rPr>
              <a:t>: Big Idea: Health</a:t>
            </a:r>
            <a:endParaRPr/>
          </a:p>
          <a:p>
            <a:pPr indent="0" lvl="0" marL="0" rtl="0" algn="l">
              <a:lnSpc>
                <a:spcPct val="107000"/>
              </a:lnSpc>
              <a:spcBef>
                <a:spcPts val="600"/>
              </a:spcBef>
              <a:spcAft>
                <a:spcPts val="0"/>
              </a:spcAft>
              <a:buSzPts val="3000"/>
              <a:buNone/>
            </a:pPr>
            <a:r>
              <a:rPr lang="en-GB" sz="1400">
                <a:solidFill>
                  <a:srgbClr val="7030A0"/>
                </a:solidFill>
                <a:latin typeface="Didact Gothic"/>
                <a:ea typeface="Didact Gothic"/>
                <a:cs typeface="Didact Gothic"/>
                <a:sym typeface="Didact Gothic"/>
              </a:rPr>
              <a:t>	</a:t>
            </a:r>
            <a:r>
              <a:rPr b="1" lang="en-GB" sz="1400">
                <a:solidFill>
                  <a:srgbClr val="7030A0"/>
                </a:solidFill>
                <a:latin typeface="Didact Gothic"/>
                <a:ea typeface="Didact Gothic"/>
                <a:cs typeface="Didact Gothic"/>
                <a:sym typeface="Didact Gothic"/>
              </a:rPr>
              <a:t>Essential Question: </a:t>
            </a:r>
            <a:r>
              <a:rPr lang="en-GB" sz="1400">
                <a:solidFill>
                  <a:srgbClr val="7030A0"/>
                </a:solidFill>
                <a:latin typeface="Didact Gothic"/>
                <a:ea typeface="Didact Gothic"/>
                <a:cs typeface="Didact Gothic"/>
                <a:sym typeface="Didact Gothic"/>
              </a:rPr>
              <a:t>What is a healthy lifestyle?</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78" name="Google Shape;478;p67"/>
          <p:cNvSpPr txBox="1"/>
          <p:nvPr>
            <p:ph idx="1" type="body"/>
          </p:nvPr>
        </p:nvSpPr>
        <p:spPr>
          <a:xfrm>
            <a:off x="582200" y="735981"/>
            <a:ext cx="6525300" cy="4066478"/>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(15)</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In more concrete words, here there are </a:t>
            </a:r>
            <a:r>
              <a:rPr b="1" lang="en-GB" sz="1400">
                <a:solidFill>
                  <a:srgbClr val="216BE0"/>
                </a:solidFill>
                <a:latin typeface="Didact Gothic"/>
                <a:ea typeface="Didact Gothic"/>
                <a:cs typeface="Didact Gothic"/>
                <a:sym typeface="Didact Gothic"/>
              </a:rPr>
              <a:t>examples</a:t>
            </a:r>
            <a:r>
              <a:rPr lang="en-GB" sz="1400">
                <a:latin typeface="Didact Gothic"/>
                <a:ea typeface="Didact Gothic"/>
                <a:cs typeface="Didact Gothic"/>
                <a:sym typeface="Didact Gothic"/>
              </a:rPr>
              <a:t> of:</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Guiding Questions for the Health Challenge:</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does it mean to be healthy?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is the biology of health?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factors influence health?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are the major health issues in the world, my community and my family?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is the role of nutrition?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is the role of exercise? </a:t>
            </a:r>
            <a:endParaRPr/>
          </a:p>
          <a:p>
            <a:pPr indent="-285750" lvl="0" marL="285750" rtl="0" algn="l">
              <a:lnSpc>
                <a:spcPct val="107000"/>
              </a:lnSpc>
              <a:spcBef>
                <a:spcPts val="600"/>
              </a:spcBef>
              <a:spcAft>
                <a:spcPts val="0"/>
              </a:spcAft>
              <a:buSzPts val="3000"/>
              <a:buChar char="●"/>
            </a:pPr>
            <a:r>
              <a:rPr i="1" lang="en-GB" sz="1400">
                <a:solidFill>
                  <a:srgbClr val="7030A0"/>
                </a:solidFill>
                <a:latin typeface="Didact Gothic"/>
                <a:ea typeface="Didact Gothic"/>
                <a:cs typeface="Didact Gothic"/>
                <a:sym typeface="Didact Gothic"/>
              </a:rPr>
              <a:t>What is the role of genetics?</a:t>
            </a:r>
            <a:endParaRPr i="1" sz="1400">
              <a:solidFill>
                <a:srgbClr val="7030A0"/>
              </a:solidFill>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84" name="Google Shape;484;p68"/>
          <p:cNvSpPr txBox="1"/>
          <p:nvPr>
            <p:ph idx="1" type="body"/>
          </p:nvPr>
        </p:nvSpPr>
        <p:spPr>
          <a:xfrm>
            <a:off x="582200" y="852899"/>
            <a:ext cx="6525300" cy="3949559"/>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(16)</a:t>
            </a:r>
            <a:endParaRPr/>
          </a:p>
          <a:p>
            <a:pPr indent="0" lvl="0" marL="0" rtl="0" algn="l">
              <a:lnSpc>
                <a:spcPct val="107000"/>
              </a:lnSpc>
              <a:spcBef>
                <a:spcPts val="600"/>
              </a:spcBef>
              <a:spcAft>
                <a:spcPts val="0"/>
              </a:spcAft>
              <a:buSzPts val="3000"/>
              <a:buNone/>
            </a:pPr>
            <a:r>
              <a:rPr lang="en-GB" sz="1400">
                <a:latin typeface="Didact Gothic"/>
                <a:ea typeface="Didact Gothic"/>
                <a:cs typeface="Didact Gothic"/>
                <a:sym typeface="Didact Gothic"/>
              </a:rPr>
              <a:t>In more concrete words, here there are </a:t>
            </a:r>
            <a:r>
              <a:rPr b="1" lang="en-GB" sz="1400">
                <a:solidFill>
                  <a:srgbClr val="216BE0"/>
                </a:solidFill>
                <a:latin typeface="Didact Gothic"/>
                <a:ea typeface="Didact Gothic"/>
                <a:cs typeface="Didact Gothic"/>
                <a:sym typeface="Didact Gothic"/>
              </a:rPr>
              <a:t>examples</a:t>
            </a:r>
            <a:r>
              <a:rPr lang="en-GB" sz="1400">
                <a:latin typeface="Didact Gothic"/>
                <a:ea typeface="Didact Gothic"/>
                <a:cs typeface="Didact Gothic"/>
                <a:sym typeface="Didact Gothic"/>
              </a:rPr>
              <a:t> of:</a:t>
            </a:r>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just">
              <a:lnSpc>
                <a:spcPct val="107000"/>
              </a:lnSpc>
              <a:spcBef>
                <a:spcPts val="600"/>
              </a:spcBef>
              <a:spcAft>
                <a:spcPts val="0"/>
              </a:spcAft>
              <a:buSzPts val="3000"/>
              <a:buNone/>
            </a:pPr>
            <a:r>
              <a:rPr lang="en-GB" sz="1400" u="sng">
                <a:latin typeface="Didact Gothic"/>
                <a:ea typeface="Didact Gothic"/>
                <a:cs typeface="Didact Gothic"/>
                <a:sym typeface="Didact Gothic"/>
              </a:rPr>
              <a:t>Guiding Resources</a:t>
            </a:r>
            <a:r>
              <a:rPr lang="en-GB" sz="1400">
                <a:latin typeface="Didact Gothic"/>
                <a:ea typeface="Didact Gothic"/>
                <a:cs typeface="Didact Gothic"/>
                <a:sym typeface="Didact Gothic"/>
              </a:rPr>
              <a:t>: online databases and journals, online courses, the school or public library, social networks, local experts or experts located anywhere in the world via the web. </a:t>
            </a:r>
            <a:endParaRPr/>
          </a:p>
          <a:p>
            <a:pPr indent="0" lvl="0" marL="0" rtl="0" algn="just">
              <a:lnSpc>
                <a:spcPct val="107000"/>
              </a:lnSpc>
              <a:spcBef>
                <a:spcPts val="600"/>
              </a:spcBef>
              <a:spcAft>
                <a:spcPts val="0"/>
              </a:spcAft>
              <a:buSzPts val="3000"/>
              <a:buNone/>
            </a:pPr>
            <a:r>
              <a:rPr lang="en-GB" sz="1400" u="sng">
                <a:latin typeface="Didact Gothic"/>
                <a:ea typeface="Didact Gothic"/>
                <a:cs typeface="Didact Gothic"/>
                <a:sym typeface="Didact Gothic"/>
              </a:rPr>
              <a:t>Guiding activities:</a:t>
            </a:r>
            <a:r>
              <a:rPr lang="en-GB" sz="1400">
                <a:latin typeface="Didact Gothic"/>
                <a:ea typeface="Didact Gothic"/>
                <a:cs typeface="Didact Gothic"/>
                <a:sym typeface="Didact Gothic"/>
              </a:rPr>
              <a:t> simulations, experiments, projects, problem sets, research, games, expert interviews, surveys, lectures, and textbook assignments.</a:t>
            </a:r>
            <a:endParaRPr/>
          </a:p>
          <a:p>
            <a:pPr indent="0" lvl="0" marL="0" rtl="0" algn="ctr">
              <a:lnSpc>
                <a:spcPct val="107000"/>
              </a:lnSpc>
              <a:spcBef>
                <a:spcPts val="600"/>
              </a:spcBef>
              <a:spcAft>
                <a:spcPts val="0"/>
              </a:spcAft>
              <a:buSzPts val="3000"/>
              <a:buNone/>
            </a:pPr>
            <a:r>
              <a:rPr b="1" i="1" lang="en-GB" sz="1400">
                <a:latin typeface="Didact Gothic"/>
                <a:ea typeface="Didact Gothic"/>
                <a:cs typeface="Didact Gothic"/>
                <a:sym typeface="Didact Gothic"/>
              </a:rPr>
              <a:t>Any resource or activity that helps uncover the knowledge needed to answer the Guiding Questions and to develop an innovative, insightful, and realistic Solution is valuable!</a:t>
            </a:r>
            <a:endParaRPr/>
          </a:p>
          <a:p>
            <a:pPr indent="0" lvl="0" marL="0" rtl="0" algn="just">
              <a:lnSpc>
                <a:spcPct val="107000"/>
              </a:lnSpc>
              <a:spcBef>
                <a:spcPts val="600"/>
              </a:spcBef>
              <a:spcAft>
                <a:spcPts val="0"/>
              </a:spcAft>
              <a:buSzPts val="3000"/>
              <a:buNone/>
            </a:pPr>
            <a:r>
              <a:rPr lang="en-GB" sz="1400">
                <a:solidFill>
                  <a:srgbClr val="7030A0"/>
                </a:solidFill>
                <a:latin typeface="Didact Gothic"/>
                <a:ea typeface="Didact Gothic"/>
                <a:cs typeface="Didact Gothic"/>
                <a:sym typeface="Didact Gothic"/>
              </a:rPr>
              <a:t>In the Health Challenge example, resources and activities might include interviews with physicians, research using online databases and participation in an online course about nutrition.</a:t>
            </a:r>
            <a:endParaRPr sz="1400">
              <a:solidFill>
                <a:srgbClr val="7030A0"/>
              </a:solidFill>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9"/>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490" name="Google Shape;490;p69"/>
          <p:cNvSpPr txBox="1"/>
          <p:nvPr>
            <p:ph idx="1" type="body"/>
          </p:nvPr>
        </p:nvSpPr>
        <p:spPr>
          <a:xfrm>
            <a:off x="582200" y="1018478"/>
            <a:ext cx="6525300" cy="3783980"/>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(17)</a:t>
            </a:r>
            <a:endParaRPr/>
          </a:p>
          <a:p>
            <a:pPr indent="0" lvl="0" marL="0" rtl="0" algn="just">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There is no ‘standard’ lesson plan template for CBL, so any form you might create would be useful and is accepted! It only has to serve your needs when planning / designing a CBL lesson with your pupils!</a:t>
            </a:r>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However, experts  (e.g. from Apples for Kids, Rise project of Challenge Institute) provides canvas and templates that any teacher can use or adapt for CBL lessons! They are presented in the next slides!</a:t>
            </a:r>
            <a:endParaRPr/>
          </a:p>
          <a:p>
            <a:pPr indent="-285750" lvl="0" marL="285750" rtl="0" algn="just">
              <a:lnSpc>
                <a:spcPct val="107000"/>
              </a:lnSpc>
              <a:spcBef>
                <a:spcPts val="600"/>
              </a:spcBef>
              <a:spcAft>
                <a:spcPts val="0"/>
              </a:spcAft>
              <a:buSzPts val="3000"/>
              <a:buChar char="●"/>
            </a:pPr>
            <a:r>
              <a:rPr lang="en-GB" sz="1400">
                <a:latin typeface="Didact Gothic"/>
                <a:ea typeface="Didact Gothic"/>
                <a:cs typeface="Didact Gothic"/>
                <a:sym typeface="Didact Gothic"/>
              </a:rPr>
              <a:t>Keeping organized and documenting your process is critical for successfully completing the Challenge experience. It is particularly important to have a place where you can see progress and make decisions. Making the learning process visible throughout the Challenge experience helps to develop collaboration and innovation.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00" name="Google Shape;100;p7"/>
          <p:cNvSpPr txBox="1"/>
          <p:nvPr>
            <p:ph idx="1" type="body"/>
          </p:nvPr>
        </p:nvSpPr>
        <p:spPr>
          <a:xfrm>
            <a:off x="582200" y="1040900"/>
            <a:ext cx="6525300" cy="3754124"/>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Defining CBL		(2)</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CBL builds on the foundation of experiential learning and leans heavily on the wisdom of a long history of progressive ideas. The framework is informed by innovative ideas from education, media, technology, entertainment, recreation, the workplace, and society.</a:t>
            </a:r>
            <a:endParaRPr/>
          </a:p>
          <a:p>
            <a:pPr indent="-228600" lvl="0" marL="457200" rtl="0" algn="just">
              <a:lnSpc>
                <a:spcPct val="100000"/>
              </a:lnSpc>
              <a:spcBef>
                <a:spcPts val="600"/>
              </a:spcBef>
              <a:spcAft>
                <a:spcPts val="0"/>
              </a:spcAft>
              <a:buSzPts val="3000"/>
              <a:buNone/>
            </a:pPr>
            <a:r>
              <a:t/>
            </a:r>
            <a:endParaRPr sz="1400"/>
          </a:p>
          <a:p>
            <a:pPr indent="-419100" lvl="0" marL="457200" rtl="0" algn="just">
              <a:lnSpc>
                <a:spcPct val="100000"/>
              </a:lnSpc>
              <a:spcBef>
                <a:spcPts val="600"/>
              </a:spcBef>
              <a:spcAft>
                <a:spcPts val="0"/>
              </a:spcAft>
              <a:buSzPts val="3000"/>
              <a:buChar char="●"/>
            </a:pPr>
            <a:r>
              <a:rPr lang="en-GB" sz="1400"/>
              <a:t>CBL is designed to be flexible, customizable and allow for multiple points of entry. The approach can connect and extend current practice, serve as the framework for specific capstone events during the school year, and act as an overarching institutional wide framework for decision making and learning.</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70"/>
          <p:cNvPicPr preferRelativeResize="0"/>
          <p:nvPr/>
        </p:nvPicPr>
        <p:blipFill rotWithShape="1">
          <a:blip r:embed="rId3">
            <a:alphaModFix/>
          </a:blip>
          <a:srcRect b="0" l="0" r="0" t="0"/>
          <a:stretch/>
        </p:blipFill>
        <p:spPr>
          <a:xfrm>
            <a:off x="1077951" y="387969"/>
            <a:ext cx="6542049" cy="408878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1"/>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501" name="Google Shape;501;p71"/>
          <p:cNvSpPr txBox="1"/>
          <p:nvPr>
            <p:ph idx="1" type="body"/>
          </p:nvPr>
        </p:nvSpPr>
        <p:spPr>
          <a:xfrm>
            <a:off x="582200" y="852900"/>
            <a:ext cx="6525300" cy="3934690"/>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(18)</a:t>
            </a:r>
            <a:endParaRPr/>
          </a:p>
          <a:p>
            <a:pPr indent="-419100" lvl="0" marL="457200" rtl="0" algn="l">
              <a:lnSpc>
                <a:spcPct val="100000"/>
              </a:lnSpc>
              <a:spcBef>
                <a:spcPts val="600"/>
              </a:spcBef>
              <a:spcAft>
                <a:spcPts val="0"/>
              </a:spcAft>
              <a:buSzPts val="3000"/>
              <a:buChar char="●"/>
            </a:pPr>
            <a:r>
              <a:rPr lang="en-GB" sz="1400">
                <a:solidFill>
                  <a:srgbClr val="333333"/>
                </a:solidFill>
                <a:latin typeface="Didact Gothic"/>
                <a:ea typeface="Didact Gothic"/>
                <a:cs typeface="Didact Gothic"/>
                <a:sym typeface="Didact Gothic"/>
              </a:rPr>
              <a:t>I</a:t>
            </a:r>
            <a:r>
              <a:rPr b="0" i="0" lang="en-GB" sz="1400">
                <a:solidFill>
                  <a:srgbClr val="333333"/>
                </a:solidFill>
                <a:latin typeface="Didact Gothic"/>
                <a:ea typeface="Didact Gothic"/>
                <a:cs typeface="Didact Gothic"/>
                <a:sym typeface="Didact Gothic"/>
              </a:rPr>
              <a:t>n the previous slide it is a planner (diagram) from Appels for Kids. </a:t>
            </a:r>
            <a:endParaRPr/>
          </a:p>
          <a:p>
            <a:pPr indent="-419100" lvl="0" marL="457200" rtl="0" algn="just">
              <a:lnSpc>
                <a:spcPct val="100000"/>
              </a:lnSpc>
              <a:spcBef>
                <a:spcPts val="600"/>
              </a:spcBef>
              <a:spcAft>
                <a:spcPts val="0"/>
              </a:spcAft>
              <a:buSzPts val="3000"/>
              <a:buChar char="●"/>
            </a:pPr>
            <a:r>
              <a:rPr b="0" i="0" lang="en-GB" sz="1400">
                <a:solidFill>
                  <a:srgbClr val="333333"/>
                </a:solidFill>
                <a:latin typeface="Didact Gothic"/>
                <a:ea typeface="Didact Gothic"/>
                <a:cs typeface="Didact Gothic"/>
                <a:sym typeface="Didact Gothic"/>
              </a:rPr>
              <a:t>The top half of the diagram outlines the CBL framework as it is. The only difference here is that there have been included some overlapping of the stages, as there are times when students need to move back and forward between them.</a:t>
            </a:r>
            <a:endParaRPr/>
          </a:p>
          <a:p>
            <a:pPr indent="-419100" lvl="0" marL="457200" rtl="0" algn="just">
              <a:lnSpc>
                <a:spcPct val="100000"/>
              </a:lnSpc>
              <a:spcBef>
                <a:spcPts val="600"/>
              </a:spcBef>
              <a:spcAft>
                <a:spcPts val="0"/>
              </a:spcAft>
              <a:buSzPts val="3000"/>
              <a:buChar char="●"/>
            </a:pPr>
            <a:r>
              <a:rPr b="0" i="0" lang="en-GB" sz="1400">
                <a:solidFill>
                  <a:srgbClr val="333333"/>
                </a:solidFill>
                <a:latin typeface="Didact Gothic"/>
                <a:ea typeface="Didact Gothic"/>
                <a:cs typeface="Didact Gothic"/>
                <a:sym typeface="Didact Gothic"/>
              </a:rPr>
              <a:t>The bottom half outlines more explicitly teacher involvement in the process. The hope is that this diagram outlines to teachers the ongoing opportunities to gather evidence of learning, explicitly teach, work with small groups and gather assessments.</a:t>
            </a:r>
            <a:endParaRPr/>
          </a:p>
          <a:p>
            <a:pPr indent="-419100" lvl="0" marL="457200" rtl="0" algn="just">
              <a:lnSpc>
                <a:spcPct val="100000"/>
              </a:lnSpc>
              <a:spcBef>
                <a:spcPts val="600"/>
              </a:spcBef>
              <a:spcAft>
                <a:spcPts val="0"/>
              </a:spcAft>
              <a:buSzPts val="3000"/>
              <a:buChar char="●"/>
            </a:pPr>
            <a:r>
              <a:rPr b="0" i="0" lang="en-GB" sz="1400">
                <a:solidFill>
                  <a:srgbClr val="333333"/>
                </a:solidFill>
                <a:latin typeface="Didact Gothic"/>
                <a:ea typeface="Didact Gothic"/>
                <a:cs typeface="Didact Gothic"/>
                <a:sym typeface="Didact Gothic"/>
              </a:rPr>
              <a:t>This diagram is a visual way to highlight to teachers and students the different stages of the process, how they relate to one another and their role within them.</a:t>
            </a:r>
            <a:endParaRPr/>
          </a:p>
          <a:p>
            <a:pPr indent="0" lvl="0" marL="38100" rtl="0" algn="ctr">
              <a:lnSpc>
                <a:spcPct val="100000"/>
              </a:lnSpc>
              <a:spcBef>
                <a:spcPts val="600"/>
              </a:spcBef>
              <a:spcAft>
                <a:spcPts val="0"/>
              </a:spcAft>
              <a:buSzPts val="3000"/>
              <a:buNone/>
            </a:pPr>
            <a:r>
              <a:rPr b="1" i="1" lang="en-GB" sz="1400">
                <a:solidFill>
                  <a:srgbClr val="216BE0"/>
                </a:solidFill>
                <a:latin typeface="Didact Gothic"/>
                <a:ea typeface="Didact Gothic"/>
                <a:cs typeface="Didact Gothic"/>
                <a:sym typeface="Didact Gothic"/>
              </a:rPr>
              <a:t>You can use its  upper part as a starting point in creating a CBL lesson plan and the lower part to collect evidences after the implementation of your CBL lesson! </a:t>
            </a:r>
            <a:endParaRPr b="1" i="1" sz="1400">
              <a:solidFill>
                <a:srgbClr val="216BE0"/>
              </a:solidFill>
              <a:latin typeface="Didact Gothic"/>
              <a:ea typeface="Didact Gothic"/>
              <a:cs typeface="Didact Gothic"/>
              <a:sym typeface="Didact Gothic"/>
            </a:endParaRPr>
          </a:p>
          <a:p>
            <a:pPr indent="-228600" lvl="0" marL="457200" rtl="0" algn="l">
              <a:lnSpc>
                <a:spcPct val="100000"/>
              </a:lnSpc>
              <a:spcBef>
                <a:spcPts val="600"/>
              </a:spcBef>
              <a:spcAft>
                <a:spcPts val="0"/>
              </a:spcAft>
              <a:buSzPts val="3000"/>
              <a:buNone/>
            </a:pPr>
            <a:r>
              <a:t/>
            </a:r>
            <a:endParaRPr sz="14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72"/>
          <p:cNvPicPr preferRelativeResize="0"/>
          <p:nvPr/>
        </p:nvPicPr>
        <p:blipFill rotWithShape="1">
          <a:blip r:embed="rId3">
            <a:alphaModFix/>
          </a:blip>
          <a:srcRect b="0" l="0" r="0" t="0"/>
          <a:stretch/>
        </p:blipFill>
        <p:spPr>
          <a:xfrm>
            <a:off x="1219200" y="94014"/>
            <a:ext cx="6544958" cy="504948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73"/>
          <p:cNvPicPr preferRelativeResize="0"/>
          <p:nvPr/>
        </p:nvPicPr>
        <p:blipFill rotWithShape="1">
          <a:blip r:embed="rId3">
            <a:alphaModFix/>
          </a:blip>
          <a:srcRect b="0" l="0" r="0" t="0"/>
          <a:stretch/>
        </p:blipFill>
        <p:spPr>
          <a:xfrm>
            <a:off x="1085386" y="35520"/>
            <a:ext cx="6796844" cy="507246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4"/>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A.2.3 How to create CBL lesson plans and resources</a:t>
            </a:r>
            <a:endParaRPr/>
          </a:p>
        </p:txBody>
      </p:sp>
      <p:sp>
        <p:nvSpPr>
          <p:cNvPr id="517" name="Google Shape;517;p74"/>
          <p:cNvSpPr txBox="1"/>
          <p:nvPr>
            <p:ph idx="1" type="body"/>
          </p:nvPr>
        </p:nvSpPr>
        <p:spPr>
          <a:xfrm>
            <a:off x="582200" y="959004"/>
            <a:ext cx="6525300" cy="3725095"/>
          </a:xfrm>
          <a:prstGeom prst="rect">
            <a:avLst/>
          </a:prstGeom>
          <a:noFill/>
          <a:ln>
            <a:noFill/>
          </a:ln>
        </p:spPr>
        <p:txBody>
          <a:bodyPr anchorCtr="0" anchor="t" bIns="91425" lIns="91425" spcFirstLastPara="1" rIns="91425" wrap="square" tIns="91425">
            <a:noAutofit/>
          </a:bodyPr>
          <a:lstStyle/>
          <a:p>
            <a:pPr indent="0" lvl="0" marL="0" rtl="0" algn="ctr">
              <a:lnSpc>
                <a:spcPct val="107000"/>
              </a:lnSpc>
              <a:spcBef>
                <a:spcPts val="600"/>
              </a:spcBef>
              <a:spcAft>
                <a:spcPts val="0"/>
              </a:spcAft>
              <a:buSzPts val="3000"/>
              <a:buNone/>
            </a:pPr>
            <a:r>
              <a:rPr lang="en-GB" sz="2000">
                <a:latin typeface="Didact Gothic"/>
                <a:ea typeface="Didact Gothic"/>
                <a:cs typeface="Didact Gothic"/>
                <a:sym typeface="Didact Gothic"/>
              </a:rPr>
              <a:t>How to create CBL lesson plans	(19)</a:t>
            </a:r>
            <a:endParaRPr/>
          </a:p>
          <a:p>
            <a:pPr indent="-228600" lvl="0" marL="457200" rtl="0" algn="l">
              <a:lnSpc>
                <a:spcPct val="100000"/>
              </a:lnSpc>
              <a:spcBef>
                <a:spcPts val="600"/>
              </a:spcBef>
              <a:spcAft>
                <a:spcPts val="0"/>
              </a:spcAft>
              <a:buSzPts val="3000"/>
              <a:buNone/>
            </a:pPr>
            <a:r>
              <a:t/>
            </a:r>
            <a:endParaRPr b="0" i="0" sz="1400">
              <a:solidFill>
                <a:srgbClr val="333333"/>
              </a:solidFill>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solidFill>
                  <a:srgbClr val="333333"/>
                </a:solidFill>
                <a:latin typeface="Didact Gothic"/>
                <a:ea typeface="Didact Gothic"/>
                <a:cs typeface="Didact Gothic"/>
                <a:sym typeface="Didact Gothic"/>
              </a:rPr>
              <a:t>In the two previous slides you have another template for CBL planning and data collection. It is a planner from RISE project of Challenge Institute.</a:t>
            </a:r>
            <a:endParaRPr/>
          </a:p>
          <a:p>
            <a:pPr indent="-228600" lvl="0" marL="457200" rtl="0" algn="just">
              <a:lnSpc>
                <a:spcPct val="100000"/>
              </a:lnSpc>
              <a:spcBef>
                <a:spcPts val="600"/>
              </a:spcBef>
              <a:spcAft>
                <a:spcPts val="0"/>
              </a:spcAft>
              <a:buSzPts val="3000"/>
              <a:buNone/>
            </a:pPr>
            <a:r>
              <a:t/>
            </a:r>
            <a:endParaRPr sz="1400">
              <a:solidFill>
                <a:srgbClr val="333333"/>
              </a:solidFill>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solidFill>
                  <a:srgbClr val="333333"/>
                </a:solidFill>
                <a:latin typeface="Didact Gothic"/>
                <a:ea typeface="Didact Gothic"/>
                <a:cs typeface="Didact Gothic"/>
                <a:sym typeface="Didact Gothic"/>
              </a:rPr>
              <a:t>It allows you to organize your CBL lesson and then record the progress, while completing the Challenge with your pupils.</a:t>
            </a:r>
            <a:endParaRPr/>
          </a:p>
          <a:p>
            <a:pPr indent="-228600" lvl="0" marL="457200" rtl="0" algn="just">
              <a:lnSpc>
                <a:spcPct val="100000"/>
              </a:lnSpc>
              <a:spcBef>
                <a:spcPts val="600"/>
              </a:spcBef>
              <a:spcAft>
                <a:spcPts val="0"/>
              </a:spcAft>
              <a:buSzPts val="3000"/>
              <a:buNone/>
            </a:pPr>
            <a:r>
              <a:t/>
            </a:r>
            <a:endParaRPr sz="1400">
              <a:solidFill>
                <a:srgbClr val="333333"/>
              </a:solidFill>
              <a:latin typeface="Didact Gothic"/>
              <a:ea typeface="Didact Gothic"/>
              <a:cs typeface="Didact Gothic"/>
              <a:sym typeface="Didact Gothic"/>
            </a:endParaRPr>
          </a:p>
          <a:p>
            <a:pPr indent="-419100" lvl="0" marL="457200" rtl="0" algn="just">
              <a:lnSpc>
                <a:spcPct val="100000"/>
              </a:lnSpc>
              <a:spcBef>
                <a:spcPts val="600"/>
              </a:spcBef>
              <a:spcAft>
                <a:spcPts val="0"/>
              </a:spcAft>
              <a:buSzPts val="3000"/>
              <a:buChar char="●"/>
            </a:pPr>
            <a:r>
              <a:rPr lang="en-GB" sz="1400">
                <a:solidFill>
                  <a:srgbClr val="333333"/>
                </a:solidFill>
                <a:latin typeface="Didact Gothic"/>
                <a:ea typeface="Didact Gothic"/>
                <a:cs typeface="Didact Gothic"/>
                <a:sym typeface="Didact Gothic"/>
              </a:rPr>
              <a:t>Next slides offers you the same template filled in, as a practical example on the Big Ideas of ‘Health’ (that we presented before)…</a:t>
            </a:r>
            <a:endParaRPr sz="14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75"/>
          <p:cNvPicPr preferRelativeResize="0"/>
          <p:nvPr/>
        </p:nvPicPr>
        <p:blipFill rotWithShape="1">
          <a:blip r:embed="rId3">
            <a:alphaModFix/>
          </a:blip>
          <a:srcRect b="0" l="0" r="0" t="0"/>
          <a:stretch/>
        </p:blipFill>
        <p:spPr>
          <a:xfrm>
            <a:off x="1099226" y="82454"/>
            <a:ext cx="6766101" cy="4978591"/>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76"/>
          <p:cNvPicPr preferRelativeResize="0"/>
          <p:nvPr/>
        </p:nvPicPr>
        <p:blipFill rotWithShape="1">
          <a:blip r:embed="rId3">
            <a:alphaModFix/>
          </a:blip>
          <a:srcRect b="0" l="0" r="0" t="0"/>
          <a:stretch/>
        </p:blipFill>
        <p:spPr>
          <a:xfrm>
            <a:off x="1108599" y="56889"/>
            <a:ext cx="6718645" cy="5086611"/>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7"/>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2</a:t>
            </a:r>
            <a:endParaRPr/>
          </a:p>
        </p:txBody>
      </p:sp>
      <p:sp>
        <p:nvSpPr>
          <p:cNvPr id="533" name="Google Shape;533;p77"/>
          <p:cNvSpPr txBox="1"/>
          <p:nvPr>
            <p:ph idx="1" type="body"/>
          </p:nvPr>
        </p:nvSpPr>
        <p:spPr>
          <a:xfrm>
            <a:off x="582200" y="852899"/>
            <a:ext cx="6525300" cy="3956993"/>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Individual work:</a:t>
            </a:r>
            <a:r>
              <a:rPr b="1" lang="en-GB" sz="1400"/>
              <a:t> </a:t>
            </a:r>
            <a:endParaRPr/>
          </a:p>
          <a:p>
            <a:pPr indent="0" lvl="0" marL="38100" rtl="0" algn="just">
              <a:lnSpc>
                <a:spcPct val="100000"/>
              </a:lnSpc>
              <a:spcBef>
                <a:spcPts val="600"/>
              </a:spcBef>
              <a:spcAft>
                <a:spcPts val="0"/>
              </a:spcAft>
              <a:buSzPts val="3000"/>
              <a:buNone/>
            </a:pPr>
            <a:r>
              <a:rPr lang="en-GB" sz="1400"/>
              <a:t>⮚ Starting from the following “Big Idea: “Combat bullying in your community school” write the:</a:t>
            </a:r>
            <a:endParaRPr/>
          </a:p>
          <a:p>
            <a:pPr indent="-419100" lvl="0" marL="457200" rtl="0" algn="just">
              <a:lnSpc>
                <a:spcPct val="100000"/>
              </a:lnSpc>
              <a:spcBef>
                <a:spcPts val="600"/>
              </a:spcBef>
              <a:spcAft>
                <a:spcPts val="0"/>
              </a:spcAft>
              <a:buSzPts val="3000"/>
              <a:buChar char="●"/>
            </a:pPr>
            <a:r>
              <a:rPr b="1" i="1" lang="en-GB" sz="1400">
                <a:solidFill>
                  <a:srgbClr val="216BE0"/>
                </a:solidFill>
              </a:rPr>
              <a:t>Essential Question and</a:t>
            </a:r>
            <a:endParaRPr/>
          </a:p>
          <a:p>
            <a:pPr indent="-419100" lvl="0" marL="457200" rtl="0" algn="just">
              <a:lnSpc>
                <a:spcPct val="100000"/>
              </a:lnSpc>
              <a:spcBef>
                <a:spcPts val="600"/>
              </a:spcBef>
              <a:spcAft>
                <a:spcPts val="0"/>
              </a:spcAft>
              <a:buSzPts val="3000"/>
              <a:buChar char="●"/>
            </a:pPr>
            <a:r>
              <a:rPr b="1" i="1" lang="en-GB" sz="1400">
                <a:solidFill>
                  <a:srgbClr val="216BE0"/>
                </a:solidFill>
              </a:rPr>
              <a:t>Guiding Questions</a:t>
            </a:r>
            <a:endParaRPr/>
          </a:p>
          <a:p>
            <a:pPr indent="0" lvl="0" marL="38100" rtl="0" algn="just">
              <a:lnSpc>
                <a:spcPct val="100000"/>
              </a:lnSpc>
              <a:spcBef>
                <a:spcPts val="600"/>
              </a:spcBef>
              <a:spcAft>
                <a:spcPts val="0"/>
              </a:spcAft>
              <a:buSzPts val="3000"/>
              <a:buNone/>
            </a:pPr>
            <a:r>
              <a:rPr lang="en-GB" sz="1400"/>
              <a:t>⮚ Answer why such CBL lesson would be beneficial for your pupils (what would be the advantages compared with a more traditional approach to teaching such a topic)? </a:t>
            </a:r>
            <a:endParaRPr/>
          </a:p>
          <a:p>
            <a:pPr indent="0" lvl="0" marL="38100" rtl="0" algn="just">
              <a:lnSpc>
                <a:spcPct val="100000"/>
              </a:lnSpc>
              <a:spcBef>
                <a:spcPts val="600"/>
              </a:spcBef>
              <a:spcAft>
                <a:spcPts val="0"/>
              </a:spcAft>
              <a:buSzPts val="3000"/>
              <a:buNone/>
            </a:pPr>
            <a:r>
              <a:rPr lang="en-GB" sz="1400"/>
              <a:t>⮚ How long do you think this CBL lesson would last with your pupils (hours, days or weeks)?</a:t>
            </a:r>
            <a:endParaRPr/>
          </a:p>
          <a:p>
            <a:pPr indent="0" lvl="0" marL="38100" rtl="0" algn="just">
              <a:lnSpc>
                <a:spcPct val="100000"/>
              </a:lnSpc>
              <a:spcBef>
                <a:spcPts val="600"/>
              </a:spcBef>
              <a:spcAft>
                <a:spcPts val="0"/>
              </a:spcAft>
              <a:buSzPts val="3000"/>
              <a:buNone/>
            </a:pPr>
            <a:r>
              <a:rPr lang="en-GB" sz="1400"/>
              <a:t>⮚ Share the </a:t>
            </a:r>
            <a:r>
              <a:rPr b="1" i="1" lang="en-GB" sz="1400">
                <a:solidFill>
                  <a:srgbClr val="216BE0"/>
                </a:solidFill>
              </a:rPr>
              <a:t>Essential Question and Guiding Questions </a:t>
            </a:r>
            <a:r>
              <a:rPr lang="en-GB" sz="1400">
                <a:solidFill>
                  <a:schemeClr val="dk1"/>
                </a:solidFill>
              </a:rPr>
              <a:t>and the envisaged duration of your CBL lesson, with other trainees.</a:t>
            </a:r>
            <a:endParaRPr/>
          </a:p>
          <a:p>
            <a:pPr indent="0" lvl="0" marL="38100" rtl="0" algn="just">
              <a:lnSpc>
                <a:spcPct val="100000"/>
              </a:lnSpc>
              <a:spcBef>
                <a:spcPts val="600"/>
              </a:spcBef>
              <a:spcAft>
                <a:spcPts val="0"/>
              </a:spcAft>
              <a:buSzPts val="3000"/>
              <a:buNone/>
            </a:pPr>
            <a:r>
              <a:rPr lang="en-GB" sz="1400"/>
              <a:t>⮚ </a:t>
            </a:r>
            <a:r>
              <a:rPr lang="en-GB" sz="1400">
                <a:solidFill>
                  <a:schemeClr val="dk1"/>
                </a:solidFill>
              </a:rPr>
              <a:t>By using the Challenge Planner provided by the trainer (Annex 2.1), fill it in as much as possible.</a:t>
            </a:r>
            <a:endParaRPr/>
          </a:p>
          <a:p>
            <a:pPr indent="0" lvl="0" marL="38100" rtl="0" algn="ctr">
              <a:lnSpc>
                <a:spcPct val="100000"/>
              </a:lnSpc>
              <a:spcBef>
                <a:spcPts val="600"/>
              </a:spcBef>
              <a:spcAft>
                <a:spcPts val="0"/>
              </a:spcAft>
              <a:buSzPts val="3000"/>
              <a:buNone/>
            </a:pPr>
            <a:r>
              <a:rPr lang="en-GB" sz="1400"/>
              <a:t>Working time: 40 minutes</a:t>
            </a:r>
            <a:endParaRPr/>
          </a:p>
        </p:txBody>
      </p:sp>
      <p:pic>
        <p:nvPicPr>
          <p:cNvPr descr="hard thinking face /&gt; | Funny emoticons, Animated emoticons, Funny emoji  faces" id="534" name="Google Shape;534;p77"/>
          <p:cNvPicPr preferRelativeResize="0"/>
          <p:nvPr/>
        </p:nvPicPr>
        <p:blipFill rotWithShape="1">
          <a:blip r:embed="rId3">
            <a:alphaModFix/>
          </a:blip>
          <a:srcRect b="0" l="0" r="0" t="0"/>
          <a:stretch/>
        </p:blipFill>
        <p:spPr>
          <a:xfrm>
            <a:off x="2490439" y="131812"/>
            <a:ext cx="909088" cy="90908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References</a:t>
            </a:r>
            <a:endParaRPr/>
          </a:p>
        </p:txBody>
      </p:sp>
      <p:sp>
        <p:nvSpPr>
          <p:cNvPr id="540" name="Google Shape;540;p78"/>
          <p:cNvSpPr txBox="1"/>
          <p:nvPr>
            <p:ph idx="1" type="body"/>
          </p:nvPr>
        </p:nvSpPr>
        <p:spPr>
          <a:xfrm>
            <a:off x="582200" y="1040900"/>
            <a:ext cx="6525300" cy="36432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600"/>
              </a:spcBef>
              <a:spcAft>
                <a:spcPts val="0"/>
              </a:spcAft>
              <a:buSzPts val="3000"/>
              <a:buNone/>
            </a:pPr>
            <a:r>
              <a:t/>
            </a:r>
            <a:endParaRPr sz="1400">
              <a:latin typeface="Didact Gothic"/>
              <a:ea typeface="Didact Gothic"/>
              <a:cs typeface="Didact Gothic"/>
              <a:sym typeface="Didact Gothic"/>
            </a:endParaRPr>
          </a:p>
          <a:p>
            <a:pPr indent="0" lvl="0" marL="0" rtl="0" algn="l">
              <a:lnSpc>
                <a:spcPct val="107000"/>
              </a:lnSpc>
              <a:spcBef>
                <a:spcPts val="600"/>
              </a:spcBef>
              <a:spcAft>
                <a:spcPts val="0"/>
              </a:spcAft>
              <a:buSzPts val="3000"/>
              <a:buNone/>
            </a:pPr>
            <a:r>
              <a:rPr lang="en-GB" sz="1200">
                <a:latin typeface="Didact Gothic"/>
                <a:ea typeface="Didact Gothic"/>
                <a:cs typeface="Didact Gothic"/>
                <a:sym typeface="Didact Gothic"/>
              </a:rPr>
              <a:t>1. CBL Guide 2016, </a:t>
            </a:r>
            <a:r>
              <a:rPr lang="en-GB" sz="1200" u="sng">
                <a:solidFill>
                  <a:srgbClr val="0563C1"/>
                </a:solidFill>
                <a:latin typeface="Didact Gothic"/>
                <a:ea typeface="Didact Gothic"/>
                <a:cs typeface="Didact Gothic"/>
                <a:sym typeface="Didact Gothic"/>
                <a:hlinkClick r:id="rId3">
                  <a:extLst>
                    <a:ext uri="{A12FA001-AC4F-418D-AE19-62706E023703}">
                      <ahyp:hlinkClr val="tx"/>
                    </a:ext>
                  </a:extLst>
                </a:hlinkClick>
              </a:rPr>
              <a:t>https://www.challengebasedlearning.org/wp-content/uploads/2019/02/CBL_Guide2016.pdf</a:t>
            </a:r>
            <a:r>
              <a:rPr lang="en-GB" sz="1200">
                <a:latin typeface="Didact Gothic"/>
                <a:ea typeface="Didact Gothic"/>
                <a:cs typeface="Didact Gothic"/>
                <a:sym typeface="Didact Gothic"/>
              </a:rPr>
              <a:t> </a:t>
            </a:r>
            <a:endParaRPr/>
          </a:p>
          <a:p>
            <a:pPr indent="0" lvl="0" marL="0" rtl="0" algn="l">
              <a:lnSpc>
                <a:spcPct val="107000"/>
              </a:lnSpc>
              <a:spcBef>
                <a:spcPts val="600"/>
              </a:spcBef>
              <a:spcAft>
                <a:spcPts val="0"/>
              </a:spcAft>
              <a:buSzPts val="3000"/>
              <a:buNone/>
            </a:pPr>
            <a:r>
              <a:rPr lang="en-GB" sz="1200">
                <a:latin typeface="Didact Gothic"/>
                <a:ea typeface="Didact Gothic"/>
                <a:cs typeface="Didact Gothic"/>
                <a:sym typeface="Didact Gothic"/>
              </a:rPr>
              <a:t>2. Apples for Kids / Challenge Based Learning, </a:t>
            </a:r>
            <a:r>
              <a:rPr i="1" lang="en-GB" sz="1200">
                <a:latin typeface="Didact Gothic"/>
                <a:ea typeface="Didact Gothic"/>
                <a:cs typeface="Didact Gothic"/>
                <a:sym typeface="Didact Gothic"/>
              </a:rPr>
              <a:t>Gathering Evidence with Challenge Based</a:t>
            </a:r>
            <a:r>
              <a:rPr lang="en-GB" sz="1200">
                <a:latin typeface="Didact Gothic"/>
                <a:ea typeface="Didact Gothic"/>
                <a:cs typeface="Didact Gothic"/>
                <a:sym typeface="Didact Gothic"/>
              </a:rPr>
              <a:t> Learning</a:t>
            </a:r>
            <a:r>
              <a:rPr lang="en-GB" sz="1200" u="sng">
                <a:solidFill>
                  <a:srgbClr val="0563C1"/>
                </a:solidFill>
                <a:latin typeface="Didact Gothic"/>
                <a:ea typeface="Didact Gothic"/>
                <a:cs typeface="Didact Gothic"/>
                <a:sym typeface="Didact Gothic"/>
                <a:hlinkClick r:id="rId4">
                  <a:extLst>
                    <a:ext uri="{A12FA001-AC4F-418D-AE19-62706E023703}">
                      <ahyp:hlinkClr val="tx"/>
                    </a:ext>
                  </a:extLst>
                </a:hlinkClick>
              </a:rPr>
              <a:t>https://applesforkids.org/archives/category/challenge-based-learning/</a:t>
            </a:r>
            <a:r>
              <a:rPr lang="en-GB" sz="1200">
                <a:latin typeface="Didact Gothic"/>
                <a:ea typeface="Didact Gothic"/>
                <a:cs typeface="Didact Gothic"/>
                <a:sym typeface="Didact Gothic"/>
              </a:rPr>
              <a:t> </a:t>
            </a:r>
            <a:endParaRPr/>
          </a:p>
          <a:p>
            <a:pPr indent="0" lvl="0" marL="0" rtl="0" algn="l">
              <a:lnSpc>
                <a:spcPct val="107000"/>
              </a:lnSpc>
              <a:spcBef>
                <a:spcPts val="600"/>
              </a:spcBef>
              <a:spcAft>
                <a:spcPts val="0"/>
              </a:spcAft>
              <a:buSzPts val="3000"/>
              <a:buNone/>
            </a:pPr>
            <a:r>
              <a:rPr lang="en-GB" sz="1200">
                <a:latin typeface="Didact Gothic"/>
                <a:ea typeface="Didact Gothic"/>
                <a:cs typeface="Didact Gothic"/>
                <a:sym typeface="Didact Gothic"/>
              </a:rPr>
              <a:t>3. Rise Challenge Planner, </a:t>
            </a:r>
            <a:r>
              <a:rPr lang="en-GB" sz="1200" u="sng">
                <a:solidFill>
                  <a:srgbClr val="0563C1"/>
                </a:solidFill>
                <a:latin typeface="Didact Gothic"/>
                <a:ea typeface="Didact Gothic"/>
                <a:cs typeface="Didact Gothic"/>
                <a:sym typeface="Didact Gothic"/>
                <a:hlinkClick r:id="rId5">
                  <a:extLst>
                    <a:ext uri="{A12FA001-AC4F-418D-AE19-62706E023703}">
                      <ahyp:hlinkClr val="tx"/>
                    </a:ext>
                  </a:extLst>
                </a:hlinkClick>
              </a:rPr>
              <a:t>https://www.challengebasedlearning.org/wp-content/uploads/2021/02/Rise_challenge_planner.pdf</a:t>
            </a:r>
            <a:r>
              <a:rPr lang="en-GB" sz="1200">
                <a:latin typeface="Didact Gothic"/>
                <a:ea typeface="Didact Gothic"/>
                <a:cs typeface="Didact Gothic"/>
                <a:sym typeface="Didact Gothic"/>
              </a:rPr>
              <a:t> </a:t>
            </a:r>
            <a:endParaRPr/>
          </a:p>
          <a:p>
            <a:pPr indent="0" lvl="0" marL="0" rtl="0" algn="l">
              <a:lnSpc>
                <a:spcPct val="107000"/>
              </a:lnSpc>
              <a:spcBef>
                <a:spcPts val="600"/>
              </a:spcBef>
              <a:spcAft>
                <a:spcPts val="0"/>
              </a:spcAft>
              <a:buSzPts val="3000"/>
              <a:buNone/>
            </a:pPr>
            <a:r>
              <a:rPr lang="en-GB" sz="1200">
                <a:latin typeface="Didact Gothic"/>
                <a:ea typeface="Didact Gothic"/>
                <a:cs typeface="Didact Gothic"/>
                <a:sym typeface="Didact Gothic"/>
              </a:rPr>
              <a:t>5. Challenge Based Learning Organisation, </a:t>
            </a:r>
            <a:r>
              <a:rPr lang="en-GB" sz="1200" u="sng">
                <a:solidFill>
                  <a:srgbClr val="0563C1"/>
                </a:solidFill>
                <a:latin typeface="Didact Gothic"/>
                <a:ea typeface="Didact Gothic"/>
                <a:cs typeface="Didact Gothic"/>
                <a:sym typeface="Didact Gothic"/>
                <a:hlinkClick r:id="rId6">
                  <a:extLst>
                    <a:ext uri="{A12FA001-AC4F-418D-AE19-62706E023703}">
                      <ahyp:hlinkClr val="tx"/>
                    </a:ext>
                  </a:extLst>
                </a:hlinkClick>
              </a:rPr>
              <a:t>https://www.challengebasedlearning.org/project/cbl-rubric/</a:t>
            </a:r>
            <a:r>
              <a:rPr lang="en-GB" sz="1200">
                <a:latin typeface="Didact Gothic"/>
                <a:ea typeface="Didact Gothic"/>
                <a:cs typeface="Didact Gothic"/>
                <a:sym typeface="Didact Gothic"/>
              </a:rPr>
              <a:t> </a:t>
            </a:r>
            <a:endParaRPr/>
          </a:p>
          <a:p>
            <a:pPr indent="0" lvl="0" marL="0" rtl="0" algn="l">
              <a:lnSpc>
                <a:spcPct val="107000"/>
              </a:lnSpc>
              <a:spcBef>
                <a:spcPts val="1400"/>
              </a:spcBef>
              <a:spcAft>
                <a:spcPts val="0"/>
              </a:spcAft>
              <a:buSzPts val="3000"/>
              <a:buNone/>
            </a:pPr>
            <a:r>
              <a:rPr lang="en-GB" sz="1200">
                <a:latin typeface="Didact Gothic"/>
                <a:ea typeface="Didact Gothic"/>
                <a:cs typeface="Didact Gothic"/>
                <a:sym typeface="Didact Gothic"/>
              </a:rPr>
              <a:t>6. Challenge-Based Learning An Approach for Our Time, </a:t>
            </a:r>
            <a:r>
              <a:rPr lang="en-GB" sz="1200" u="sng">
                <a:solidFill>
                  <a:schemeClr val="hlink"/>
                </a:solidFill>
                <a:latin typeface="Didact Gothic"/>
                <a:ea typeface="Didact Gothic"/>
                <a:cs typeface="Didact Gothic"/>
                <a:sym typeface="Didact Gothic"/>
                <a:hlinkClick r:id="rId7"/>
              </a:rPr>
              <a:t>https://www.challengebasedlearning.org/wp-content/uploads/2019/05/CBL_approach_for_our_time.pdf</a:t>
            </a:r>
            <a:r>
              <a:rPr lang="en-GB" sz="1200">
                <a:latin typeface="Didact Gothic"/>
                <a:ea typeface="Didact Gothic"/>
                <a:cs typeface="Didact Gothic"/>
                <a:sym typeface="Didact Gothic"/>
              </a:rPr>
              <a:t> </a:t>
            </a:r>
            <a:endParaRPr/>
          </a:p>
          <a:p>
            <a:pPr indent="0" lvl="0" marL="0" rtl="0" algn="l">
              <a:lnSpc>
                <a:spcPct val="107000"/>
              </a:lnSpc>
              <a:spcBef>
                <a:spcPts val="1400"/>
              </a:spcBef>
              <a:spcAft>
                <a:spcPts val="0"/>
              </a:spcAft>
              <a:buSzPts val="3000"/>
              <a:buNone/>
            </a:pPr>
            <a:r>
              <a:t/>
            </a:r>
            <a:endParaRPr sz="1400">
              <a:latin typeface="Didact Gothic"/>
              <a:ea typeface="Didact Gothic"/>
              <a:cs typeface="Didact Gothic"/>
              <a:sym typeface="Didact Gothic"/>
            </a:endParaRPr>
          </a:p>
          <a:p>
            <a:pPr indent="0" lvl="0" marL="38100" rtl="0" algn="l">
              <a:lnSpc>
                <a:spcPct val="100000"/>
              </a:lnSpc>
              <a:spcBef>
                <a:spcPts val="1400"/>
              </a:spcBef>
              <a:spcAft>
                <a:spcPts val="0"/>
              </a:spcAft>
              <a:buSzPts val="3000"/>
              <a:buNone/>
            </a:pPr>
            <a:r>
              <a:t/>
            </a:r>
            <a:endParaRPr sz="14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9"/>
          <p:cNvSpPr txBox="1"/>
          <p:nvPr>
            <p:ph idx="4294967295" type="ctrTitle"/>
          </p:nvPr>
        </p:nvSpPr>
        <p:spPr>
          <a:xfrm>
            <a:off x="1275150" y="1354750"/>
            <a:ext cx="65937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2400"/>
              <a:buFont typeface="Varela Round"/>
              <a:buNone/>
            </a:pPr>
            <a:r>
              <a:rPr b="1" i="0" lang="en-GB" sz="4000" u="none" cap="none" strike="noStrike">
                <a:solidFill>
                  <a:schemeClr val="lt1"/>
                </a:solidFill>
                <a:latin typeface="Varela Round"/>
                <a:ea typeface="Varela Round"/>
                <a:cs typeface="Varela Round"/>
                <a:sym typeface="Varela Round"/>
              </a:rPr>
              <a:t>Thank you for attention!</a:t>
            </a:r>
            <a:endParaRPr b="1" i="0" sz="4000" u="none" cap="none" strike="noStrike">
              <a:solidFill>
                <a:schemeClr val="lt1"/>
              </a:solidFill>
              <a:latin typeface="Varela Round"/>
              <a:ea typeface="Varela Round"/>
              <a:cs typeface="Varela Round"/>
              <a:sym typeface="Varela Rou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title"/>
          </p:nvPr>
        </p:nvSpPr>
        <p:spPr>
          <a:xfrm>
            <a:off x="388375" y="0"/>
            <a:ext cx="6923400"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Task to do 1 </a:t>
            </a:r>
            <a:endParaRPr/>
          </a:p>
        </p:txBody>
      </p:sp>
      <p:sp>
        <p:nvSpPr>
          <p:cNvPr id="106" name="Google Shape;106;p8"/>
          <p:cNvSpPr txBox="1"/>
          <p:nvPr>
            <p:ph idx="1" type="body"/>
          </p:nvPr>
        </p:nvSpPr>
        <p:spPr>
          <a:xfrm>
            <a:off x="483219" y="1040900"/>
            <a:ext cx="6828555" cy="1633600"/>
          </a:xfrm>
          <a:prstGeom prst="rect">
            <a:avLst/>
          </a:prstGeom>
          <a:noFill/>
          <a:ln>
            <a:noFill/>
          </a:ln>
        </p:spPr>
        <p:txBody>
          <a:bodyPr anchorCtr="0" anchor="t" bIns="91425" lIns="91425" spcFirstLastPara="1" rIns="91425" wrap="square" tIns="91425">
            <a:noAutofit/>
          </a:bodyPr>
          <a:lstStyle/>
          <a:p>
            <a:pPr indent="0" lvl="0" marL="38100" rtl="0" algn="l">
              <a:lnSpc>
                <a:spcPct val="100000"/>
              </a:lnSpc>
              <a:spcBef>
                <a:spcPts val="600"/>
              </a:spcBef>
              <a:spcAft>
                <a:spcPts val="0"/>
              </a:spcAft>
              <a:buSzPts val="3000"/>
              <a:buNone/>
            </a:pPr>
            <a:r>
              <a:rPr b="1" lang="en-GB" sz="1400" u="sng"/>
              <a:t>Whole class activity:</a:t>
            </a:r>
            <a:r>
              <a:rPr b="1" lang="en-GB" sz="1400"/>
              <a:t> Reflection and Discussion</a:t>
            </a:r>
            <a:endParaRPr b="1" i="1" sz="1400"/>
          </a:p>
          <a:p>
            <a:pPr indent="0" lvl="0" marL="38100" rtl="0" algn="l">
              <a:lnSpc>
                <a:spcPct val="100000"/>
              </a:lnSpc>
              <a:spcBef>
                <a:spcPts val="600"/>
              </a:spcBef>
              <a:spcAft>
                <a:spcPts val="0"/>
              </a:spcAft>
              <a:buSzPts val="3000"/>
              <a:buNone/>
            </a:pPr>
            <a:r>
              <a:rPr b="1" i="1" lang="en-GB" sz="1400"/>
              <a:t>⮚  </a:t>
            </a:r>
            <a:r>
              <a:rPr lang="en-GB" sz="1400"/>
              <a:t>Watch the video at the link: </a:t>
            </a:r>
            <a:r>
              <a:rPr lang="en-GB" sz="1400" u="sng">
                <a:solidFill>
                  <a:schemeClr val="hlink"/>
                </a:solidFill>
                <a:hlinkClick r:id="rId3"/>
              </a:rPr>
              <a:t>https://www.youtube.com/watch?v=MyiFPIJivPY</a:t>
            </a:r>
            <a:r>
              <a:rPr lang="en-GB" sz="1400"/>
              <a:t> </a:t>
            </a:r>
            <a:endParaRPr/>
          </a:p>
          <a:p>
            <a:pPr indent="0" lvl="0" marL="38100" rtl="0" algn="l">
              <a:lnSpc>
                <a:spcPct val="100000"/>
              </a:lnSpc>
              <a:spcBef>
                <a:spcPts val="600"/>
              </a:spcBef>
              <a:spcAft>
                <a:spcPts val="0"/>
              </a:spcAft>
              <a:buSzPts val="3000"/>
              <a:buNone/>
            </a:pPr>
            <a:r>
              <a:rPr b="1" i="1" lang="en-GB" sz="1400"/>
              <a:t>⮚  </a:t>
            </a:r>
            <a:r>
              <a:rPr lang="en-GB" sz="1400"/>
              <a:t>Reflect and answer the question:</a:t>
            </a:r>
            <a:endParaRPr/>
          </a:p>
          <a:p>
            <a:pPr indent="0" lvl="0" marL="38100" rtl="0" algn="l">
              <a:lnSpc>
                <a:spcPct val="100000"/>
              </a:lnSpc>
              <a:spcBef>
                <a:spcPts val="600"/>
              </a:spcBef>
              <a:spcAft>
                <a:spcPts val="0"/>
              </a:spcAft>
              <a:buSzPts val="3000"/>
              <a:buNone/>
            </a:pPr>
            <a:r>
              <a:rPr b="1" i="1" lang="en-GB" sz="1400">
                <a:solidFill>
                  <a:srgbClr val="216BE0"/>
                </a:solidFill>
              </a:rPr>
              <a:t>	What did you understand CBL is, how you would define it in own words?</a:t>
            </a:r>
            <a:endParaRPr/>
          </a:p>
          <a:p>
            <a:pPr indent="0" lvl="0" marL="38100" rtl="0" algn="l">
              <a:lnSpc>
                <a:spcPct val="100000"/>
              </a:lnSpc>
              <a:spcBef>
                <a:spcPts val="600"/>
              </a:spcBef>
              <a:spcAft>
                <a:spcPts val="0"/>
              </a:spcAft>
              <a:buSzPts val="3000"/>
              <a:buNone/>
            </a:pPr>
            <a:r>
              <a:rPr lang="en-GB" sz="1400"/>
              <a:t>Working time: 15 minutes</a:t>
            </a:r>
            <a:endParaRPr/>
          </a:p>
        </p:txBody>
      </p:sp>
      <p:pic>
        <p:nvPicPr>
          <p:cNvPr descr="hard thinking face /&gt; | Funny emoticons, Animated emoticons, Funny emoji  faces" id="107" name="Google Shape;107;p8"/>
          <p:cNvPicPr preferRelativeResize="0"/>
          <p:nvPr/>
        </p:nvPicPr>
        <p:blipFill rotWithShape="1">
          <a:blip r:embed="rId4">
            <a:alphaModFix/>
          </a:blip>
          <a:srcRect b="0" l="0" r="0" t="0"/>
          <a:stretch/>
        </p:blipFill>
        <p:spPr>
          <a:xfrm>
            <a:off x="2490439" y="131812"/>
            <a:ext cx="909088" cy="909088"/>
          </a:xfrm>
          <a:prstGeom prst="rect">
            <a:avLst/>
          </a:prstGeom>
          <a:noFill/>
          <a:ln>
            <a:noFill/>
          </a:ln>
        </p:spPr>
      </p:pic>
      <p:pic>
        <p:nvPicPr>
          <p:cNvPr id="108" name="Google Shape;108;p8"/>
          <p:cNvPicPr preferRelativeResize="0"/>
          <p:nvPr/>
        </p:nvPicPr>
        <p:blipFill rotWithShape="1">
          <a:blip r:embed="rId5">
            <a:alphaModFix/>
          </a:blip>
          <a:srcRect b="0" l="0" r="0" t="0"/>
          <a:stretch/>
        </p:blipFill>
        <p:spPr>
          <a:xfrm>
            <a:off x="1761891" y="2571750"/>
            <a:ext cx="4403431" cy="219118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descr="A picture containing knife&#10;&#10;Description automatically generated" id="550" name="Google Shape;550;p80"/>
          <p:cNvPicPr preferRelativeResize="0"/>
          <p:nvPr/>
        </p:nvPicPr>
        <p:blipFill rotWithShape="1">
          <a:blip r:embed="rId3">
            <a:alphaModFix/>
          </a:blip>
          <a:srcRect b="6288" l="3592" r="27408" t="12865"/>
          <a:stretch/>
        </p:blipFill>
        <p:spPr>
          <a:xfrm>
            <a:off x="516910" y="3938256"/>
            <a:ext cx="2289190" cy="550075"/>
          </a:xfrm>
          <a:prstGeom prst="rect">
            <a:avLst/>
          </a:prstGeom>
          <a:noFill/>
          <a:ln>
            <a:noFill/>
          </a:ln>
        </p:spPr>
      </p:pic>
      <p:sp>
        <p:nvSpPr>
          <p:cNvPr id="551" name="Google Shape;551;p80"/>
          <p:cNvSpPr txBox="1"/>
          <p:nvPr/>
        </p:nvSpPr>
        <p:spPr>
          <a:xfrm>
            <a:off x="2806100" y="3934333"/>
            <a:ext cx="277398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lnSpc>
                <a:spcPct val="100000"/>
              </a:lnSpc>
              <a:spcBef>
                <a:spcPts val="0"/>
              </a:spcBef>
              <a:spcAft>
                <a:spcPts val="0"/>
              </a:spcAft>
              <a:buNone/>
            </a:pPr>
            <a:r>
              <a:rPr b="0" i="0" lang="en-GB" sz="600" u="none" cap="none" strike="noStrike">
                <a:solidFill>
                  <a:srgbClr val="000000"/>
                </a:solidFill>
                <a:latin typeface="Arial"/>
                <a:ea typeface="Arial"/>
                <a:cs typeface="Arial"/>
                <a:sym typeface="Arial"/>
              </a:rPr>
              <a:t>Project Number:</a:t>
            </a:r>
            <a:endParaRPr b="0" i="0" sz="600" u="none" cap="none" strike="noStrike">
              <a:solidFill>
                <a:srgbClr val="000000"/>
              </a:solidFill>
              <a:latin typeface="Arial"/>
              <a:ea typeface="Arial"/>
              <a:cs typeface="Arial"/>
              <a:sym typeface="Arial"/>
            </a:endParaRPr>
          </a:p>
        </p:txBody>
      </p:sp>
      <p:pic>
        <p:nvPicPr>
          <p:cNvPr descr="A close up of a sign&#10;&#10;Description automatically generated" id="552" name="Google Shape;552;p80"/>
          <p:cNvPicPr preferRelativeResize="0"/>
          <p:nvPr/>
        </p:nvPicPr>
        <p:blipFill rotWithShape="1">
          <a:blip r:embed="rId4">
            <a:alphaModFix/>
          </a:blip>
          <a:srcRect b="0" l="0" r="0" t="0"/>
          <a:stretch/>
        </p:blipFill>
        <p:spPr>
          <a:xfrm>
            <a:off x="3519518" y="3077625"/>
            <a:ext cx="922129" cy="459605"/>
          </a:xfrm>
          <a:prstGeom prst="rect">
            <a:avLst/>
          </a:prstGeom>
          <a:noFill/>
          <a:ln>
            <a:noFill/>
          </a:ln>
        </p:spPr>
      </p:pic>
      <p:pic>
        <p:nvPicPr>
          <p:cNvPr descr="A picture containing sitting, dark, computer, computer&#10;&#10;Description automatically generated" id="553" name="Google Shape;553;p80"/>
          <p:cNvPicPr preferRelativeResize="0"/>
          <p:nvPr/>
        </p:nvPicPr>
        <p:blipFill rotWithShape="1">
          <a:blip r:embed="rId5">
            <a:alphaModFix/>
          </a:blip>
          <a:srcRect b="0" l="0" r="0" t="0"/>
          <a:stretch/>
        </p:blipFill>
        <p:spPr>
          <a:xfrm>
            <a:off x="1862002" y="3206766"/>
            <a:ext cx="1489107" cy="378232"/>
          </a:xfrm>
          <a:prstGeom prst="rect">
            <a:avLst/>
          </a:prstGeom>
          <a:noFill/>
          <a:ln>
            <a:noFill/>
          </a:ln>
        </p:spPr>
      </p:pic>
      <p:pic>
        <p:nvPicPr>
          <p:cNvPr descr="A close up of a sign&#10;&#10;Description automatically generated" id="554" name="Google Shape;554;p80"/>
          <p:cNvPicPr preferRelativeResize="0"/>
          <p:nvPr/>
        </p:nvPicPr>
        <p:blipFill rotWithShape="1">
          <a:blip r:embed="rId6">
            <a:alphaModFix/>
          </a:blip>
          <a:srcRect b="0" l="0" r="0" t="0"/>
          <a:stretch/>
        </p:blipFill>
        <p:spPr>
          <a:xfrm>
            <a:off x="4682873" y="3041465"/>
            <a:ext cx="470085" cy="673469"/>
          </a:xfrm>
          <a:prstGeom prst="rect">
            <a:avLst/>
          </a:prstGeom>
          <a:noFill/>
          <a:ln>
            <a:noFill/>
          </a:ln>
        </p:spPr>
      </p:pic>
      <p:pic>
        <p:nvPicPr>
          <p:cNvPr descr="A picture containing drawing&#10;&#10;Description automatically generated" id="555" name="Google Shape;555;p80"/>
          <p:cNvPicPr preferRelativeResize="0"/>
          <p:nvPr/>
        </p:nvPicPr>
        <p:blipFill rotWithShape="1">
          <a:blip r:embed="rId7">
            <a:alphaModFix/>
          </a:blip>
          <a:srcRect b="0" l="0" r="0" t="0"/>
          <a:stretch/>
        </p:blipFill>
        <p:spPr>
          <a:xfrm>
            <a:off x="1154526" y="3142506"/>
            <a:ext cx="535828" cy="475311"/>
          </a:xfrm>
          <a:prstGeom prst="rect">
            <a:avLst/>
          </a:prstGeom>
          <a:noFill/>
          <a:ln>
            <a:noFill/>
          </a:ln>
        </p:spPr>
      </p:pic>
      <p:pic>
        <p:nvPicPr>
          <p:cNvPr descr="A picture containing drawing&#10;&#10;Description automatically generated" id="556" name="Google Shape;556;p80"/>
          <p:cNvPicPr preferRelativeResize="0"/>
          <p:nvPr/>
        </p:nvPicPr>
        <p:blipFill rotWithShape="1">
          <a:blip r:embed="rId8">
            <a:alphaModFix/>
          </a:blip>
          <a:srcRect b="0" l="0" r="0" t="0"/>
          <a:stretch/>
        </p:blipFill>
        <p:spPr>
          <a:xfrm>
            <a:off x="88682" y="2967114"/>
            <a:ext cx="1270000" cy="762000"/>
          </a:xfrm>
          <a:prstGeom prst="rect">
            <a:avLst/>
          </a:prstGeom>
          <a:noFill/>
          <a:ln>
            <a:noFill/>
          </a:ln>
        </p:spPr>
      </p:pic>
      <p:pic>
        <p:nvPicPr>
          <p:cNvPr id="557" name="Google Shape;557;p80"/>
          <p:cNvPicPr preferRelativeResize="0"/>
          <p:nvPr/>
        </p:nvPicPr>
        <p:blipFill rotWithShape="1">
          <a:blip r:embed="rId9">
            <a:alphaModFix/>
          </a:blip>
          <a:srcRect b="0" l="0" r="0" t="0"/>
          <a:stretch/>
        </p:blipFill>
        <p:spPr>
          <a:xfrm>
            <a:off x="5390543" y="3158998"/>
            <a:ext cx="1081608" cy="409573"/>
          </a:xfrm>
          <a:prstGeom prst="rect">
            <a:avLst/>
          </a:prstGeom>
          <a:noFill/>
          <a:ln>
            <a:noFill/>
          </a:ln>
        </p:spPr>
      </p:pic>
      <p:pic>
        <p:nvPicPr>
          <p:cNvPr descr="A picture containing drawing, plate, cup&#10;&#10;Description automatically generated" id="558" name="Google Shape;558;p80"/>
          <p:cNvPicPr preferRelativeResize="0"/>
          <p:nvPr/>
        </p:nvPicPr>
        <p:blipFill rotWithShape="1">
          <a:blip r:embed="rId10">
            <a:alphaModFix/>
          </a:blip>
          <a:srcRect b="0" l="0" r="0" t="0"/>
          <a:stretch/>
        </p:blipFill>
        <p:spPr>
          <a:xfrm>
            <a:off x="6676298" y="3077625"/>
            <a:ext cx="593129" cy="572317"/>
          </a:xfrm>
          <a:prstGeom prst="rect">
            <a:avLst/>
          </a:prstGeom>
          <a:noFill/>
          <a:ln>
            <a:noFill/>
          </a:ln>
        </p:spPr>
      </p:pic>
      <p:pic>
        <p:nvPicPr>
          <p:cNvPr descr="A drawing of a cartoon character&#10;&#10;Description automatically generated" id="559" name="Google Shape;559;p80"/>
          <p:cNvPicPr preferRelativeResize="0"/>
          <p:nvPr/>
        </p:nvPicPr>
        <p:blipFill rotWithShape="1">
          <a:blip r:embed="rId11">
            <a:alphaModFix/>
          </a:blip>
          <a:srcRect b="0" l="0" r="0" t="0"/>
          <a:stretch/>
        </p:blipFill>
        <p:spPr>
          <a:xfrm>
            <a:off x="2538659" y="676010"/>
            <a:ext cx="2495068" cy="2004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388375" y="0"/>
            <a:ext cx="7387742" cy="852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A.2.1 Challenge-Based Learning approach (CBL): introduction to it and theoretical aspects </a:t>
            </a:r>
            <a:endParaRPr/>
          </a:p>
        </p:txBody>
      </p:sp>
      <p:sp>
        <p:nvSpPr>
          <p:cNvPr id="114" name="Google Shape;114;p9"/>
          <p:cNvSpPr txBox="1"/>
          <p:nvPr>
            <p:ph idx="1" type="body"/>
          </p:nvPr>
        </p:nvSpPr>
        <p:spPr>
          <a:xfrm>
            <a:off x="582200" y="966439"/>
            <a:ext cx="6525300" cy="3828585"/>
          </a:xfrm>
          <a:prstGeom prst="rect">
            <a:avLst/>
          </a:prstGeom>
          <a:noFill/>
          <a:ln>
            <a:noFill/>
          </a:ln>
        </p:spPr>
        <p:txBody>
          <a:bodyPr anchorCtr="0" anchor="t" bIns="91425" lIns="91425" spcFirstLastPara="1" rIns="91425" wrap="square" tIns="91425">
            <a:noAutofit/>
          </a:bodyPr>
          <a:lstStyle/>
          <a:p>
            <a:pPr indent="0" lvl="0" marL="38100" rtl="0" algn="ctr">
              <a:lnSpc>
                <a:spcPct val="100000"/>
              </a:lnSpc>
              <a:spcBef>
                <a:spcPts val="600"/>
              </a:spcBef>
              <a:spcAft>
                <a:spcPts val="0"/>
              </a:spcAft>
              <a:buSzPts val="3000"/>
              <a:buNone/>
            </a:pPr>
            <a:r>
              <a:rPr lang="en-GB" sz="2000"/>
              <a:t>Describing CBL		(1)</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lang="en-GB" sz="1400"/>
              <a:t>Key ideas/features at the foundation of CBL:</a:t>
            </a:r>
            <a:endParaRPr/>
          </a:p>
          <a:p>
            <a:pPr indent="0" lvl="0" marL="38100" rtl="0" algn="just">
              <a:lnSpc>
                <a:spcPct val="100000"/>
              </a:lnSpc>
              <a:spcBef>
                <a:spcPts val="600"/>
              </a:spcBef>
              <a:spcAft>
                <a:spcPts val="0"/>
              </a:spcAft>
              <a:buSzPts val="3000"/>
              <a:buNone/>
            </a:pPr>
            <a:r>
              <a:t/>
            </a:r>
            <a:endParaRPr sz="1400"/>
          </a:p>
          <a:p>
            <a:pPr indent="0" lvl="0" marL="38100" rtl="0" algn="just">
              <a:lnSpc>
                <a:spcPct val="100000"/>
              </a:lnSpc>
              <a:spcBef>
                <a:spcPts val="600"/>
              </a:spcBef>
              <a:spcAft>
                <a:spcPts val="0"/>
              </a:spcAft>
              <a:buSzPts val="3000"/>
              <a:buNone/>
            </a:pPr>
            <a:r>
              <a:rPr b="1" lang="en-GB" sz="1400"/>
              <a:t>1. Teacher is Learner and Learner is Teacher: </a:t>
            </a:r>
            <a:r>
              <a:rPr lang="en-GB" sz="1400"/>
              <a:t>Ubiquitous access to information and technology provides the opportunity to break down the traditional hierarchical structure of schools and allows all participants to become both teachers and learners.</a:t>
            </a:r>
            <a:endParaRPr/>
          </a:p>
          <a:p>
            <a:pPr indent="0" lvl="0" marL="38100" rtl="0" algn="just">
              <a:lnSpc>
                <a:spcPct val="100000"/>
              </a:lnSpc>
              <a:spcBef>
                <a:spcPts val="600"/>
              </a:spcBef>
              <a:spcAft>
                <a:spcPts val="0"/>
              </a:spcAft>
              <a:buSzPts val="3000"/>
              <a:buNone/>
            </a:pPr>
            <a:r>
              <a:rPr b="1" lang="en-GB" sz="1400"/>
              <a:t>2. Moving beyond the four walls of the classroom. </a:t>
            </a:r>
            <a:r>
              <a:rPr lang="en-GB" sz="1400"/>
              <a:t>Involving all of the community members in the process expands resources, creates opportunities for authentic learning and moves the responsibility of education to the larger community.</a:t>
            </a:r>
            <a:endParaRPr/>
          </a:p>
          <a:p>
            <a:pPr indent="0" lvl="0" marL="38100" rtl="0" algn="just">
              <a:lnSpc>
                <a:spcPct val="100000"/>
              </a:lnSpc>
              <a:spcBef>
                <a:spcPts val="600"/>
              </a:spcBef>
              <a:spcAft>
                <a:spcPts val="0"/>
              </a:spcAft>
              <a:buSzPts val="3000"/>
              <a:buNone/>
            </a:pPr>
            <a:r>
              <a:rPr b="1" lang="en-GB" sz="1400"/>
              <a:t>3. Learner Inspired, Directed, and Owned. </a:t>
            </a:r>
            <a:r>
              <a:rPr lang="en-GB" sz="1400"/>
              <a:t>Meaningful connections are made between content and the lives of Learners.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rab template">
  <a:themeElements>
    <a:clrScheme name="Custom 347">
      <a:dk1>
        <a:srgbClr val="3E4A63"/>
      </a:dk1>
      <a:lt1>
        <a:srgbClr val="FFFFFF"/>
      </a:lt1>
      <a:dk2>
        <a:srgbClr val="ACBCD3"/>
      </a:dk2>
      <a:lt2>
        <a:srgbClr val="EEEEEE"/>
      </a:lt2>
      <a:accent1>
        <a:srgbClr val="F4D7B7"/>
      </a:accent1>
      <a:accent2>
        <a:srgbClr val="E6C393"/>
      </a:accent2>
      <a:accent3>
        <a:srgbClr val="B1CDF4"/>
      </a:accent3>
      <a:accent4>
        <a:srgbClr val="6D9EEB"/>
      </a:accent4>
      <a:accent5>
        <a:srgbClr val="F8BAB6"/>
      </a:accent5>
      <a:accent6>
        <a:srgbClr val="B6D7A8"/>
      </a:accent6>
      <a:hlink>
        <a:srgbClr val="3E4A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Georgeta Chirlesan</dc:creator>
</cp:coreProperties>
</file>