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62"/>
  </p:notesMasterIdLst>
  <p:sldIdLst>
    <p:sldId id="256" r:id="rId2"/>
    <p:sldId id="259" r:id="rId3"/>
    <p:sldId id="261" r:id="rId4"/>
    <p:sldId id="311" r:id="rId5"/>
    <p:sldId id="312" r:id="rId6"/>
    <p:sldId id="296" r:id="rId7"/>
    <p:sldId id="429" r:id="rId8"/>
    <p:sldId id="439" r:id="rId9"/>
    <p:sldId id="451" r:id="rId10"/>
    <p:sldId id="430" r:id="rId11"/>
    <p:sldId id="432" r:id="rId12"/>
    <p:sldId id="433" r:id="rId13"/>
    <p:sldId id="434" r:id="rId14"/>
    <p:sldId id="435" r:id="rId15"/>
    <p:sldId id="436" r:id="rId16"/>
    <p:sldId id="437" r:id="rId17"/>
    <p:sldId id="438" r:id="rId18"/>
    <p:sldId id="431" r:id="rId19"/>
    <p:sldId id="440" r:id="rId20"/>
    <p:sldId id="441" r:id="rId21"/>
    <p:sldId id="442" r:id="rId22"/>
    <p:sldId id="443" r:id="rId23"/>
    <p:sldId id="444" r:id="rId24"/>
    <p:sldId id="445" r:id="rId25"/>
    <p:sldId id="446" r:id="rId26"/>
    <p:sldId id="447" r:id="rId27"/>
    <p:sldId id="452" r:id="rId28"/>
    <p:sldId id="448" r:id="rId29"/>
    <p:sldId id="449" r:id="rId30"/>
    <p:sldId id="450" r:id="rId31"/>
    <p:sldId id="383" r:id="rId32"/>
    <p:sldId id="393" r:id="rId33"/>
    <p:sldId id="314" r:id="rId34"/>
    <p:sldId id="453" r:id="rId35"/>
    <p:sldId id="454" r:id="rId36"/>
    <p:sldId id="469" r:id="rId37"/>
    <p:sldId id="455" r:id="rId38"/>
    <p:sldId id="456" r:id="rId39"/>
    <p:sldId id="467" r:id="rId40"/>
    <p:sldId id="468" r:id="rId41"/>
    <p:sldId id="394" r:id="rId42"/>
    <p:sldId id="457" r:id="rId43"/>
    <p:sldId id="458" r:id="rId44"/>
    <p:sldId id="459" r:id="rId45"/>
    <p:sldId id="461" r:id="rId46"/>
    <p:sldId id="466" r:id="rId47"/>
    <p:sldId id="470" r:id="rId48"/>
    <p:sldId id="401" r:id="rId49"/>
    <p:sldId id="313" r:id="rId50"/>
    <p:sldId id="462" r:id="rId51"/>
    <p:sldId id="463" r:id="rId52"/>
    <p:sldId id="460" r:id="rId53"/>
    <p:sldId id="397" r:id="rId54"/>
    <p:sldId id="464" r:id="rId55"/>
    <p:sldId id="465" r:id="rId56"/>
    <p:sldId id="404" r:id="rId57"/>
    <p:sldId id="428" r:id="rId58"/>
    <p:sldId id="402" r:id="rId59"/>
    <p:sldId id="279" r:id="rId60"/>
    <p:sldId id="281" r:id="rId61"/>
  </p:sldIdLst>
  <p:sldSz cx="9144000" cy="5143500" type="screen16x9"/>
  <p:notesSz cx="6858000" cy="9144000"/>
  <p:embeddedFontLst>
    <p:embeddedFont>
      <p:font typeface="Calibri" panose="020F0502020204030204" pitchFamily="34" charset="0"/>
      <p:regular r:id="rId63"/>
      <p:bold r:id="rId64"/>
      <p:italic r:id="rId65"/>
      <p:boldItalic r:id="rId66"/>
    </p:embeddedFont>
    <p:embeddedFont>
      <p:font typeface="Didact Gothic" panose="00000500000000000000" pitchFamily="2" charset="0"/>
      <p:regular r:id="rId67"/>
    </p:embeddedFont>
    <p:embeddedFont>
      <p:font typeface="Open Sans" panose="020B0606030504020204" pitchFamily="34" charset="0"/>
      <p:regular r:id="rId68"/>
      <p:bold r:id="rId69"/>
      <p:italic r:id="rId70"/>
      <p:boldItalic r:id="rId71"/>
    </p:embeddedFont>
    <p:embeddedFont>
      <p:font typeface="Varela Round" panose="00000500000000000000" pitchFamily="2" charset="-79"/>
      <p:regular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B9AB4B-CF13-4B11-AD66-300D3CCFF1DB}">
  <a:tblStyle styleId="{F9B9AB4B-CF13-4B11-AD66-300D3CCFF1D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56" autoAdjust="0"/>
    <p:restoredTop sz="94802" autoAdjust="0"/>
  </p:normalViewPr>
  <p:slideViewPr>
    <p:cSldViewPr snapToGrid="0" snapToObjects="1">
      <p:cViewPr varScale="1">
        <p:scale>
          <a:sx n="94" d="100"/>
          <a:sy n="94" d="100"/>
        </p:scale>
        <p:origin x="44"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ilmora.wondershare.com/video-editing-tips/benefits-for-using-video-in-classroom.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eadingbrightstart.org/articles-for-parents/lets-repetition-important-learning/#:~:text=It's%20good%20because%20repetition%20provides,brain%20that%20help%20children%20lear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theschoolrun.com/touch-typing-for-children"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psychologytoday.com/files/attachments/4141/the-neuroscience-joyful-education-judy-willis-md.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7239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1128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6482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7264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0475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70035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3575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03764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16177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1622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50300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37406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4673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92688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a:t>
            </a:r>
            <a:r>
              <a:rPr lang="en-GB" b="0" i="0" dirty="0">
                <a:solidFill>
                  <a:srgbClr val="7A7A7A"/>
                </a:solidFill>
                <a:effectLst/>
                <a:latin typeface="GT Walsheim Pro"/>
              </a:rPr>
              <a:t>With digital learning, the teacher is able to format their curriculum based on the needs of the individual. It also makes it easier for them to provide confidential individual feedback to each student.</a:t>
            </a:r>
          </a:p>
          <a:p>
            <a:r>
              <a:rPr lang="en-GB" b="0" i="0" dirty="0">
                <a:solidFill>
                  <a:srgbClr val="7A7A7A"/>
                </a:solidFill>
                <a:effectLst/>
                <a:latin typeface="GT Walsheim Pro"/>
              </a:rPr>
              <a:t>2. Digital learning taps easy access to information and helps students to use it effectively. It provides relevant material across a limitless range of topics to help facilitate the best possible outcome in the learning journey. </a:t>
            </a:r>
          </a:p>
          <a:p>
            <a:r>
              <a:rPr lang="en-GB" b="0" i="0" dirty="0">
                <a:solidFill>
                  <a:srgbClr val="7A7A7A"/>
                </a:solidFill>
                <a:effectLst/>
                <a:latin typeface="GT Walsheim Pro"/>
              </a:rPr>
              <a:t>3. Digital learning offers a larger range of delivery methods for learning. Imagery, audio and </a:t>
            </a:r>
            <a:r>
              <a:rPr lang="en-GB" b="0" i="0" u="none" strike="noStrike" dirty="0">
                <a:solidFill>
                  <a:srgbClr val="5091CC"/>
                </a:solidFill>
                <a:effectLst/>
                <a:latin typeface="GT Walsheim Pro"/>
                <a:hlinkClick r:id="rId3"/>
              </a:rPr>
              <a:t>video content</a:t>
            </a:r>
            <a:r>
              <a:rPr lang="en-GB" b="0" i="0" dirty="0">
                <a:solidFill>
                  <a:srgbClr val="7A7A7A"/>
                </a:solidFill>
                <a:effectLst/>
                <a:latin typeface="GT Walsheim Pro"/>
              </a:rPr>
              <a:t> can all be integrated seamlessly into a lesson. All these helps to make learning more fun, which in turn will raise the retention of the content taught in the lessons.</a:t>
            </a:r>
          </a:p>
          <a:p>
            <a:r>
              <a:rPr lang="en-GB" b="0" i="0" dirty="0">
                <a:solidFill>
                  <a:srgbClr val="7A7A7A"/>
                </a:solidFill>
                <a:effectLst/>
                <a:latin typeface="GT Walsheim Pro"/>
              </a:rPr>
              <a:t>4. Young students on this kind of educational path will experience problem-solving, concept maps, storytelling, gamification, role-playing, peer education, and a much higher frequency than those learning under the traditional format. They will often seek to expand their own knowledge base simply because they enjoy the satisfaction that comes with knowing more. </a:t>
            </a:r>
          </a:p>
          <a:p>
            <a:r>
              <a:rPr lang="en-GB" b="0" i="0" dirty="0">
                <a:solidFill>
                  <a:srgbClr val="7A7A7A"/>
                </a:solidFill>
                <a:effectLst/>
                <a:latin typeface="GT Walsheim Pro"/>
              </a:rPr>
              <a:t>5. There’s a greater deal of flexibility in the delivery of digital lessons. Also, with digital learning, there’s more flexibility to enable students who experience Autism and ADHD to still get the most out of their education.</a:t>
            </a:r>
          </a:p>
          <a:p>
            <a:endParaRPr lang="en-GB" dirty="0"/>
          </a:p>
        </p:txBody>
      </p:sp>
    </p:spTree>
    <p:extLst>
      <p:ext uri="{BB962C8B-B14F-4D97-AF65-F5344CB8AC3E}">
        <p14:creationId xmlns:p14="http://schemas.microsoft.com/office/powerpoint/2010/main" val="1869654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6. </a:t>
            </a:r>
            <a:r>
              <a:rPr lang="en-GB" b="0" i="0" dirty="0">
                <a:solidFill>
                  <a:srgbClr val="7A7A7A"/>
                </a:solidFill>
                <a:effectLst/>
                <a:latin typeface="GT Walsheim Pro"/>
              </a:rPr>
              <a:t>This is a benefit for students of all ages, especially kids. Children in early development greatly </a:t>
            </a:r>
            <a:r>
              <a:rPr lang="en-GB" b="0" i="0" u="none" strike="noStrike" dirty="0">
                <a:solidFill>
                  <a:srgbClr val="5091CC"/>
                </a:solidFill>
                <a:effectLst/>
                <a:latin typeface="GT Walsheim Pro"/>
                <a:hlinkClick r:id="rId3"/>
              </a:rPr>
              <a:t>benefit from repetition</a:t>
            </a:r>
            <a:r>
              <a:rPr lang="en-GB" b="0" i="0" dirty="0">
                <a:solidFill>
                  <a:srgbClr val="7A7A7A"/>
                </a:solidFill>
                <a:effectLst/>
                <a:latin typeface="GT Walsheim Pro"/>
              </a:rPr>
              <a:t>. This allows them to have that in between lessons, which will help them progress much faster. It also allow learners to do additional study in their own time to catch up.</a:t>
            </a:r>
          </a:p>
          <a:p>
            <a:r>
              <a:rPr lang="en-GB" b="0" i="0" dirty="0">
                <a:solidFill>
                  <a:srgbClr val="7A7A7A"/>
                </a:solidFill>
                <a:effectLst/>
                <a:latin typeface="GT Walsheim Pro"/>
              </a:rPr>
              <a:t>7. Leaners can catch up in their own time because all of the resources they need are available to them 24 hours a day.</a:t>
            </a:r>
          </a:p>
          <a:p>
            <a:r>
              <a:rPr lang="en-GB" b="0" i="0" dirty="0">
                <a:solidFill>
                  <a:srgbClr val="7A7A7A"/>
                </a:solidFill>
                <a:effectLst/>
                <a:latin typeface="GT Walsheim Pro"/>
              </a:rPr>
              <a:t>8.  When they are taking part in online learning, learners instantly become part of a community of like-minded individuals sharing the same experience as they are.</a:t>
            </a:r>
          </a:p>
          <a:p>
            <a:r>
              <a:rPr lang="en-GB" b="0" i="0" dirty="0">
                <a:solidFill>
                  <a:srgbClr val="7A7A7A"/>
                </a:solidFill>
                <a:effectLst/>
                <a:latin typeface="GT Walsheim Pro"/>
              </a:rPr>
              <a:t>9. There’s an online record of all work that’s completed as well as attendance and the results of exams. An online teacher can identify an area a student needs help with long before the student or their parents.</a:t>
            </a:r>
          </a:p>
          <a:p>
            <a:r>
              <a:rPr lang="en-GB" b="0" i="0" dirty="0">
                <a:solidFill>
                  <a:srgbClr val="7A7A7A"/>
                </a:solidFill>
                <a:effectLst/>
                <a:latin typeface="GT Walsheim Pro"/>
              </a:rPr>
              <a:t>10. Online learning normally involves large amounts of written communication. Students who come up through a digital learning environment will stand a better chance of being </a:t>
            </a:r>
            <a:r>
              <a:rPr lang="en-GB" b="0" i="0" u="none" strike="noStrike" dirty="0">
                <a:solidFill>
                  <a:srgbClr val="5091CC"/>
                </a:solidFill>
                <a:effectLst/>
                <a:latin typeface="GT Walsheim Pro"/>
                <a:hlinkClick r:id="rId4"/>
              </a:rPr>
              <a:t>able to touch type</a:t>
            </a:r>
            <a:r>
              <a:rPr lang="en-GB" b="0" i="0" dirty="0">
                <a:solidFill>
                  <a:srgbClr val="7A7A7A"/>
                </a:solidFill>
                <a:effectLst/>
                <a:latin typeface="GT Walsheim Pro"/>
              </a:rPr>
              <a:t>, which is an essential skill for the job markets of the future. </a:t>
            </a:r>
            <a:endParaRPr lang="en-GB" dirty="0"/>
          </a:p>
        </p:txBody>
      </p:sp>
    </p:spTree>
    <p:extLst>
      <p:ext uri="{BB962C8B-B14F-4D97-AF65-F5344CB8AC3E}">
        <p14:creationId xmlns:p14="http://schemas.microsoft.com/office/powerpoint/2010/main" val="1070097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11. </a:t>
            </a:r>
            <a:r>
              <a:rPr lang="en-GB" b="0" i="0" dirty="0">
                <a:solidFill>
                  <a:srgbClr val="7A7A7A"/>
                </a:solidFill>
                <a:effectLst/>
                <a:latin typeface="GT Walsheim Pro"/>
              </a:rPr>
              <a:t>We used to rely on exchange students to be able to experience other cultures and languages, but now, all of that is accessible to everyone, regardless of their income or ability to travel. </a:t>
            </a:r>
          </a:p>
          <a:p>
            <a:r>
              <a:rPr lang="en-GB" b="0" i="0" dirty="0">
                <a:solidFill>
                  <a:srgbClr val="7A7A7A"/>
                </a:solidFill>
                <a:effectLst/>
                <a:latin typeface="GT Walsheim Pro"/>
              </a:rPr>
              <a:t>12. This kind of approach also allows students to feel a certain degree of autonomy while allowing their parents and teachers to communicate confidentially in order to provide the best possible learning outcome for the student (i.e. the twice-yearly parent-teacher interview can easily become a weekly check-in).</a:t>
            </a:r>
          </a:p>
          <a:p>
            <a:pPr algn="l" fontAlgn="base"/>
            <a:r>
              <a:rPr lang="en-GB" b="0" i="0" dirty="0">
                <a:solidFill>
                  <a:srgbClr val="7A7A7A"/>
                </a:solidFill>
                <a:effectLst/>
                <a:latin typeface="GT Walsheim Pro"/>
              </a:rPr>
              <a:t>13. It allows students to access more information, but it also enables them to cater it specifically to their individual needs. It also saves time and money. Students no longer have to buy or rent large volumes of textbooks just to use about 30% of them before the information is no longer relevant. The digital learning landscape has also made it possible for educators to adapt to different situations and share information rapidly. </a:t>
            </a:r>
          </a:p>
          <a:p>
            <a:pPr algn="l" fontAlgn="base"/>
            <a:r>
              <a:rPr lang="en-GB" b="0" i="0" dirty="0">
                <a:solidFill>
                  <a:srgbClr val="7A7A7A"/>
                </a:solidFill>
                <a:effectLst/>
                <a:latin typeface="GT Walsheim Pro"/>
              </a:rPr>
              <a:t>14. We need to make sure the students of today are prepared for the job market that awaits them tomorrow. The best way to provide this is to give them access to a digital learning platform. It will help them become familiar with new technologies and tune skills that will be necessary in the future. </a:t>
            </a:r>
          </a:p>
          <a:p>
            <a:pPr algn="l" fontAlgn="base"/>
            <a:r>
              <a:rPr lang="en-GB" b="0" i="0" dirty="0">
                <a:solidFill>
                  <a:srgbClr val="7A7A7A"/>
                </a:solidFill>
                <a:effectLst/>
                <a:latin typeface="GT Walsheim Pro"/>
              </a:rPr>
              <a:t>15. This is the no-brainer of all of the arguments for the benefits of digital learning. Students who experience fun or joy within their educational environment </a:t>
            </a:r>
            <a:r>
              <a:rPr lang="en-GB" b="0" i="0" u="none" strike="noStrike" dirty="0">
                <a:solidFill>
                  <a:srgbClr val="5091CC"/>
                </a:solidFill>
                <a:effectLst/>
                <a:latin typeface="GT Walsheim Pro"/>
                <a:hlinkClick r:id="rId3"/>
              </a:rPr>
              <a:t>retain information and succeed at a much higher rate</a:t>
            </a:r>
            <a:r>
              <a:rPr lang="en-GB" b="0" i="0" dirty="0">
                <a:solidFill>
                  <a:srgbClr val="7A7A7A"/>
                </a:solidFill>
                <a:effectLst/>
                <a:latin typeface="GT Walsheim Pro"/>
              </a:rPr>
              <a:t> than those who don’t. </a:t>
            </a:r>
          </a:p>
          <a:p>
            <a:pPr algn="l" fontAlgn="base"/>
            <a:endParaRPr lang="en-GB" b="0" i="0" dirty="0">
              <a:solidFill>
                <a:srgbClr val="7A7A7A"/>
              </a:solidFill>
              <a:effectLst/>
              <a:latin typeface="GT Walsheim Pro"/>
            </a:endParaRPr>
          </a:p>
          <a:p>
            <a:endParaRPr lang="en-GB" dirty="0"/>
          </a:p>
        </p:txBody>
      </p:sp>
    </p:spTree>
    <p:extLst>
      <p:ext uri="{BB962C8B-B14F-4D97-AF65-F5344CB8AC3E}">
        <p14:creationId xmlns:p14="http://schemas.microsoft.com/office/powerpoint/2010/main" val="1395065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More on this topic, at: https://digitalagenda.io/insight/7-tips-on-choosing-edtech-from-a-primary-teacher/</a:t>
            </a:r>
            <a:endParaRPr lang="en-GB" dirty="0"/>
          </a:p>
        </p:txBody>
      </p:sp>
    </p:spTree>
    <p:extLst>
      <p:ext uri="{BB962C8B-B14F-4D97-AF65-F5344CB8AC3E}">
        <p14:creationId xmlns:p14="http://schemas.microsoft.com/office/powerpoint/2010/main" val="2807617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More on this topic, at: https://digitalagenda.io/insight/7-tips-on-choosing-edtech-from-a-primary-teacher/</a:t>
            </a:r>
            <a:endParaRPr lang="en-GB" dirty="0"/>
          </a:p>
        </p:txBody>
      </p:sp>
    </p:spTree>
    <p:extLst>
      <p:ext uri="{BB962C8B-B14F-4D97-AF65-F5344CB8AC3E}">
        <p14:creationId xmlns:p14="http://schemas.microsoft.com/office/powerpoint/2010/main" val="3416458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More on these topics, at: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https://digitalagenda.io/insight/7-tips-on-choosing-edtech-from-a-primary-teacher/</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https://www.canopy.education/post/edtech-top-tips-for-teachers</a:t>
            </a:r>
          </a:p>
        </p:txBody>
      </p:sp>
    </p:spTree>
    <p:extLst>
      <p:ext uri="{BB962C8B-B14F-4D97-AF65-F5344CB8AC3E}">
        <p14:creationId xmlns:p14="http://schemas.microsoft.com/office/powerpoint/2010/main" val="427408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spcBef>
                <a:spcPts val="1440"/>
              </a:spcBef>
              <a:spcAft>
                <a:spcPts val="1440"/>
              </a:spcAft>
              <a:buFont typeface="Times New Roman" panose="02020603050405020304" pitchFamily="18" charset="0"/>
              <a:buChar char="●"/>
              <a:tabLst>
                <a:tab pos="457200" algn="l"/>
              </a:tabLst>
            </a:pPr>
            <a:r>
              <a:rPr lang="en-GB" sz="1800" u="sng" dirty="0">
                <a:solidFill>
                  <a:srgbClr val="1E1E1E"/>
                </a:solidFill>
                <a:effectLst/>
                <a:latin typeface="Open Sans" panose="020B0606030504020204" pitchFamily="34" charset="0"/>
                <a:ea typeface="Times New Roman" panose="02020603050405020304" pitchFamily="18" charset="0"/>
              </a:rPr>
              <a:t>Contextualize learners by creating an intellectual need for information and skills</a:t>
            </a:r>
            <a:r>
              <a:rPr lang="en-GB" sz="1800" dirty="0">
                <a:solidFill>
                  <a:srgbClr val="1E1E1E"/>
                </a:solidFill>
                <a:effectLst/>
                <a:latin typeface="Open Sans" panose="020B0606030504020204" pitchFamily="34" charset="0"/>
                <a:ea typeface="Times New Roman" panose="02020603050405020304" pitchFamily="18" charset="0"/>
              </a:rPr>
              <a:t>: begin your learning sequences with context – ask how you can help learners experience what they need. Facilitate reflection that creates a personal context for the information. It’s easier to get learners more invested in the “what” by focusing on the “why.”</a:t>
            </a:r>
            <a:endParaRPr lang="en-GB" sz="1800" dirty="0">
              <a:effectLst/>
              <a:latin typeface="Times New Roman" panose="02020603050405020304" pitchFamily="18" charset="0"/>
              <a:ea typeface="Times New Roman" panose="02020603050405020304" pitchFamily="18" charset="0"/>
            </a:endParaRPr>
          </a:p>
          <a:p>
            <a:pPr marL="342900" lvl="0" indent="-342900" algn="just">
              <a:spcBef>
                <a:spcPts val="1440"/>
              </a:spcBef>
              <a:spcAft>
                <a:spcPts val="1440"/>
              </a:spcAft>
              <a:buFont typeface="Times New Roman" panose="02020603050405020304" pitchFamily="18" charset="0"/>
              <a:buChar char="●"/>
              <a:tabLst>
                <a:tab pos="457200" algn="l"/>
              </a:tabLst>
            </a:pPr>
            <a:r>
              <a:rPr lang="en-GB" sz="1800" u="sng" dirty="0">
                <a:solidFill>
                  <a:srgbClr val="1E1E1E"/>
                </a:solidFill>
                <a:effectLst/>
                <a:latin typeface="Open Sans" panose="020B0606030504020204" pitchFamily="34" charset="0"/>
                <a:ea typeface="Times New Roman" panose="02020603050405020304" pitchFamily="18" charset="0"/>
              </a:rPr>
              <a:t>Design learning content on a trajectory of informal to formal</a:t>
            </a:r>
            <a:r>
              <a:rPr lang="en-GB" sz="1800" dirty="0">
                <a:solidFill>
                  <a:srgbClr val="1E1E1E"/>
                </a:solidFill>
                <a:effectLst/>
                <a:latin typeface="Open Sans" panose="020B0606030504020204" pitchFamily="34" charset="0"/>
                <a:ea typeface="Times New Roman" panose="02020603050405020304" pitchFamily="18" charset="0"/>
              </a:rPr>
              <a:t>: start with an informal, no-right-answer inquiry, and from there move gradually toward formal definitions and explanations. Begin with hypothetical scenarios. Ask for situational conjuncture. Present a small fragment of your information and have learners discuss its implications without knowing the full context. Invite them to discover and explore before formalizing the experience.</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n-GB" sz="1800" u="sng" dirty="0">
                <a:solidFill>
                  <a:srgbClr val="1E1E1E"/>
                </a:solidFill>
                <a:effectLst/>
                <a:latin typeface="Open Sans" panose="020B0606030504020204" pitchFamily="34" charset="0"/>
                <a:ea typeface="Times New Roman" panose="02020603050405020304" pitchFamily="18" charset="0"/>
              </a:rPr>
              <a:t>Maintain a constant view of the Big Picture</a:t>
            </a:r>
            <a:r>
              <a:rPr lang="en-GB" sz="1800" dirty="0">
                <a:solidFill>
                  <a:srgbClr val="1E1E1E"/>
                </a:solidFill>
                <a:effectLst/>
                <a:latin typeface="Open Sans" panose="020B0606030504020204" pitchFamily="34" charset="0"/>
                <a:ea typeface="Times New Roman" panose="02020603050405020304" pitchFamily="18" charset="0"/>
              </a:rPr>
              <a:t>: keep learners contextualized throughout their entire learning experience. When presenting an activity or chunk of information, remember to insert Big-Picture reminders or reference points.</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n-GB" sz="1800" u="sng" dirty="0">
                <a:solidFill>
                  <a:srgbClr val="1E1E1E"/>
                </a:solidFill>
                <a:effectLst/>
                <a:latin typeface="Open Sans" panose="020B0606030504020204" pitchFamily="34" charset="0"/>
                <a:ea typeface="Times New Roman" panose="02020603050405020304" pitchFamily="18" charset="0"/>
              </a:rPr>
              <a:t>Design learning content to foster collaboration and conversation</a:t>
            </a:r>
            <a:r>
              <a:rPr lang="en-GB" sz="1800" dirty="0">
                <a:solidFill>
                  <a:srgbClr val="1E1E1E"/>
                </a:solidFill>
                <a:effectLst/>
                <a:latin typeface="Open Sans" panose="020B0606030504020204" pitchFamily="34" charset="0"/>
                <a:ea typeface="Times New Roman" panose="02020603050405020304" pitchFamily="18" charset="0"/>
              </a:rPr>
              <a:t>: look for opportunities in your content design to ask reflection questions that will stimulate personal inquiry and conversation.</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n-GB" sz="1800" u="sng" dirty="0">
                <a:solidFill>
                  <a:srgbClr val="1E1E1E"/>
                </a:solidFill>
                <a:effectLst/>
                <a:latin typeface="Open Sans" panose="020B0606030504020204" pitchFamily="34" charset="0"/>
                <a:ea typeface="Times New Roman" panose="02020603050405020304" pitchFamily="18" charset="0"/>
              </a:rPr>
              <a:t>Take advantage of and test apperceptive mass</a:t>
            </a:r>
            <a:r>
              <a:rPr lang="en-GB" sz="1800" dirty="0">
                <a:solidFill>
                  <a:srgbClr val="1E1E1E"/>
                </a:solidFill>
                <a:effectLst/>
                <a:latin typeface="Open Sans" panose="020B0606030504020204" pitchFamily="34" charset="0"/>
                <a:ea typeface="Times New Roman" panose="02020603050405020304" pitchFamily="18" charset="0"/>
              </a:rPr>
              <a:t>: design your content to take advantage of apperceptive mass and create deeply engaging and impactful learning experiences. Help learners test the limits of their previous experiences when it comes to drawing conclusions or making intuitive leaps.</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n-GB" sz="1800" u="sng" dirty="0">
                <a:solidFill>
                  <a:srgbClr val="1E1E1E"/>
                </a:solidFill>
                <a:effectLst/>
                <a:latin typeface="Open Sans" panose="020B0606030504020204" pitchFamily="34" charset="0"/>
                <a:ea typeface="Times New Roman" panose="02020603050405020304" pitchFamily="18" charset="0"/>
              </a:rPr>
              <a:t>Make it easy to interact and play</a:t>
            </a:r>
            <a:r>
              <a:rPr lang="en-GB" sz="1800" dirty="0">
                <a:solidFill>
                  <a:srgbClr val="1E1E1E"/>
                </a:solidFill>
                <a:effectLst/>
                <a:latin typeface="Open Sans" panose="020B0606030504020204" pitchFamily="34" charset="0"/>
                <a:ea typeface="Times New Roman" panose="02020603050405020304" pitchFamily="18" charset="0"/>
              </a:rPr>
              <a:t>: make the experience playful through interactivity and experimentation. Allow learners room for exploration. Let them play with the ideas first, without consequences from or concerns about being wrong, before moving into more formal instruction.</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0137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The trainer will exemplify/demonstrate how to find pre-designed (existing) games of Kahoot by following the 2 steps described in this slide.</a:t>
            </a:r>
            <a:endParaRPr lang="en-GB" dirty="0"/>
          </a:p>
        </p:txBody>
      </p:sp>
    </p:spTree>
    <p:extLst>
      <p:ext uri="{BB962C8B-B14F-4D97-AF65-F5344CB8AC3E}">
        <p14:creationId xmlns:p14="http://schemas.microsoft.com/office/powerpoint/2010/main" val="4876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The trainer will exemplify/demonstrate how to find pre-designed (existing) worksheet templates of Canva by following the 2 steps described in this slide.</a:t>
            </a:r>
            <a:endParaRPr lang="en-GB" dirty="0"/>
          </a:p>
        </p:txBody>
      </p:sp>
    </p:spTree>
    <p:extLst>
      <p:ext uri="{BB962C8B-B14F-4D97-AF65-F5344CB8AC3E}">
        <p14:creationId xmlns:p14="http://schemas.microsoft.com/office/powerpoint/2010/main" val="1530991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dirty="0"/>
          </a:p>
        </p:txBody>
      </p:sp>
    </p:spTree>
    <p:extLst>
      <p:ext uri="{BB962C8B-B14F-4D97-AF65-F5344CB8AC3E}">
        <p14:creationId xmlns:p14="http://schemas.microsoft.com/office/powerpoint/2010/main" val="1720497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dirty="0"/>
          </a:p>
        </p:txBody>
      </p:sp>
    </p:spTree>
    <p:extLst>
      <p:ext uri="{BB962C8B-B14F-4D97-AF65-F5344CB8AC3E}">
        <p14:creationId xmlns:p14="http://schemas.microsoft.com/office/powerpoint/2010/main" val="1523936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04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3908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4706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246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336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2367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70364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 y="4253100"/>
            <a:ext cx="9144000" cy="890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88375" y="557031"/>
            <a:ext cx="7205283" cy="4029437"/>
            <a:chOff x="388375" y="548150"/>
            <a:chExt cx="7205283" cy="4029437"/>
          </a:xfrm>
        </p:grpSpPr>
        <p:sp>
          <p:nvSpPr>
            <p:cNvPr id="12" name="Google Shape;12;p2"/>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3" name="Google Shape;13;p2"/>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45" name="Google Shape;45;p2"/>
          <p:cNvSpPr txBox="1">
            <a:spLocks noGrp="1"/>
          </p:cNvSpPr>
          <p:nvPr>
            <p:ph type="ctrTitle"/>
          </p:nvPr>
        </p:nvSpPr>
        <p:spPr>
          <a:xfrm>
            <a:off x="975350" y="1133950"/>
            <a:ext cx="5701800" cy="287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6000"/>
              <a:buNone/>
              <a:defRPr sz="6000">
                <a:solidFill>
                  <a:schemeClr val="dk1"/>
                </a:solidFill>
              </a:defRPr>
            </a:lvl1pPr>
            <a:lvl2pPr lvl="1">
              <a:spcBef>
                <a:spcPts val="0"/>
              </a:spcBef>
              <a:spcAft>
                <a:spcPts val="0"/>
              </a:spcAft>
              <a:buClr>
                <a:schemeClr val="dk1"/>
              </a:buClr>
              <a:buSzPts val="6000"/>
              <a:buNone/>
              <a:defRPr sz="6000">
                <a:solidFill>
                  <a:schemeClr val="dk1"/>
                </a:solidFill>
              </a:defRPr>
            </a:lvl2pPr>
            <a:lvl3pPr lvl="2">
              <a:spcBef>
                <a:spcPts val="0"/>
              </a:spcBef>
              <a:spcAft>
                <a:spcPts val="0"/>
              </a:spcAft>
              <a:buClr>
                <a:schemeClr val="dk1"/>
              </a:buClr>
              <a:buSzPts val="6000"/>
              <a:buNone/>
              <a:defRPr sz="6000">
                <a:solidFill>
                  <a:schemeClr val="dk1"/>
                </a:solidFill>
              </a:defRPr>
            </a:lvl3pPr>
            <a:lvl4pPr lvl="3">
              <a:spcBef>
                <a:spcPts val="0"/>
              </a:spcBef>
              <a:spcAft>
                <a:spcPts val="0"/>
              </a:spcAft>
              <a:buClr>
                <a:schemeClr val="dk1"/>
              </a:buClr>
              <a:buSzPts val="6000"/>
              <a:buNone/>
              <a:defRPr sz="6000">
                <a:solidFill>
                  <a:schemeClr val="dk1"/>
                </a:solidFill>
              </a:defRPr>
            </a:lvl4pPr>
            <a:lvl5pPr lvl="4">
              <a:spcBef>
                <a:spcPts val="0"/>
              </a:spcBef>
              <a:spcAft>
                <a:spcPts val="0"/>
              </a:spcAft>
              <a:buClr>
                <a:schemeClr val="dk1"/>
              </a:buClr>
              <a:buSzPts val="6000"/>
              <a:buNone/>
              <a:defRPr sz="6000">
                <a:solidFill>
                  <a:schemeClr val="dk1"/>
                </a:solidFill>
              </a:defRPr>
            </a:lvl5pPr>
            <a:lvl6pPr lvl="5">
              <a:spcBef>
                <a:spcPts val="0"/>
              </a:spcBef>
              <a:spcAft>
                <a:spcPts val="0"/>
              </a:spcAft>
              <a:buClr>
                <a:schemeClr val="dk1"/>
              </a:buClr>
              <a:buSzPts val="6000"/>
              <a:buNone/>
              <a:defRPr sz="6000">
                <a:solidFill>
                  <a:schemeClr val="dk1"/>
                </a:solidFill>
              </a:defRPr>
            </a:lvl6pPr>
            <a:lvl7pPr lvl="6">
              <a:spcBef>
                <a:spcPts val="0"/>
              </a:spcBef>
              <a:spcAft>
                <a:spcPts val="0"/>
              </a:spcAft>
              <a:buClr>
                <a:schemeClr val="dk1"/>
              </a:buClr>
              <a:buSzPts val="6000"/>
              <a:buNone/>
              <a:defRPr sz="6000">
                <a:solidFill>
                  <a:schemeClr val="dk1"/>
                </a:solidFill>
              </a:defRPr>
            </a:lvl7pPr>
            <a:lvl8pPr lvl="7">
              <a:spcBef>
                <a:spcPts val="0"/>
              </a:spcBef>
              <a:spcAft>
                <a:spcPts val="0"/>
              </a:spcAft>
              <a:buClr>
                <a:schemeClr val="dk1"/>
              </a:buClr>
              <a:buSzPts val="6000"/>
              <a:buNone/>
              <a:defRPr sz="6000">
                <a:solidFill>
                  <a:schemeClr val="dk1"/>
                </a:solidFill>
              </a:defRPr>
            </a:lvl8pPr>
            <a:lvl9pPr lvl="8">
              <a:spcBef>
                <a:spcPts val="0"/>
              </a:spcBef>
              <a:spcAft>
                <a:spcPts val="0"/>
              </a:spcAft>
              <a:buClr>
                <a:schemeClr val="dk1"/>
              </a:buClr>
              <a:buSzPts val="6000"/>
              <a:buNone/>
              <a:defRPr sz="6000">
                <a:solidFill>
                  <a:schemeClr val="dk1"/>
                </a:solidFill>
              </a:defRPr>
            </a:lvl9pPr>
          </a:lstStyle>
          <a:p>
            <a:endParaRPr/>
          </a:p>
        </p:txBody>
      </p:sp>
      <p:pic>
        <p:nvPicPr>
          <p:cNvPr id="5" name="Picture 4" descr="A picture containing light, clock&#10;&#10;Description automatically generated">
            <a:extLst>
              <a:ext uri="{FF2B5EF4-FFF2-40B4-BE49-F238E27FC236}">
                <a16:creationId xmlns:a16="http://schemas.microsoft.com/office/drawing/2014/main" id="{EC1FB6EE-2EC3-244D-A500-0DF5890AD7D0}"/>
              </a:ext>
            </a:extLst>
          </p:cNvPr>
          <p:cNvPicPr>
            <a:picLocks noChangeAspect="1"/>
          </p:cNvPicPr>
          <p:nvPr userDrawn="1"/>
        </p:nvPicPr>
        <p:blipFill>
          <a:blip r:embed="rId2"/>
          <a:stretch>
            <a:fillRect/>
          </a:stretch>
        </p:blipFill>
        <p:spPr>
          <a:xfrm>
            <a:off x="6809975" y="3040909"/>
            <a:ext cx="2424382" cy="2424382"/>
          </a:xfrm>
          <a:prstGeom prst="rect">
            <a:avLst/>
          </a:prstGeom>
        </p:spPr>
      </p:pic>
      <p:grpSp>
        <p:nvGrpSpPr>
          <p:cNvPr id="47" name="Group 46">
            <a:extLst>
              <a:ext uri="{FF2B5EF4-FFF2-40B4-BE49-F238E27FC236}">
                <a16:creationId xmlns:a16="http://schemas.microsoft.com/office/drawing/2014/main" id="{64641FBC-1C3C-1E41-B13E-27959D0B6BCB}"/>
              </a:ext>
            </a:extLst>
          </p:cNvPr>
          <p:cNvGrpSpPr/>
          <p:nvPr userDrawn="1"/>
        </p:nvGrpSpPr>
        <p:grpSpPr>
          <a:xfrm>
            <a:off x="7886184" y="175845"/>
            <a:ext cx="1199201" cy="1119555"/>
            <a:chOff x="7886184" y="175845"/>
            <a:chExt cx="1199201" cy="1119555"/>
          </a:xfrm>
        </p:grpSpPr>
        <p:sp>
          <p:nvSpPr>
            <p:cNvPr id="46" name="Rounded Rectangle 45">
              <a:extLst>
                <a:ext uri="{FF2B5EF4-FFF2-40B4-BE49-F238E27FC236}">
                  <a16:creationId xmlns:a16="http://schemas.microsoft.com/office/drawing/2014/main" id="{C776E7F8-9076-C844-A8D9-7EF6FC16B997}"/>
                </a:ext>
              </a:extLst>
            </p:cNvPr>
            <p:cNvSpPr/>
            <p:nvPr userDrawn="1"/>
          </p:nvSpPr>
          <p:spPr>
            <a:xfrm>
              <a:off x="7886184" y="175845"/>
              <a:ext cx="1199201" cy="1119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rawing of a cartoon character&#10;&#10;Description automatically generated">
              <a:extLst>
                <a:ext uri="{FF2B5EF4-FFF2-40B4-BE49-F238E27FC236}">
                  <a16:creationId xmlns:a16="http://schemas.microsoft.com/office/drawing/2014/main" id="{7B7E1F76-C22B-6F41-97E3-F5A9F193A7E1}"/>
                </a:ext>
              </a:extLst>
            </p:cNvPr>
            <p:cNvPicPr>
              <a:picLocks noChangeAspect="1"/>
            </p:cNvPicPr>
            <p:nvPr userDrawn="1"/>
          </p:nvPicPr>
          <p:blipFill>
            <a:blip r:embed="rId3"/>
            <a:stretch>
              <a:fillRect/>
            </a:stretch>
          </p:blipFill>
          <p:spPr>
            <a:xfrm>
              <a:off x="8068272" y="237473"/>
              <a:ext cx="757776" cy="60879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F93A6EC7-5765-5E4F-A81A-AFEE5BBD256D}"/>
                </a:ext>
              </a:extLst>
            </p:cNvPr>
            <p:cNvPicPr>
              <a:picLocks noChangeAspect="1"/>
            </p:cNvPicPr>
            <p:nvPr userDrawn="1"/>
          </p:nvPicPr>
          <p:blipFill rotWithShape="1">
            <a:blip r:embed="rId4"/>
            <a:srcRect l="324" t="-939" r="23985" b="939"/>
            <a:stretch/>
          </p:blipFill>
          <p:spPr>
            <a:xfrm>
              <a:off x="7926242" y="906847"/>
              <a:ext cx="1055647" cy="286027"/>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6"/>
        <p:cNvGrpSpPr/>
        <p:nvPr/>
      </p:nvGrpSpPr>
      <p:grpSpPr>
        <a:xfrm>
          <a:off x="0" y="0"/>
          <a:ext cx="0" cy="0"/>
          <a:chOff x="0" y="0"/>
          <a:chExt cx="0" cy="0"/>
        </a:xfrm>
      </p:grpSpPr>
      <p:sp>
        <p:nvSpPr>
          <p:cNvPr id="47" name="Google Shape;47;p3"/>
          <p:cNvSpPr/>
          <p:nvPr/>
        </p:nvSpPr>
        <p:spPr>
          <a:xfrm>
            <a:off x="-75" y="4253100"/>
            <a:ext cx="9144000" cy="890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388375" y="557031"/>
            <a:ext cx="7205283" cy="4029437"/>
            <a:chOff x="388375" y="548150"/>
            <a:chExt cx="7205283" cy="4029437"/>
          </a:xfrm>
        </p:grpSpPr>
        <p:sp>
          <p:nvSpPr>
            <p:cNvPr id="49" name="Google Shape;49;p3"/>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50" name="Google Shape;50;p3"/>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80" name="Google Shape;80;p3"/>
          <p:cNvSpPr txBox="1">
            <a:spLocks noGrp="1"/>
          </p:cNvSpPr>
          <p:nvPr>
            <p:ph type="ctrTitle"/>
          </p:nvPr>
        </p:nvSpPr>
        <p:spPr>
          <a:xfrm>
            <a:off x="967600" y="1583350"/>
            <a:ext cx="57114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81" name="Google Shape;81;p3"/>
          <p:cNvSpPr txBox="1">
            <a:spLocks noGrp="1"/>
          </p:cNvSpPr>
          <p:nvPr>
            <p:ph type="subTitle" idx="1"/>
          </p:nvPr>
        </p:nvSpPr>
        <p:spPr>
          <a:xfrm>
            <a:off x="967600" y="2840052"/>
            <a:ext cx="571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3000"/>
              <a:buNone/>
              <a:defRPr>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endParaRPr/>
          </a:p>
        </p:txBody>
      </p:sp>
      <p:sp>
        <p:nvSpPr>
          <p:cNvPr id="82" name="Google Shape;82;p3"/>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8" name="Picture 37" descr="A picture containing light, clock&#10;&#10;Description automatically generated">
            <a:extLst>
              <a:ext uri="{FF2B5EF4-FFF2-40B4-BE49-F238E27FC236}">
                <a16:creationId xmlns:a16="http://schemas.microsoft.com/office/drawing/2014/main" id="{49D4D145-B05F-E147-8ADC-DBC1C574C45A}"/>
              </a:ext>
            </a:extLst>
          </p:cNvPr>
          <p:cNvPicPr>
            <a:picLocks noChangeAspect="1"/>
          </p:cNvPicPr>
          <p:nvPr userDrawn="1"/>
        </p:nvPicPr>
        <p:blipFill>
          <a:blip r:embed="rId2"/>
          <a:stretch>
            <a:fillRect/>
          </a:stretch>
        </p:blipFill>
        <p:spPr>
          <a:xfrm>
            <a:off x="6809975" y="3040909"/>
            <a:ext cx="2424382" cy="2424382"/>
          </a:xfrm>
          <a:prstGeom prst="rect">
            <a:avLst/>
          </a:prstGeom>
        </p:spPr>
      </p:pic>
      <p:grpSp>
        <p:nvGrpSpPr>
          <p:cNvPr id="39" name="Group 38">
            <a:extLst>
              <a:ext uri="{FF2B5EF4-FFF2-40B4-BE49-F238E27FC236}">
                <a16:creationId xmlns:a16="http://schemas.microsoft.com/office/drawing/2014/main" id="{BA1A32D3-B9B3-294E-A980-30B02141E14A}"/>
              </a:ext>
            </a:extLst>
          </p:cNvPr>
          <p:cNvGrpSpPr/>
          <p:nvPr userDrawn="1"/>
        </p:nvGrpSpPr>
        <p:grpSpPr>
          <a:xfrm>
            <a:off x="7886184" y="175845"/>
            <a:ext cx="1199201" cy="1119555"/>
            <a:chOff x="7886184" y="175845"/>
            <a:chExt cx="1199201" cy="1119555"/>
          </a:xfrm>
        </p:grpSpPr>
        <p:sp>
          <p:nvSpPr>
            <p:cNvPr id="40" name="Rounded Rectangle 39">
              <a:extLst>
                <a:ext uri="{FF2B5EF4-FFF2-40B4-BE49-F238E27FC236}">
                  <a16:creationId xmlns:a16="http://schemas.microsoft.com/office/drawing/2014/main" id="{0BBF617A-CFFB-D54D-8BF5-9FC6EA632B1D}"/>
                </a:ext>
              </a:extLst>
            </p:cNvPr>
            <p:cNvSpPr/>
            <p:nvPr userDrawn="1"/>
          </p:nvSpPr>
          <p:spPr>
            <a:xfrm>
              <a:off x="7886184" y="175845"/>
              <a:ext cx="1199201" cy="1119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A drawing of a cartoon character&#10;&#10;Description automatically generated">
              <a:extLst>
                <a:ext uri="{FF2B5EF4-FFF2-40B4-BE49-F238E27FC236}">
                  <a16:creationId xmlns:a16="http://schemas.microsoft.com/office/drawing/2014/main" id="{57F09A8F-7A53-7C4B-B329-60EE3344AB2E}"/>
                </a:ext>
              </a:extLst>
            </p:cNvPr>
            <p:cNvPicPr>
              <a:picLocks noChangeAspect="1"/>
            </p:cNvPicPr>
            <p:nvPr userDrawn="1"/>
          </p:nvPicPr>
          <p:blipFill>
            <a:blip r:embed="rId3"/>
            <a:stretch>
              <a:fillRect/>
            </a:stretch>
          </p:blipFill>
          <p:spPr>
            <a:xfrm>
              <a:off x="8068272" y="237473"/>
              <a:ext cx="757776" cy="608790"/>
            </a:xfrm>
            <a:prstGeom prst="rect">
              <a:avLst/>
            </a:prstGeom>
          </p:spPr>
        </p:pic>
        <p:pic>
          <p:nvPicPr>
            <p:cNvPr id="42" name="Picture 41" descr="A screenshot of a cell phone&#10;&#10;Description automatically generated">
              <a:extLst>
                <a:ext uri="{FF2B5EF4-FFF2-40B4-BE49-F238E27FC236}">
                  <a16:creationId xmlns:a16="http://schemas.microsoft.com/office/drawing/2014/main" id="{73A67B18-6794-FA44-866C-07BCED97D470}"/>
                </a:ext>
              </a:extLst>
            </p:cNvPr>
            <p:cNvPicPr>
              <a:picLocks noChangeAspect="1"/>
            </p:cNvPicPr>
            <p:nvPr userDrawn="1"/>
          </p:nvPicPr>
          <p:blipFill rotWithShape="1">
            <a:blip r:embed="rId4"/>
            <a:srcRect l="324" t="-939" r="23985" b="939"/>
            <a:stretch/>
          </p:blipFill>
          <p:spPr>
            <a:xfrm>
              <a:off x="7926242" y="906847"/>
              <a:ext cx="1055647" cy="286027"/>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30"/>
        <p:cNvGrpSpPr/>
        <p:nvPr/>
      </p:nvGrpSpPr>
      <p:grpSpPr>
        <a:xfrm>
          <a:off x="0" y="0"/>
          <a:ext cx="0" cy="0"/>
          <a:chOff x="0" y="0"/>
          <a:chExt cx="0" cy="0"/>
        </a:xfrm>
      </p:grpSpPr>
      <p:sp>
        <p:nvSpPr>
          <p:cNvPr id="131" name="Google Shape;131;p5"/>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428433" y="8881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33" name="Google Shape;133;p5"/>
          <p:cNvSpPr/>
          <p:nvPr/>
        </p:nvSpPr>
        <p:spPr>
          <a:xfrm>
            <a:off x="388375" y="8529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sp>
        <p:nvSpPr>
          <p:cNvPr id="134" name="Google Shape;134;p5"/>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35" name="Google Shape;135;p5"/>
          <p:cNvSpPr txBox="1">
            <a:spLocks noGrp="1"/>
          </p:cNvSpPr>
          <p:nvPr>
            <p:ph type="body" idx="1"/>
          </p:nvPr>
        </p:nvSpPr>
        <p:spPr>
          <a:xfrm>
            <a:off x="582200" y="1040900"/>
            <a:ext cx="6525300" cy="36432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71" name="Google Shape;171;p5"/>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3" name="Picture 42" descr="A picture containing light, clock&#10;&#10;Description automatically generated">
            <a:extLst>
              <a:ext uri="{FF2B5EF4-FFF2-40B4-BE49-F238E27FC236}">
                <a16:creationId xmlns:a16="http://schemas.microsoft.com/office/drawing/2014/main" id="{64A7468A-6634-1446-AA27-6B10792ECAE6}"/>
              </a:ext>
            </a:extLst>
          </p:cNvPr>
          <p:cNvPicPr>
            <a:picLocks noChangeAspect="1"/>
          </p:cNvPicPr>
          <p:nvPr userDrawn="1"/>
        </p:nvPicPr>
        <p:blipFill>
          <a:blip r:embed="rId2"/>
          <a:stretch>
            <a:fillRect/>
          </a:stretch>
        </p:blipFill>
        <p:spPr>
          <a:xfrm>
            <a:off x="6809975" y="3040909"/>
            <a:ext cx="2424382" cy="2424382"/>
          </a:xfrm>
          <a:prstGeom prst="rect">
            <a:avLst/>
          </a:prstGeom>
        </p:spPr>
      </p:pic>
      <p:grpSp>
        <p:nvGrpSpPr>
          <p:cNvPr id="44" name="Group 43">
            <a:extLst>
              <a:ext uri="{FF2B5EF4-FFF2-40B4-BE49-F238E27FC236}">
                <a16:creationId xmlns:a16="http://schemas.microsoft.com/office/drawing/2014/main" id="{5D9A2D5E-226C-ED4E-A3D1-08272E82E8F6}"/>
              </a:ext>
            </a:extLst>
          </p:cNvPr>
          <p:cNvGrpSpPr/>
          <p:nvPr userDrawn="1"/>
        </p:nvGrpSpPr>
        <p:grpSpPr>
          <a:xfrm>
            <a:off x="7886184" y="175845"/>
            <a:ext cx="1199201" cy="1119555"/>
            <a:chOff x="7886184" y="175845"/>
            <a:chExt cx="1199201" cy="1119555"/>
          </a:xfrm>
        </p:grpSpPr>
        <p:sp>
          <p:nvSpPr>
            <p:cNvPr id="45" name="Rounded Rectangle 44">
              <a:extLst>
                <a:ext uri="{FF2B5EF4-FFF2-40B4-BE49-F238E27FC236}">
                  <a16:creationId xmlns:a16="http://schemas.microsoft.com/office/drawing/2014/main" id="{27E9CD5C-AAB3-CD45-8639-B62C15E3FDF9}"/>
                </a:ext>
              </a:extLst>
            </p:cNvPr>
            <p:cNvSpPr/>
            <p:nvPr userDrawn="1"/>
          </p:nvSpPr>
          <p:spPr>
            <a:xfrm>
              <a:off x="7886184" y="175845"/>
              <a:ext cx="1199201" cy="1119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drawing of a cartoon character&#10;&#10;Description automatically generated">
              <a:extLst>
                <a:ext uri="{FF2B5EF4-FFF2-40B4-BE49-F238E27FC236}">
                  <a16:creationId xmlns:a16="http://schemas.microsoft.com/office/drawing/2014/main" id="{5D26196D-091E-3246-B0B4-425E67374B24}"/>
                </a:ext>
              </a:extLst>
            </p:cNvPr>
            <p:cNvPicPr>
              <a:picLocks noChangeAspect="1"/>
            </p:cNvPicPr>
            <p:nvPr userDrawn="1"/>
          </p:nvPicPr>
          <p:blipFill>
            <a:blip r:embed="rId3"/>
            <a:stretch>
              <a:fillRect/>
            </a:stretch>
          </p:blipFill>
          <p:spPr>
            <a:xfrm>
              <a:off x="8068272" y="237473"/>
              <a:ext cx="757776" cy="608790"/>
            </a:xfrm>
            <a:prstGeom prst="rect">
              <a:avLst/>
            </a:prstGeom>
          </p:spPr>
        </p:pic>
        <p:pic>
          <p:nvPicPr>
            <p:cNvPr id="47" name="Picture 46" descr="A screenshot of a cell phone&#10;&#10;Description automatically generated">
              <a:extLst>
                <a:ext uri="{FF2B5EF4-FFF2-40B4-BE49-F238E27FC236}">
                  <a16:creationId xmlns:a16="http://schemas.microsoft.com/office/drawing/2014/main" id="{D5055A65-4160-0A40-A43A-5B6389791A7C}"/>
                </a:ext>
              </a:extLst>
            </p:cNvPr>
            <p:cNvPicPr>
              <a:picLocks noChangeAspect="1"/>
            </p:cNvPicPr>
            <p:nvPr userDrawn="1"/>
          </p:nvPicPr>
          <p:blipFill rotWithShape="1">
            <a:blip r:embed="rId4"/>
            <a:srcRect l="324" t="-939" r="23985" b="939"/>
            <a:stretch/>
          </p:blipFill>
          <p:spPr>
            <a:xfrm>
              <a:off x="7926242" y="906847"/>
              <a:ext cx="1055647" cy="286027"/>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Dog)" type="blank">
  <p:cSld name="BLANK">
    <p:spTree>
      <p:nvGrpSpPr>
        <p:cNvPr id="1" name="Shape 336"/>
        <p:cNvGrpSpPr/>
        <p:nvPr/>
      </p:nvGrpSpPr>
      <p:grpSpPr>
        <a:xfrm>
          <a:off x="0" y="0"/>
          <a:ext cx="0" cy="0"/>
          <a:chOff x="0" y="0"/>
          <a:chExt cx="0" cy="0"/>
        </a:xfrm>
      </p:grpSpPr>
      <p:sp>
        <p:nvSpPr>
          <p:cNvPr id="337" name="Google Shape;337;p10"/>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0"/>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5" name="Picture 34" descr="A picture containing light, clock&#10;&#10;Description automatically generated">
            <a:extLst>
              <a:ext uri="{FF2B5EF4-FFF2-40B4-BE49-F238E27FC236}">
                <a16:creationId xmlns:a16="http://schemas.microsoft.com/office/drawing/2014/main" id="{9C27AEA0-9657-1648-B681-6C8D46C0F2EC}"/>
              </a:ext>
            </a:extLst>
          </p:cNvPr>
          <p:cNvPicPr>
            <a:picLocks noChangeAspect="1"/>
          </p:cNvPicPr>
          <p:nvPr userDrawn="1"/>
        </p:nvPicPr>
        <p:blipFill>
          <a:blip r:embed="rId2"/>
          <a:stretch>
            <a:fillRect/>
          </a:stretch>
        </p:blipFill>
        <p:spPr>
          <a:xfrm>
            <a:off x="-527528" y="2892226"/>
            <a:ext cx="2424382" cy="2424382"/>
          </a:xfrm>
          <a:prstGeom prst="rect">
            <a:avLst/>
          </a:prstGeom>
        </p:spPr>
      </p:pic>
      <p:grpSp>
        <p:nvGrpSpPr>
          <p:cNvPr id="36" name="Group 35">
            <a:extLst>
              <a:ext uri="{FF2B5EF4-FFF2-40B4-BE49-F238E27FC236}">
                <a16:creationId xmlns:a16="http://schemas.microsoft.com/office/drawing/2014/main" id="{EB6F88AC-53A6-C549-9280-F46F06A53FB4}"/>
              </a:ext>
            </a:extLst>
          </p:cNvPr>
          <p:cNvGrpSpPr/>
          <p:nvPr userDrawn="1"/>
        </p:nvGrpSpPr>
        <p:grpSpPr>
          <a:xfrm>
            <a:off x="7886184" y="175845"/>
            <a:ext cx="1199201" cy="1119555"/>
            <a:chOff x="7886184" y="175845"/>
            <a:chExt cx="1199201" cy="1119555"/>
          </a:xfrm>
        </p:grpSpPr>
        <p:sp>
          <p:nvSpPr>
            <p:cNvPr id="37" name="Rounded Rectangle 36">
              <a:extLst>
                <a:ext uri="{FF2B5EF4-FFF2-40B4-BE49-F238E27FC236}">
                  <a16:creationId xmlns:a16="http://schemas.microsoft.com/office/drawing/2014/main" id="{572D9785-7EC4-CB4D-8B53-97DD0D493970}"/>
                </a:ext>
              </a:extLst>
            </p:cNvPr>
            <p:cNvSpPr/>
            <p:nvPr userDrawn="1"/>
          </p:nvSpPr>
          <p:spPr>
            <a:xfrm>
              <a:off x="7886184" y="175845"/>
              <a:ext cx="1199201" cy="1119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A drawing of a cartoon character&#10;&#10;Description automatically generated">
              <a:extLst>
                <a:ext uri="{FF2B5EF4-FFF2-40B4-BE49-F238E27FC236}">
                  <a16:creationId xmlns:a16="http://schemas.microsoft.com/office/drawing/2014/main" id="{A5C4017D-3299-8147-90F4-FB58E3B17464}"/>
                </a:ext>
              </a:extLst>
            </p:cNvPr>
            <p:cNvPicPr>
              <a:picLocks noChangeAspect="1"/>
            </p:cNvPicPr>
            <p:nvPr userDrawn="1"/>
          </p:nvPicPr>
          <p:blipFill>
            <a:blip r:embed="rId3"/>
            <a:stretch>
              <a:fillRect/>
            </a:stretch>
          </p:blipFill>
          <p:spPr>
            <a:xfrm>
              <a:off x="8068272" y="237473"/>
              <a:ext cx="757776" cy="608790"/>
            </a:xfrm>
            <a:prstGeom prst="rect">
              <a:avLst/>
            </a:prstGeom>
          </p:spPr>
        </p:pic>
        <p:pic>
          <p:nvPicPr>
            <p:cNvPr id="39" name="Picture 38" descr="A screenshot of a cell phone&#10;&#10;Description automatically generated">
              <a:extLst>
                <a:ext uri="{FF2B5EF4-FFF2-40B4-BE49-F238E27FC236}">
                  <a16:creationId xmlns:a16="http://schemas.microsoft.com/office/drawing/2014/main" id="{1FE56867-F5BC-9049-9125-21D2440E682B}"/>
                </a:ext>
              </a:extLst>
            </p:cNvPr>
            <p:cNvPicPr>
              <a:picLocks noChangeAspect="1"/>
            </p:cNvPicPr>
            <p:nvPr userDrawn="1"/>
          </p:nvPicPr>
          <p:blipFill rotWithShape="1">
            <a:blip r:embed="rId4"/>
            <a:srcRect l="324" t="-939" r="23985" b="939"/>
            <a:stretch/>
          </p:blipFill>
          <p:spPr>
            <a:xfrm>
              <a:off x="7926242" y="906847"/>
              <a:ext cx="1055647" cy="286027"/>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at)">
  <p:cSld name="BLANK_1">
    <p:spTree>
      <p:nvGrpSpPr>
        <p:cNvPr id="1" name="Shape 370"/>
        <p:cNvGrpSpPr/>
        <p:nvPr/>
      </p:nvGrpSpPr>
      <p:grpSpPr>
        <a:xfrm>
          <a:off x="0" y="0"/>
          <a:ext cx="0" cy="0"/>
          <a:chOff x="0" y="0"/>
          <a:chExt cx="0" cy="0"/>
        </a:xfrm>
      </p:grpSpPr>
      <p:sp>
        <p:nvSpPr>
          <p:cNvPr id="371" name="Google Shape;371;p11"/>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3" name="Picture 32" descr="A picture containing light, clock&#10;&#10;Description automatically generated">
            <a:extLst>
              <a:ext uri="{FF2B5EF4-FFF2-40B4-BE49-F238E27FC236}">
                <a16:creationId xmlns:a16="http://schemas.microsoft.com/office/drawing/2014/main" id="{2C2D2D6F-3681-6F4D-B4AD-F07B5A5295D5}"/>
              </a:ext>
            </a:extLst>
          </p:cNvPr>
          <p:cNvPicPr>
            <a:picLocks noChangeAspect="1"/>
          </p:cNvPicPr>
          <p:nvPr userDrawn="1"/>
        </p:nvPicPr>
        <p:blipFill>
          <a:blip r:embed="rId2"/>
          <a:stretch>
            <a:fillRect/>
          </a:stretch>
        </p:blipFill>
        <p:spPr>
          <a:xfrm>
            <a:off x="-401147" y="2944265"/>
            <a:ext cx="2424382" cy="2424382"/>
          </a:xfrm>
          <a:prstGeom prst="rect">
            <a:avLst/>
          </a:prstGeom>
        </p:spPr>
      </p:pic>
      <p:grpSp>
        <p:nvGrpSpPr>
          <p:cNvPr id="34" name="Group 33">
            <a:extLst>
              <a:ext uri="{FF2B5EF4-FFF2-40B4-BE49-F238E27FC236}">
                <a16:creationId xmlns:a16="http://schemas.microsoft.com/office/drawing/2014/main" id="{715369D6-850F-AB45-B701-B2F27E27FA1F}"/>
              </a:ext>
            </a:extLst>
          </p:cNvPr>
          <p:cNvGrpSpPr/>
          <p:nvPr userDrawn="1"/>
        </p:nvGrpSpPr>
        <p:grpSpPr>
          <a:xfrm>
            <a:off x="7886184" y="175845"/>
            <a:ext cx="1199201" cy="1119555"/>
            <a:chOff x="7886184" y="175845"/>
            <a:chExt cx="1199201" cy="1119555"/>
          </a:xfrm>
        </p:grpSpPr>
        <p:sp>
          <p:nvSpPr>
            <p:cNvPr id="35" name="Rounded Rectangle 34">
              <a:extLst>
                <a:ext uri="{FF2B5EF4-FFF2-40B4-BE49-F238E27FC236}">
                  <a16:creationId xmlns:a16="http://schemas.microsoft.com/office/drawing/2014/main" id="{C8F9F072-B183-4B43-A37C-A7F4B4D23E02}"/>
                </a:ext>
              </a:extLst>
            </p:cNvPr>
            <p:cNvSpPr/>
            <p:nvPr userDrawn="1"/>
          </p:nvSpPr>
          <p:spPr>
            <a:xfrm>
              <a:off x="7886184" y="175845"/>
              <a:ext cx="1199201" cy="1119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drawing of a cartoon character&#10;&#10;Description automatically generated">
              <a:extLst>
                <a:ext uri="{FF2B5EF4-FFF2-40B4-BE49-F238E27FC236}">
                  <a16:creationId xmlns:a16="http://schemas.microsoft.com/office/drawing/2014/main" id="{6240D7EB-F38C-584A-A799-C79710A6A2E8}"/>
                </a:ext>
              </a:extLst>
            </p:cNvPr>
            <p:cNvPicPr>
              <a:picLocks noChangeAspect="1"/>
            </p:cNvPicPr>
            <p:nvPr userDrawn="1"/>
          </p:nvPicPr>
          <p:blipFill>
            <a:blip r:embed="rId3"/>
            <a:stretch>
              <a:fillRect/>
            </a:stretch>
          </p:blipFill>
          <p:spPr>
            <a:xfrm>
              <a:off x="8068272" y="237473"/>
              <a:ext cx="757776" cy="608790"/>
            </a:xfrm>
            <a:prstGeom prst="rect">
              <a:avLst/>
            </a:prstGeom>
          </p:spPr>
        </p:pic>
        <p:pic>
          <p:nvPicPr>
            <p:cNvPr id="37" name="Picture 36" descr="A screenshot of a cell phone&#10;&#10;Description automatically generated">
              <a:extLst>
                <a:ext uri="{FF2B5EF4-FFF2-40B4-BE49-F238E27FC236}">
                  <a16:creationId xmlns:a16="http://schemas.microsoft.com/office/drawing/2014/main" id="{0063DBE4-C616-5043-968F-1B8807994918}"/>
                </a:ext>
              </a:extLst>
            </p:cNvPr>
            <p:cNvPicPr>
              <a:picLocks noChangeAspect="1"/>
            </p:cNvPicPr>
            <p:nvPr userDrawn="1"/>
          </p:nvPicPr>
          <p:blipFill rotWithShape="1">
            <a:blip r:embed="rId4"/>
            <a:srcRect l="324" t="-939" r="23985" b="939"/>
            <a:stretch/>
          </p:blipFill>
          <p:spPr>
            <a:xfrm>
              <a:off x="7926242" y="906847"/>
              <a:ext cx="1055647" cy="286027"/>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8375" y="0"/>
            <a:ext cx="6923400" cy="852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1pPr>
            <a:lvl2pPr lvl="1">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2pPr>
            <a:lvl3pPr lvl="2">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3pPr>
            <a:lvl4pPr lvl="3">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4pPr>
            <a:lvl5pPr lvl="4">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5pPr>
            <a:lvl6pPr lvl="5">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6pPr>
            <a:lvl7pPr lvl="6">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7pPr>
            <a:lvl8pPr lvl="7">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8pPr>
            <a:lvl9pPr lvl="8">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9pPr>
          </a:lstStyle>
          <a:p>
            <a:endParaRPr/>
          </a:p>
        </p:txBody>
      </p:sp>
      <p:sp>
        <p:nvSpPr>
          <p:cNvPr id="7" name="Google Shape;7;p1"/>
          <p:cNvSpPr txBox="1">
            <a:spLocks noGrp="1"/>
          </p:cNvSpPr>
          <p:nvPr>
            <p:ph type="body" idx="1"/>
          </p:nvPr>
        </p:nvSpPr>
        <p:spPr>
          <a:xfrm>
            <a:off x="582200" y="1040900"/>
            <a:ext cx="6525300" cy="36432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3"/>
              </a:buClr>
              <a:buSzPts val="3000"/>
              <a:buFont typeface="Didact Gothic"/>
              <a:buChar char="●"/>
              <a:defRPr sz="3000">
                <a:solidFill>
                  <a:schemeClr val="dk1"/>
                </a:solidFill>
                <a:latin typeface="Didact Gothic"/>
                <a:ea typeface="Didact Gothic"/>
                <a:cs typeface="Didact Gothic"/>
                <a:sym typeface="Didact Gothic"/>
              </a:defRPr>
            </a:lvl1pPr>
            <a:lvl2pPr marL="914400" lvl="1" indent="-381000">
              <a:spcBef>
                <a:spcPts val="0"/>
              </a:spcBef>
              <a:spcAft>
                <a:spcPts val="0"/>
              </a:spcAft>
              <a:buClr>
                <a:schemeClr val="accent3"/>
              </a:buClr>
              <a:buSzPts val="2400"/>
              <a:buFont typeface="Didact Gothic"/>
              <a:buChar char="○"/>
              <a:defRPr sz="2400">
                <a:solidFill>
                  <a:schemeClr val="dk1"/>
                </a:solidFill>
                <a:latin typeface="Didact Gothic"/>
                <a:ea typeface="Didact Gothic"/>
                <a:cs typeface="Didact Gothic"/>
                <a:sym typeface="Didact Gothic"/>
              </a:defRPr>
            </a:lvl2pPr>
            <a:lvl3pPr marL="1371600" lvl="2" indent="-381000">
              <a:spcBef>
                <a:spcPts val="0"/>
              </a:spcBef>
              <a:spcAft>
                <a:spcPts val="0"/>
              </a:spcAft>
              <a:buClr>
                <a:schemeClr val="accent3"/>
              </a:buClr>
              <a:buSzPts val="2400"/>
              <a:buFont typeface="Didact Gothic"/>
              <a:buChar char="■"/>
              <a:defRPr sz="2400">
                <a:solidFill>
                  <a:schemeClr val="dk1"/>
                </a:solidFill>
                <a:latin typeface="Didact Gothic"/>
                <a:ea typeface="Didact Gothic"/>
                <a:cs typeface="Didact Gothic"/>
                <a:sym typeface="Didact Gothic"/>
              </a:defRPr>
            </a:lvl3pPr>
            <a:lvl4pPr marL="1828800" lvl="3"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4pPr>
            <a:lvl5pPr marL="2286000" lvl="4"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5pPr>
            <a:lvl6pPr marL="2743200" lvl="5"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6pPr>
            <a:lvl7pPr marL="3200400" lvl="6"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7pPr>
            <a:lvl8pPr marL="3657600" lvl="7"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8pPr>
            <a:lvl9pPr marL="4114800" lvl="8"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529670" y="32126"/>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rgbClr val="FFFFFF"/>
                </a:solidFill>
                <a:latin typeface="Didact Gothic"/>
                <a:ea typeface="Didact Gothic"/>
                <a:cs typeface="Didact Gothic"/>
                <a:sym typeface="Didact Gothic"/>
              </a:defRPr>
            </a:lvl1pPr>
            <a:lvl2pPr lvl="1" algn="r">
              <a:buNone/>
              <a:defRPr sz="1200">
                <a:solidFill>
                  <a:srgbClr val="FFFFFF"/>
                </a:solidFill>
                <a:latin typeface="Didact Gothic"/>
                <a:ea typeface="Didact Gothic"/>
                <a:cs typeface="Didact Gothic"/>
                <a:sym typeface="Didact Gothic"/>
              </a:defRPr>
            </a:lvl2pPr>
            <a:lvl3pPr lvl="2" algn="r">
              <a:buNone/>
              <a:defRPr sz="1200">
                <a:solidFill>
                  <a:srgbClr val="FFFFFF"/>
                </a:solidFill>
                <a:latin typeface="Didact Gothic"/>
                <a:ea typeface="Didact Gothic"/>
                <a:cs typeface="Didact Gothic"/>
                <a:sym typeface="Didact Gothic"/>
              </a:defRPr>
            </a:lvl3pPr>
            <a:lvl4pPr lvl="3" algn="r">
              <a:buNone/>
              <a:defRPr sz="1200">
                <a:solidFill>
                  <a:srgbClr val="FFFFFF"/>
                </a:solidFill>
                <a:latin typeface="Didact Gothic"/>
                <a:ea typeface="Didact Gothic"/>
                <a:cs typeface="Didact Gothic"/>
                <a:sym typeface="Didact Gothic"/>
              </a:defRPr>
            </a:lvl4pPr>
            <a:lvl5pPr lvl="4" algn="r">
              <a:buNone/>
              <a:defRPr sz="1200">
                <a:solidFill>
                  <a:srgbClr val="FFFFFF"/>
                </a:solidFill>
                <a:latin typeface="Didact Gothic"/>
                <a:ea typeface="Didact Gothic"/>
                <a:cs typeface="Didact Gothic"/>
                <a:sym typeface="Didact Gothic"/>
              </a:defRPr>
            </a:lvl5pPr>
            <a:lvl6pPr lvl="5" algn="r">
              <a:buNone/>
              <a:defRPr sz="1200">
                <a:solidFill>
                  <a:srgbClr val="FFFFFF"/>
                </a:solidFill>
                <a:latin typeface="Didact Gothic"/>
                <a:ea typeface="Didact Gothic"/>
                <a:cs typeface="Didact Gothic"/>
                <a:sym typeface="Didact Gothic"/>
              </a:defRPr>
            </a:lvl6pPr>
            <a:lvl7pPr lvl="6" algn="r">
              <a:buNone/>
              <a:defRPr sz="1200">
                <a:solidFill>
                  <a:srgbClr val="FFFFFF"/>
                </a:solidFill>
                <a:latin typeface="Didact Gothic"/>
                <a:ea typeface="Didact Gothic"/>
                <a:cs typeface="Didact Gothic"/>
                <a:sym typeface="Didact Gothic"/>
              </a:defRPr>
            </a:lvl7pPr>
            <a:lvl8pPr lvl="7" algn="r">
              <a:buNone/>
              <a:defRPr sz="1200">
                <a:solidFill>
                  <a:srgbClr val="FFFFFF"/>
                </a:solidFill>
                <a:latin typeface="Didact Gothic"/>
                <a:ea typeface="Didact Gothic"/>
                <a:cs typeface="Didact Gothic"/>
                <a:sym typeface="Didact Gothic"/>
              </a:defRPr>
            </a:lvl8pPr>
            <a:lvl9pPr lvl="8" algn="r">
              <a:buNone/>
              <a:defRPr sz="1200">
                <a:solidFill>
                  <a:srgbClr val="FFFFFF"/>
                </a:solidFill>
                <a:latin typeface="Didact Gothic"/>
                <a:ea typeface="Didact Gothic"/>
                <a:cs typeface="Didact Gothic"/>
                <a:sym typeface="Didact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 id="2147483657"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www.blackboard.com/" TargetMode="External"/><Relationship Id="rId3" Type="http://schemas.openxmlformats.org/officeDocument/2006/relationships/hyperlink" Target="https://www.kinderpedia.co/" TargetMode="External"/><Relationship Id="rId7" Type="http://schemas.openxmlformats.org/officeDocument/2006/relationships/hyperlink" Target="https://moodle.org/" TargetMode="External"/><Relationship Id="rId12" Type="http://schemas.openxmlformats.org/officeDocument/2006/relationships/hyperlink" Target="https://www.edx.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classroom.google.com/" TargetMode="External"/><Relationship Id="rId11" Type="http://schemas.openxmlformats.org/officeDocument/2006/relationships/hyperlink" Target="https://www.edapp.com/" TargetMode="External"/><Relationship Id="rId5" Type="http://schemas.openxmlformats.org/officeDocument/2006/relationships/hyperlink" Target="https://www.easyclass.com/" TargetMode="External"/><Relationship Id="rId10" Type="http://schemas.openxmlformats.org/officeDocument/2006/relationships/hyperlink" Target="https://www.microsoft.com/" TargetMode="External"/><Relationship Id="rId4" Type="http://schemas.openxmlformats.org/officeDocument/2006/relationships/hyperlink" Target="https://new.edmodo.com/" TargetMode="External"/><Relationship Id="rId9" Type="http://schemas.openxmlformats.org/officeDocument/2006/relationships/hyperlink" Target="https://www.coursera.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learningapps.org/" TargetMode="External"/><Relationship Id="rId3" Type="http://schemas.openxmlformats.org/officeDocument/2006/relationships/hyperlink" Target="https://www.powtoon.com/" TargetMode="External"/><Relationship Id="rId7" Type="http://schemas.openxmlformats.org/officeDocument/2006/relationships/hyperlink" Target="https://kahoot.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canva.com/" TargetMode="External"/><Relationship Id="rId5" Type="http://schemas.openxmlformats.org/officeDocument/2006/relationships/hyperlink" Target="https://www.google.com/intl/en-GB/forms/about/" TargetMode="External"/><Relationship Id="rId4" Type="http://schemas.openxmlformats.org/officeDocument/2006/relationships/hyperlink" Target="https://www.storyboardthat.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s://www.google.com/intl/en-GB/forms/about/" TargetMode="External"/><Relationship Id="rId3" Type="http://schemas.openxmlformats.org/officeDocument/2006/relationships/hyperlink" Target="https://gmolsolutions.com/en/blog/what-are-educational-platforms-for/" TargetMode="External"/><Relationship Id="rId7" Type="http://schemas.openxmlformats.org/officeDocument/2006/relationships/hyperlink" Target="https://www.storyboardthat.com/" TargetMode="External"/><Relationship Id="rId12" Type="http://schemas.openxmlformats.org/officeDocument/2006/relationships/hyperlink" Target="https://mussila.com/the-top-15-benefits-of-digital-learning/" TargetMode="External"/><Relationship Id="rId2" Type="http://schemas.openxmlformats.org/officeDocument/2006/relationships/hyperlink" Target="https://eliterate.us/what-is-a-learning-platform/" TargetMode="External"/><Relationship Id="rId1" Type="http://schemas.openxmlformats.org/officeDocument/2006/relationships/slideLayout" Target="../slideLayouts/slideLayout3.xml"/><Relationship Id="rId6" Type="http://schemas.openxmlformats.org/officeDocument/2006/relationships/hyperlink" Target="https://www.powtoon.com/" TargetMode="External"/><Relationship Id="rId11" Type="http://schemas.openxmlformats.org/officeDocument/2006/relationships/hyperlink" Target="https://learningapps.org/" TargetMode="External"/><Relationship Id="rId5" Type="http://schemas.openxmlformats.org/officeDocument/2006/relationships/hyperlink" Target="https://www.muvi.com/blogs/5-features-of-interactive-e-learning-platform.html" TargetMode="External"/><Relationship Id="rId10" Type="http://schemas.openxmlformats.org/officeDocument/2006/relationships/hyperlink" Target="https://kahoot.com/" TargetMode="External"/><Relationship Id="rId4" Type="http://schemas.openxmlformats.org/officeDocument/2006/relationships/hyperlink" Target="https://kitaboo.com/must-have-features-interactive-online-platforms/" TargetMode="External"/><Relationship Id="rId9" Type="http://schemas.openxmlformats.org/officeDocument/2006/relationships/hyperlink" Target="https://www.canva.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s://hurix.com/create-mobile-learning-content/?__hstc=119721303.dde9d5f3d09d4b8f245fe7aadf1e41fa.1649008427387.1649008427387.1649050479429.2&amp;__hssc=119721303.2.1649050479429&amp;__hsfp=1134087836"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kitaboo.com/online-education-platform-10-must-features/"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nternetmatters.org/resources/discovering-digital-at-primary-schoo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kahoot.com/academy/study/"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hyperlink" Target="https://www.canva.com/worksheets/template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hyperlink" Target="https://www.internetmatters.org/resources/discovering-digital-at-primary-school/" TargetMode="External"/><Relationship Id="rId3" Type="http://schemas.openxmlformats.org/officeDocument/2006/relationships/hyperlink" Target="https://digitalagenda.io/insight/7-tips-on-choosing-edtech-from-a-primary-teacher/" TargetMode="External"/><Relationship Id="rId7" Type="http://schemas.openxmlformats.org/officeDocument/2006/relationships/hyperlink" Target="https://www.canva.com/worksheets/templates/" TargetMode="External"/><Relationship Id="rId2" Type="http://schemas.openxmlformats.org/officeDocument/2006/relationships/hyperlink" Target="https://kitaboo.com/k-12-education-post-covid-era/" TargetMode="External"/><Relationship Id="rId1" Type="http://schemas.openxmlformats.org/officeDocument/2006/relationships/slideLayout" Target="../slideLayouts/slideLayout3.xml"/><Relationship Id="rId6" Type="http://schemas.openxmlformats.org/officeDocument/2006/relationships/hyperlink" Target="https://kahoot.com/academy/study/" TargetMode="External"/><Relationship Id="rId5" Type="http://schemas.openxmlformats.org/officeDocument/2006/relationships/hyperlink" Target="https://www.nextthought.com/thoughts/2016/09/six-tips-for-creating-great-digital-learning-content" TargetMode="External"/><Relationship Id="rId4" Type="http://schemas.openxmlformats.org/officeDocument/2006/relationships/hyperlink" Target="https://www.canopy.education/post/edtech-top-tips-for-teacher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fXQDFhKFuTU"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support.google.com/docs/answer/6281888?hl=en&amp;co=GENIE.Platform%3DDesktop"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cs.google.com/forms" TargetMode="Externa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vkfacjOpTc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www.powtoon.com/blog/how-to-create-an-animated-presentation-in-5-easy-step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owtoon.com/edu-home/" TargetMode="Externa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2" Type="http://schemas.openxmlformats.org/officeDocument/2006/relationships/hyperlink" Target="https://www.canva.com/designschool/tutorials/canva-for-teachers/"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anva.com/"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kahoot.com/blog/2021/01/28/how-to-create-kahoot-tips-teachers/" TargetMode="External"/><Relationship Id="rId2" Type="http://schemas.openxmlformats.org/officeDocument/2006/relationships/hyperlink" Target="https://www.youtube.com/watch?v=KJgZZQcsSPk"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kahoot.com/" TargetMode="Externa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8" Type="http://schemas.openxmlformats.org/officeDocument/2006/relationships/hyperlink" Target="https://www.canva.com/designschool/tutorials/canva-for-teachers/" TargetMode="External"/><Relationship Id="rId3" Type="http://schemas.openxmlformats.org/officeDocument/2006/relationships/hyperlink" Target="https://support.google.com/docs/answer/6281888?hl=en&amp;co=GENIE.Platform%3DDesktop" TargetMode="External"/><Relationship Id="rId7" Type="http://schemas.openxmlformats.org/officeDocument/2006/relationships/hyperlink" Target="https://www.powtoon.com/edu-home/" TargetMode="External"/><Relationship Id="rId12" Type="http://schemas.openxmlformats.org/officeDocument/2006/relationships/hyperlink" Target="https://kahoot.com/" TargetMode="External"/><Relationship Id="rId2" Type="http://schemas.openxmlformats.org/officeDocument/2006/relationships/hyperlink" Target="https://www.youtube.com/watch?v=fXQDFhKFuTU" TargetMode="External"/><Relationship Id="rId1" Type="http://schemas.openxmlformats.org/officeDocument/2006/relationships/slideLayout" Target="../slideLayouts/slideLayout3.xml"/><Relationship Id="rId6" Type="http://schemas.openxmlformats.org/officeDocument/2006/relationships/hyperlink" Target="https://www.powtoon.com/blog/how-to-create-an-animated-presentation-in-5-easy-steps/" TargetMode="External"/><Relationship Id="rId11" Type="http://schemas.openxmlformats.org/officeDocument/2006/relationships/hyperlink" Target="https://kahoot.com/blog/2021/01/28/how-to-create-kahoot-tips-teachers/" TargetMode="External"/><Relationship Id="rId5" Type="http://schemas.openxmlformats.org/officeDocument/2006/relationships/hyperlink" Target="https://www.youtube.com/watch?v=vkfacjOpTcM" TargetMode="External"/><Relationship Id="rId10" Type="http://schemas.openxmlformats.org/officeDocument/2006/relationships/hyperlink" Target="https://www.youtube.com/watch?v=KJgZZQcsSPk" TargetMode="External"/><Relationship Id="rId4" Type="http://schemas.openxmlformats.org/officeDocument/2006/relationships/hyperlink" Target="https://docs.google.com/forms" TargetMode="External"/><Relationship Id="rId9" Type="http://schemas.openxmlformats.org/officeDocument/2006/relationships/hyperlink" Target="https://www.canva.com/"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gmolsolutions.com/en/blog/what-are-educational-platforms-fo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igi-global.com/dictionary/emerging-platform-education/42260" TargetMode="External"/></Relationships>
</file>

<file path=ppt/slides/_rels/slide6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jpg"/><Relationship Id="rId7"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4"/>
          <p:cNvSpPr txBox="1">
            <a:spLocks noGrp="1"/>
          </p:cNvSpPr>
          <p:nvPr>
            <p:ph type="ctrTitle"/>
          </p:nvPr>
        </p:nvSpPr>
        <p:spPr>
          <a:xfrm>
            <a:off x="441196" y="1133950"/>
            <a:ext cx="5701800" cy="287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dirty="0"/>
              <a:t>IO2: Module 2</a:t>
            </a:r>
            <a:br>
              <a:rPr lang="en" sz="3400" dirty="0"/>
            </a:br>
            <a:r>
              <a:rPr lang="en" sz="2000" dirty="0"/>
              <a:t>F2f learning</a:t>
            </a:r>
            <a:endParaRPr sz="2000" dirty="0"/>
          </a:p>
        </p:txBody>
      </p:sp>
      <p:pic>
        <p:nvPicPr>
          <p:cNvPr id="3" name="Picture 2" descr="A close up of a sign&#10;&#10;Description automatically generated">
            <a:extLst>
              <a:ext uri="{FF2B5EF4-FFF2-40B4-BE49-F238E27FC236}">
                <a16:creationId xmlns:a16="http://schemas.microsoft.com/office/drawing/2014/main" id="{5A12A757-D1EE-1346-98AB-F10DBFCE2426}"/>
              </a:ext>
            </a:extLst>
          </p:cNvPr>
          <p:cNvPicPr>
            <a:picLocks noChangeAspect="1"/>
          </p:cNvPicPr>
          <p:nvPr/>
        </p:nvPicPr>
        <p:blipFill>
          <a:blip r:embed="rId3"/>
          <a:stretch>
            <a:fillRect/>
          </a:stretch>
        </p:blipFill>
        <p:spPr>
          <a:xfrm>
            <a:off x="4183518" y="1422153"/>
            <a:ext cx="2452672" cy="21450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914400"/>
            <a:ext cx="6525300" cy="3880624"/>
          </a:xfrm>
        </p:spPr>
        <p:txBody>
          <a:bodyPr/>
          <a:lstStyle/>
          <a:p>
            <a:pPr marL="38100" indent="0" algn="ctr">
              <a:buNone/>
            </a:pPr>
            <a:r>
              <a:rPr lang="en-GB" sz="2000" dirty="0"/>
              <a:t>What makes an eLearning Platform Interactive? 	(1)</a:t>
            </a:r>
            <a:r>
              <a:rPr lang="en-US" sz="2000" dirty="0"/>
              <a:t>	</a:t>
            </a:r>
          </a:p>
          <a:p>
            <a:pPr algn="just"/>
            <a:r>
              <a:rPr lang="en-GB" sz="1400" dirty="0"/>
              <a:t>Interactivity in eLearning can work wonders, far beyond your imagination. The higher is the scope of interactivity in online education, the more it motivates the learners towards critical thinking and holistic learning.</a:t>
            </a:r>
          </a:p>
          <a:p>
            <a:pPr algn="just"/>
            <a:endParaRPr lang="en-GB" sz="1400" dirty="0"/>
          </a:p>
          <a:p>
            <a:pPr algn="just"/>
            <a:r>
              <a:rPr lang="en-GB" sz="1400" dirty="0"/>
              <a:t>It has been observed that online learners engage better on an interactive eLearning platform, and build an environment suitable for active learning. eLearning interactivity induces alertness and long-term memory activation among the learners and helps them in improving their performances efficiently. Not only that, interactive online sessions encourage decision making and allow users to respond smartly.</a:t>
            </a:r>
          </a:p>
        </p:txBody>
      </p:sp>
    </p:spTree>
    <p:extLst>
      <p:ext uri="{BB962C8B-B14F-4D97-AF65-F5344CB8AC3E}">
        <p14:creationId xmlns:p14="http://schemas.microsoft.com/office/powerpoint/2010/main" val="376114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914400"/>
            <a:ext cx="6525300" cy="3880624"/>
          </a:xfrm>
        </p:spPr>
        <p:txBody>
          <a:bodyPr/>
          <a:lstStyle/>
          <a:p>
            <a:pPr marL="38100" indent="0" algn="ctr">
              <a:buNone/>
            </a:pPr>
            <a:r>
              <a:rPr lang="en-GB" sz="2000" dirty="0"/>
              <a:t>What makes an eLearning Platform Interactive? 	(3)</a:t>
            </a:r>
            <a:r>
              <a:rPr lang="en-US" sz="2000" dirty="0"/>
              <a:t>	</a:t>
            </a:r>
          </a:p>
          <a:p>
            <a:pPr algn="just"/>
            <a:r>
              <a:rPr lang="en-GB" sz="1400" dirty="0"/>
              <a:t>The degree of interactivity contributes to the overall quality of an eLearning portal.</a:t>
            </a:r>
          </a:p>
          <a:p>
            <a:pPr algn="just"/>
            <a:r>
              <a:rPr lang="en-GB" sz="1400" dirty="0"/>
              <a:t>Being an interactive platform it is not only about the course content provided by that leaning platform.</a:t>
            </a:r>
          </a:p>
          <a:p>
            <a:pPr algn="just"/>
            <a:r>
              <a:rPr lang="en-GB" sz="1400" dirty="0"/>
              <a:t>The content is a very important feature, but an eLearning platform has to have a set of characteristics in addition to your unique content that can not only attract the interest of the users but also leads to active eLearning session ensuring their retention.</a:t>
            </a:r>
          </a:p>
          <a:p>
            <a:pPr algn="just"/>
            <a:r>
              <a:rPr lang="en-GB" sz="1400" dirty="0"/>
              <a:t>The 5 features in the next slides, that make an eLearning Platform interactive, have been tested and proven that ensure better traffic and engagement of the learners.</a:t>
            </a:r>
          </a:p>
        </p:txBody>
      </p:sp>
    </p:spTree>
    <p:extLst>
      <p:ext uri="{BB962C8B-B14F-4D97-AF65-F5344CB8AC3E}">
        <p14:creationId xmlns:p14="http://schemas.microsoft.com/office/powerpoint/2010/main" val="1370828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914400"/>
            <a:ext cx="6525300" cy="3880624"/>
          </a:xfrm>
        </p:spPr>
        <p:txBody>
          <a:bodyPr/>
          <a:lstStyle/>
          <a:p>
            <a:pPr marL="38100" indent="0" algn="ctr">
              <a:buNone/>
            </a:pPr>
            <a:r>
              <a:rPr lang="en-GB" sz="2000" dirty="0"/>
              <a:t>What makes an eLearning Platform Interactive? 	(4)</a:t>
            </a:r>
          </a:p>
          <a:p>
            <a:pPr marL="38100" indent="0">
              <a:buNone/>
            </a:pPr>
            <a:endParaRPr lang="en-GB" sz="2000" dirty="0"/>
          </a:p>
          <a:p>
            <a:pPr marL="38100" indent="0">
              <a:buNone/>
            </a:pPr>
            <a:r>
              <a:rPr lang="en-GB" sz="1400" dirty="0"/>
              <a:t>5 features:</a:t>
            </a:r>
            <a:r>
              <a:rPr lang="en-US" sz="1400" dirty="0"/>
              <a:t>	</a:t>
            </a:r>
          </a:p>
          <a:p>
            <a:pPr marL="38100" indent="0" algn="just">
              <a:buNone/>
            </a:pPr>
            <a:r>
              <a:rPr lang="en-GB" sz="1400" dirty="0"/>
              <a:t>	1. Sharper User Interface</a:t>
            </a:r>
          </a:p>
          <a:p>
            <a:pPr marL="38100" indent="0" algn="just">
              <a:buNone/>
            </a:pPr>
            <a:r>
              <a:rPr lang="en-GB" sz="1400" dirty="0"/>
              <a:t>	2. Collaborative Dashboard</a:t>
            </a:r>
          </a:p>
          <a:p>
            <a:pPr marL="38100" indent="0" algn="just">
              <a:buNone/>
            </a:pPr>
            <a:r>
              <a:rPr lang="en-GB" sz="1400" dirty="0"/>
              <a:t>	3. Multi-Device Usage</a:t>
            </a:r>
          </a:p>
          <a:p>
            <a:pPr marL="38100" indent="0" algn="just">
              <a:buNone/>
            </a:pPr>
            <a:r>
              <a:rPr lang="en-GB" sz="1400" dirty="0"/>
              <a:t>	4. Course Recommender</a:t>
            </a:r>
          </a:p>
          <a:p>
            <a:pPr marL="38100" indent="0" algn="just">
              <a:buNone/>
            </a:pPr>
            <a:r>
              <a:rPr lang="en-GB" sz="1400" dirty="0"/>
              <a:t>	5. Gamification</a:t>
            </a:r>
          </a:p>
        </p:txBody>
      </p:sp>
    </p:spTree>
    <p:extLst>
      <p:ext uri="{BB962C8B-B14F-4D97-AF65-F5344CB8AC3E}">
        <p14:creationId xmlns:p14="http://schemas.microsoft.com/office/powerpoint/2010/main" val="3117033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914400"/>
            <a:ext cx="6525300" cy="3880624"/>
          </a:xfrm>
        </p:spPr>
        <p:txBody>
          <a:bodyPr/>
          <a:lstStyle/>
          <a:p>
            <a:pPr marL="38100" indent="0" algn="ctr">
              <a:buNone/>
            </a:pPr>
            <a:r>
              <a:rPr lang="en-GB" sz="2000" dirty="0"/>
              <a:t>What makes an eLearning Platform Interactive? 	(5)</a:t>
            </a:r>
          </a:p>
          <a:p>
            <a:pPr marL="38100" indent="0" algn="ctr">
              <a:buNone/>
            </a:pPr>
            <a:r>
              <a:rPr lang="en-GB" sz="1400" b="1" dirty="0">
                <a:solidFill>
                  <a:schemeClr val="accent4">
                    <a:lumMod val="75000"/>
                  </a:schemeClr>
                </a:solidFill>
              </a:rPr>
              <a:t>1. Sharper User Interface (UI)</a:t>
            </a:r>
          </a:p>
          <a:p>
            <a:pPr algn="just"/>
            <a:endParaRPr lang="en-GB" sz="1400" dirty="0"/>
          </a:p>
          <a:p>
            <a:pPr algn="just"/>
            <a:r>
              <a:rPr lang="en-GB" sz="1400" dirty="0"/>
              <a:t>Presentation is the first thing users see when exploring an eLearning platform. Before making a decision whether to subscribe or not, they simply browse the entire app and determine the look &amp; feel as well as the functionality of the eLearning module.</a:t>
            </a:r>
          </a:p>
          <a:p>
            <a:pPr algn="just"/>
            <a:r>
              <a:rPr lang="en-GB" sz="1400" dirty="0"/>
              <a:t>In such scenarios, everything including the portal’s layout, graphics, videos, icons, colour palate and navigation referring to the UI, effectively contributes to eLearning interactivity. When users navigate clearly through the eLearning app/website and find it easy to access the course content, the extraneous cognitive load on them is greatly reduced, and hence they make a decision in favour of the platform.</a:t>
            </a:r>
          </a:p>
          <a:p>
            <a:pPr algn="just"/>
            <a:r>
              <a:rPr lang="en-GB" sz="1400" dirty="0"/>
              <a:t>UI is never about making the screen look pretty, it’s always about guiding users through the learning experience. 	</a:t>
            </a:r>
          </a:p>
        </p:txBody>
      </p:sp>
    </p:spTree>
    <p:extLst>
      <p:ext uri="{BB962C8B-B14F-4D97-AF65-F5344CB8AC3E}">
        <p14:creationId xmlns:p14="http://schemas.microsoft.com/office/powerpoint/2010/main" val="335400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914400"/>
            <a:ext cx="6525300" cy="3880624"/>
          </a:xfrm>
        </p:spPr>
        <p:txBody>
          <a:bodyPr/>
          <a:lstStyle/>
          <a:p>
            <a:pPr marL="38100" indent="0">
              <a:buNone/>
            </a:pPr>
            <a:r>
              <a:rPr lang="en-GB" sz="2000" dirty="0"/>
              <a:t>What makes an eLearning Platform Interactive? 	(6)</a:t>
            </a:r>
          </a:p>
          <a:p>
            <a:pPr marL="38100" indent="0" algn="ctr">
              <a:buNone/>
            </a:pPr>
            <a:r>
              <a:rPr lang="en-GB" sz="1400" b="1" dirty="0">
                <a:solidFill>
                  <a:schemeClr val="accent4">
                    <a:lumMod val="75000"/>
                  </a:schemeClr>
                </a:solidFill>
              </a:rPr>
              <a:t>2. Collaborative Dashboard</a:t>
            </a:r>
          </a:p>
          <a:p>
            <a:pPr algn="just"/>
            <a:r>
              <a:rPr lang="en-GB" sz="1400" dirty="0"/>
              <a:t>eLearning is not only about streaming video courses and reading the lines of text, but it’s also something much more advanced and interactive. The primary factor that makes online education highly engaging is collaborative learning.</a:t>
            </a:r>
          </a:p>
          <a:p>
            <a:pPr algn="just"/>
            <a:endParaRPr lang="en-GB" sz="1400" dirty="0"/>
          </a:p>
          <a:p>
            <a:pPr algn="just"/>
            <a:r>
              <a:rPr lang="en-GB" sz="1400" dirty="0"/>
              <a:t>Just like in the classroom, eLearning also allows learners to socially interact with other participants and instructors, but virtually. Through collaborative learning, learners can enrich their learning experiences by sharing chapter assessments, study materials, course links, and quizzes with others, via live chats, instant messaging and forum boards.</a:t>
            </a:r>
          </a:p>
          <a:p>
            <a:pPr algn="just"/>
            <a:endParaRPr lang="en-GB" sz="1400" dirty="0"/>
          </a:p>
          <a:p>
            <a:pPr algn="just"/>
            <a:r>
              <a:rPr lang="en-GB" sz="1400" dirty="0"/>
              <a:t>For an interactive learning environment, the eLearning portal must have a collaborative dashboard, where students/professionals can access all their course collateral.</a:t>
            </a:r>
          </a:p>
          <a:p>
            <a:pPr marL="38100" indent="0" algn="just">
              <a:buNone/>
            </a:pPr>
            <a:r>
              <a:rPr lang="en-GB" sz="1400" dirty="0"/>
              <a:t>	</a:t>
            </a:r>
          </a:p>
        </p:txBody>
      </p:sp>
    </p:spTree>
    <p:extLst>
      <p:ext uri="{BB962C8B-B14F-4D97-AF65-F5344CB8AC3E}">
        <p14:creationId xmlns:p14="http://schemas.microsoft.com/office/powerpoint/2010/main" val="41833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914400"/>
            <a:ext cx="6525300" cy="3880624"/>
          </a:xfrm>
        </p:spPr>
        <p:txBody>
          <a:bodyPr/>
          <a:lstStyle/>
          <a:p>
            <a:pPr marL="38100" indent="0">
              <a:buNone/>
            </a:pPr>
            <a:r>
              <a:rPr lang="en-GB" sz="2000" dirty="0"/>
              <a:t>What makes an eLearning Platform Interactive? 	(7)</a:t>
            </a:r>
          </a:p>
          <a:p>
            <a:pPr marL="38100" indent="0" algn="ctr">
              <a:buNone/>
            </a:pPr>
            <a:r>
              <a:rPr lang="en-GB" sz="1400" b="1" dirty="0">
                <a:solidFill>
                  <a:schemeClr val="accent4">
                    <a:lumMod val="75000"/>
                  </a:schemeClr>
                </a:solidFill>
              </a:rPr>
              <a:t>3. Multi-Device Usage</a:t>
            </a:r>
          </a:p>
          <a:p>
            <a:pPr algn="just"/>
            <a:r>
              <a:rPr lang="en-GB" sz="1400" dirty="0"/>
              <a:t>Today’s learners use devices of all sizes and shapes – mobile phones, tablets, laptops, desktops, and smart TVs to access eLearning courses. Depending on their location &amp; convenience, they prefer switching multiple devices from smartphones to computers and explore the courses they need.</a:t>
            </a:r>
          </a:p>
          <a:p>
            <a:pPr algn="just"/>
            <a:endParaRPr lang="en-GB" sz="1400" dirty="0"/>
          </a:p>
          <a:p>
            <a:pPr algn="just"/>
            <a:r>
              <a:rPr lang="en-GB" sz="1400" dirty="0"/>
              <a:t>Almost all millennials (nearly 87%), use two to three devices per day to receive training &amp; learning from online education portals. </a:t>
            </a:r>
          </a:p>
          <a:p>
            <a:pPr algn="just"/>
            <a:endParaRPr lang="en-GB" sz="1400" dirty="0"/>
          </a:p>
          <a:p>
            <a:pPr algn="just"/>
            <a:r>
              <a:rPr lang="en-GB" sz="1400" dirty="0"/>
              <a:t>Hence, creating multi-device eLearning is a great way to enhance interactivity among users. Once users find it comfortable to access courses on their preferred devices, no matter where they are, there will be definitely a surge in the eLearning platform’s engagement stats.</a:t>
            </a:r>
          </a:p>
          <a:p>
            <a:pPr marL="38100" indent="0" algn="just">
              <a:buNone/>
            </a:pPr>
            <a:r>
              <a:rPr lang="en-GB" sz="1400" dirty="0"/>
              <a:t>	</a:t>
            </a:r>
          </a:p>
        </p:txBody>
      </p:sp>
    </p:spTree>
    <p:extLst>
      <p:ext uri="{BB962C8B-B14F-4D97-AF65-F5344CB8AC3E}">
        <p14:creationId xmlns:p14="http://schemas.microsoft.com/office/powerpoint/2010/main" val="263677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914400"/>
            <a:ext cx="6525300" cy="3880624"/>
          </a:xfrm>
        </p:spPr>
        <p:txBody>
          <a:bodyPr/>
          <a:lstStyle/>
          <a:p>
            <a:pPr marL="38100" indent="0" algn="ctr">
              <a:buNone/>
            </a:pPr>
            <a:r>
              <a:rPr lang="en-GB" sz="2000" dirty="0"/>
              <a:t>What makes an eLearning Platform Interactive? 	(8)</a:t>
            </a:r>
          </a:p>
          <a:p>
            <a:pPr marL="38100" indent="0" algn="ctr">
              <a:buNone/>
            </a:pPr>
            <a:endParaRPr lang="en-GB" sz="1400" b="1" dirty="0">
              <a:solidFill>
                <a:schemeClr val="accent4">
                  <a:lumMod val="75000"/>
                </a:schemeClr>
              </a:solidFill>
            </a:endParaRPr>
          </a:p>
          <a:p>
            <a:pPr marL="38100" indent="0" algn="ctr">
              <a:buNone/>
            </a:pPr>
            <a:r>
              <a:rPr lang="en-GB" sz="1400" b="1" dirty="0">
                <a:solidFill>
                  <a:schemeClr val="accent4">
                    <a:lumMod val="75000"/>
                  </a:schemeClr>
                </a:solidFill>
              </a:rPr>
              <a:t>4. Course Recommender</a:t>
            </a:r>
          </a:p>
          <a:p>
            <a:pPr algn="just"/>
            <a:r>
              <a:rPr lang="en-GB" sz="1400" dirty="0"/>
              <a:t>For learners, selecting the right course is always a confusing task. Especially, when the platform has a huge content library, users will definitely face difficulties in making a choice.</a:t>
            </a:r>
          </a:p>
          <a:p>
            <a:pPr algn="just"/>
            <a:endParaRPr lang="en-GB" sz="1400" dirty="0"/>
          </a:p>
          <a:p>
            <a:pPr algn="just"/>
            <a:r>
              <a:rPr lang="en-GB" sz="1400" dirty="0"/>
              <a:t>In such situations, if the platform automatically recommends relevant courses to the users, there are high chances, they will go with the suggested courses and will continue to engage with the provided eLearning service.</a:t>
            </a:r>
          </a:p>
          <a:p>
            <a:pPr algn="just"/>
            <a:endParaRPr lang="en-GB" sz="1400" dirty="0"/>
          </a:p>
          <a:p>
            <a:pPr algn="just"/>
            <a:r>
              <a:rPr lang="en-GB" sz="1400" dirty="0"/>
              <a:t>Basically, a course recommender is an artificial intelligence-based software program that helps e-Learners to choose an appropriate course as per their preference and capability.	</a:t>
            </a:r>
          </a:p>
        </p:txBody>
      </p:sp>
    </p:spTree>
    <p:extLst>
      <p:ext uri="{BB962C8B-B14F-4D97-AF65-F5344CB8AC3E}">
        <p14:creationId xmlns:p14="http://schemas.microsoft.com/office/powerpoint/2010/main" val="345826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900"/>
            <a:ext cx="6525300" cy="3942124"/>
          </a:xfrm>
        </p:spPr>
        <p:txBody>
          <a:bodyPr/>
          <a:lstStyle/>
          <a:p>
            <a:pPr marL="38100" indent="0" algn="ctr">
              <a:buNone/>
            </a:pPr>
            <a:r>
              <a:rPr lang="en-GB" sz="2000" dirty="0"/>
              <a:t>What makes an eLearning Platform Interactive? 	(9)</a:t>
            </a:r>
          </a:p>
          <a:p>
            <a:pPr marL="38100" indent="0" algn="ctr">
              <a:buNone/>
            </a:pPr>
            <a:r>
              <a:rPr lang="en-GB" sz="1400" b="1" dirty="0">
                <a:solidFill>
                  <a:schemeClr val="accent4">
                    <a:lumMod val="75000"/>
                  </a:schemeClr>
                </a:solidFill>
              </a:rPr>
              <a:t>5. Gamification</a:t>
            </a:r>
          </a:p>
          <a:p>
            <a:pPr algn="just"/>
            <a:r>
              <a:rPr lang="en-GB" sz="1300" dirty="0">
                <a:solidFill>
                  <a:schemeClr val="tx1"/>
                </a:solidFill>
              </a:rPr>
              <a:t>In the field of online education, Gamification is not a new concept. Many leading eLearning apps have been using this feature to promote commitment &amp; active interest of students or professionals.</a:t>
            </a:r>
          </a:p>
          <a:p>
            <a:pPr algn="just"/>
            <a:endParaRPr lang="en-GB" sz="1300" dirty="0">
              <a:solidFill>
                <a:schemeClr val="tx1"/>
              </a:solidFill>
            </a:endParaRPr>
          </a:p>
          <a:p>
            <a:pPr algn="just"/>
            <a:r>
              <a:rPr lang="en-GB" sz="1300" dirty="0">
                <a:solidFill>
                  <a:schemeClr val="tx1"/>
                </a:solidFill>
              </a:rPr>
              <a:t>Extensive studies say games are very effective in increasing the level of motivation &amp; interaction in learning, which in result greatly optimizes the learning process and shapes the knowledge of learners. </a:t>
            </a:r>
          </a:p>
          <a:p>
            <a:pPr algn="just"/>
            <a:endParaRPr lang="en-GB" sz="1300" dirty="0">
              <a:solidFill>
                <a:schemeClr val="tx1"/>
              </a:solidFill>
            </a:endParaRPr>
          </a:p>
          <a:p>
            <a:pPr algn="just"/>
            <a:r>
              <a:rPr lang="en-GB" sz="1300" dirty="0">
                <a:solidFill>
                  <a:schemeClr val="tx1"/>
                </a:solidFill>
              </a:rPr>
              <a:t>An interactive platform integrates favourite gamification techniques like progress level, scores, avatars, virtual currencies, gifts, real-time performance feedback, and more.</a:t>
            </a:r>
          </a:p>
          <a:p>
            <a:pPr algn="just"/>
            <a:endParaRPr lang="en-GB" sz="1300" dirty="0">
              <a:solidFill>
                <a:schemeClr val="tx1"/>
              </a:solidFill>
            </a:endParaRPr>
          </a:p>
          <a:p>
            <a:pPr algn="just"/>
            <a:r>
              <a:rPr lang="en-GB" sz="1300" dirty="0">
                <a:solidFill>
                  <a:schemeClr val="tx1"/>
                </a:solidFill>
              </a:rPr>
              <a:t>When users will get involved through gamification, then learning will be fun!</a:t>
            </a:r>
          </a:p>
        </p:txBody>
      </p:sp>
    </p:spTree>
    <p:extLst>
      <p:ext uri="{BB962C8B-B14F-4D97-AF65-F5344CB8AC3E}">
        <p14:creationId xmlns:p14="http://schemas.microsoft.com/office/powerpoint/2010/main" val="395623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914400"/>
            <a:ext cx="6525300" cy="3880624"/>
          </a:xfrm>
        </p:spPr>
        <p:txBody>
          <a:bodyPr/>
          <a:lstStyle/>
          <a:p>
            <a:pPr marL="38100" indent="0" algn="ctr">
              <a:buNone/>
            </a:pPr>
            <a:r>
              <a:rPr lang="en-GB" sz="2000" dirty="0"/>
              <a:t>Advantages of eLearning platforms of being interactive</a:t>
            </a:r>
            <a:r>
              <a:rPr lang="en-US" sz="2000" dirty="0"/>
              <a:t>	</a:t>
            </a:r>
          </a:p>
          <a:p>
            <a:pPr marL="38100" indent="0" algn="just">
              <a:buNone/>
            </a:pPr>
            <a:endParaRPr lang="en-GB" sz="1400" dirty="0"/>
          </a:p>
        </p:txBody>
      </p:sp>
      <p:pic>
        <p:nvPicPr>
          <p:cNvPr id="5" name="Picture 4">
            <a:extLst>
              <a:ext uri="{FF2B5EF4-FFF2-40B4-BE49-F238E27FC236}">
                <a16:creationId xmlns:a16="http://schemas.microsoft.com/office/drawing/2014/main" id="{681009E0-89C0-4E05-A9C5-8A53B6E980C2}"/>
              </a:ext>
            </a:extLst>
          </p:cNvPr>
          <p:cNvPicPr>
            <a:picLocks noChangeAspect="1"/>
          </p:cNvPicPr>
          <p:nvPr/>
        </p:nvPicPr>
        <p:blipFill>
          <a:blip r:embed="rId3"/>
          <a:stretch>
            <a:fillRect/>
          </a:stretch>
        </p:blipFill>
        <p:spPr>
          <a:xfrm>
            <a:off x="460917" y="1769681"/>
            <a:ext cx="6750205" cy="2224746"/>
          </a:xfrm>
          <a:prstGeom prst="rect">
            <a:avLst/>
          </a:prstGeom>
        </p:spPr>
      </p:pic>
    </p:spTree>
    <p:extLst>
      <p:ext uri="{BB962C8B-B14F-4D97-AF65-F5344CB8AC3E}">
        <p14:creationId xmlns:p14="http://schemas.microsoft.com/office/powerpoint/2010/main" val="276544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900"/>
            <a:ext cx="6525300" cy="1801090"/>
          </a:xfrm>
        </p:spPr>
        <p:txBody>
          <a:bodyPr/>
          <a:lstStyle/>
          <a:p>
            <a:pPr marL="38100" indent="0" algn="ctr">
              <a:buNone/>
            </a:pPr>
            <a:r>
              <a:rPr lang="en-GB" sz="2000" dirty="0"/>
              <a:t>Examples of Interactive Platforms for education	(1)</a:t>
            </a:r>
          </a:p>
          <a:p>
            <a:pPr algn="just"/>
            <a:endParaRPr lang="en-GB" sz="1400" dirty="0">
              <a:solidFill>
                <a:schemeClr val="tx1"/>
              </a:solidFill>
            </a:endParaRPr>
          </a:p>
          <a:p>
            <a:pPr algn="just"/>
            <a:r>
              <a:rPr lang="en-GB" sz="1400" dirty="0">
                <a:solidFill>
                  <a:schemeClr val="tx1"/>
                </a:solidFill>
              </a:rPr>
              <a:t>There are many Interactive Educational Platforms, either school/class/learning management systems or platforms for creating digital educational resources.</a:t>
            </a:r>
          </a:p>
          <a:p>
            <a:pPr algn="just"/>
            <a:r>
              <a:rPr lang="en-GB" sz="1400" dirty="0">
                <a:solidFill>
                  <a:schemeClr val="tx1"/>
                </a:solidFill>
              </a:rPr>
              <a:t>Examples of school/class/learning management systems:</a:t>
            </a:r>
          </a:p>
          <a:p>
            <a:pPr marL="38100" indent="0" algn="just">
              <a:buNone/>
            </a:pPr>
            <a:r>
              <a:rPr lang="en-GB" sz="1300" dirty="0">
                <a:solidFill>
                  <a:schemeClr val="tx1"/>
                </a:solidFill>
              </a:rPr>
              <a:t>	</a:t>
            </a:r>
          </a:p>
        </p:txBody>
      </p:sp>
      <p:graphicFrame>
        <p:nvGraphicFramePr>
          <p:cNvPr id="4" name="Table 3">
            <a:extLst>
              <a:ext uri="{FF2B5EF4-FFF2-40B4-BE49-F238E27FC236}">
                <a16:creationId xmlns:a16="http://schemas.microsoft.com/office/drawing/2014/main" id="{E789339B-0B98-44E9-A689-A8B4D76A55E2}"/>
              </a:ext>
            </a:extLst>
          </p:cNvPr>
          <p:cNvGraphicFramePr>
            <a:graphicFrameLocks noGrp="1"/>
          </p:cNvGraphicFramePr>
          <p:nvPr>
            <p:extLst>
              <p:ext uri="{D42A27DB-BD31-4B8C-83A1-F6EECF244321}">
                <p14:modId xmlns:p14="http://schemas.microsoft.com/office/powerpoint/2010/main" val="1983079409"/>
              </p:ext>
            </p:extLst>
          </p:nvPr>
        </p:nvGraphicFramePr>
        <p:xfrm>
          <a:off x="582200" y="2712998"/>
          <a:ext cx="6524625" cy="2043049"/>
        </p:xfrm>
        <a:graphic>
          <a:graphicData uri="http://schemas.openxmlformats.org/drawingml/2006/table">
            <a:tbl>
              <a:tblPr firstRow="1" firstCol="1" bandRow="1">
                <a:tableStyleId>{F9B9AB4B-CF13-4B11-AD66-300D3CCFF1DB}</a:tableStyleId>
              </a:tblPr>
              <a:tblGrid>
                <a:gridCol w="3162390">
                  <a:extLst>
                    <a:ext uri="{9D8B030D-6E8A-4147-A177-3AD203B41FA5}">
                      <a16:colId xmlns:a16="http://schemas.microsoft.com/office/drawing/2014/main" val="1048071009"/>
                    </a:ext>
                  </a:extLst>
                </a:gridCol>
                <a:gridCol w="3362235">
                  <a:extLst>
                    <a:ext uri="{9D8B030D-6E8A-4147-A177-3AD203B41FA5}">
                      <a16:colId xmlns:a16="http://schemas.microsoft.com/office/drawing/2014/main" val="1412298981"/>
                    </a:ext>
                  </a:extLst>
                </a:gridCol>
              </a:tblGrid>
              <a:tr h="1115800">
                <a:tc>
                  <a:txBody>
                    <a:bodyPr/>
                    <a:lstStyle/>
                    <a:p>
                      <a:pPr marL="342900" lvl="0" indent="-342900">
                        <a:lnSpc>
                          <a:spcPct val="107000"/>
                        </a:lnSpc>
                        <a:buFont typeface="+mj-lt"/>
                        <a:buAutoNum type="arabicPeriod"/>
                      </a:pPr>
                      <a:r>
                        <a:rPr lang="en-GB" sz="1400" b="1" dirty="0" err="1">
                          <a:solidFill>
                            <a:schemeClr val="accent4">
                              <a:lumMod val="75000"/>
                            </a:schemeClr>
                          </a:solidFill>
                          <a:effectLst/>
                        </a:rPr>
                        <a:t>Kinderpedia</a:t>
                      </a:r>
                      <a:r>
                        <a:rPr lang="en-GB" sz="1400" dirty="0">
                          <a:effectLst/>
                        </a:rPr>
                        <a:t>: </a:t>
                      </a:r>
                      <a:r>
                        <a:rPr lang="en-GB" sz="1400" u="sng" dirty="0">
                          <a:effectLst/>
                          <a:hlinkClick r:id="rId3"/>
                        </a:rPr>
                        <a:t>https://www.kinderpedia.co/</a:t>
                      </a:r>
                      <a:r>
                        <a:rPr lang="ro-RO" sz="1400" dirty="0">
                          <a:effectLst/>
                        </a:rPr>
                        <a:t> </a:t>
                      </a:r>
                      <a:endParaRPr lang="en-GB" sz="1400" dirty="0">
                        <a:effectLst/>
                      </a:endParaRPr>
                    </a:p>
                    <a:p>
                      <a:pPr marL="342900" lvl="0" indent="-342900">
                        <a:lnSpc>
                          <a:spcPct val="107000"/>
                        </a:lnSpc>
                        <a:buFont typeface="+mj-lt"/>
                        <a:buAutoNum type="arabicPeriod"/>
                      </a:pPr>
                      <a:r>
                        <a:rPr lang="ro-RO" sz="1400" b="1" dirty="0" err="1">
                          <a:solidFill>
                            <a:schemeClr val="accent4">
                              <a:lumMod val="75000"/>
                            </a:schemeClr>
                          </a:solidFill>
                          <a:effectLst/>
                        </a:rPr>
                        <a:t>Edmodo</a:t>
                      </a:r>
                      <a:r>
                        <a:rPr lang="ro-RO" sz="1400" dirty="0">
                          <a:effectLst/>
                        </a:rPr>
                        <a:t>: </a:t>
                      </a:r>
                      <a:r>
                        <a:rPr lang="ro-RO" sz="1400" u="sng" dirty="0">
                          <a:effectLst/>
                          <a:hlinkClick r:id="rId4"/>
                        </a:rPr>
                        <a:t>https://new.edmodo.com/</a:t>
                      </a:r>
                      <a:r>
                        <a:rPr lang="ro-RO" sz="1400" dirty="0">
                          <a:effectLst/>
                        </a:rPr>
                        <a:t> </a:t>
                      </a:r>
                      <a:endParaRPr lang="en-GB" sz="1400" dirty="0">
                        <a:effectLst/>
                      </a:endParaRPr>
                    </a:p>
                    <a:p>
                      <a:pPr marL="342900" lvl="0" indent="-342900">
                        <a:lnSpc>
                          <a:spcPct val="107000"/>
                        </a:lnSpc>
                        <a:buFont typeface="+mj-lt"/>
                        <a:buAutoNum type="arabicPeriod"/>
                      </a:pPr>
                      <a:r>
                        <a:rPr lang="ro-RO" sz="1400" b="1" dirty="0" err="1">
                          <a:solidFill>
                            <a:schemeClr val="accent4">
                              <a:lumMod val="75000"/>
                            </a:schemeClr>
                          </a:solidFill>
                          <a:effectLst/>
                        </a:rPr>
                        <a:t>EasyClass</a:t>
                      </a:r>
                      <a:r>
                        <a:rPr lang="ro-RO" sz="1400" dirty="0">
                          <a:effectLst/>
                        </a:rPr>
                        <a:t>: </a:t>
                      </a:r>
                      <a:r>
                        <a:rPr lang="ro-RO" sz="1400" u="sng" dirty="0">
                          <a:effectLst/>
                          <a:hlinkClick r:id="rId5"/>
                        </a:rPr>
                        <a:t>https://www.easyclass.com/</a:t>
                      </a:r>
                      <a:endParaRPr lang="en-GB" sz="1400" dirty="0">
                        <a:effectLst/>
                      </a:endParaRPr>
                    </a:p>
                    <a:p>
                      <a:pPr marL="342900" lvl="0" indent="-342900">
                        <a:lnSpc>
                          <a:spcPct val="107000"/>
                        </a:lnSpc>
                        <a:buFont typeface="+mj-lt"/>
                        <a:buAutoNum type="arabicPeriod"/>
                      </a:pPr>
                      <a:r>
                        <a:rPr lang="ro-RO" sz="1400" b="1" dirty="0">
                          <a:solidFill>
                            <a:schemeClr val="accent4">
                              <a:lumMod val="75000"/>
                            </a:schemeClr>
                          </a:solidFill>
                          <a:effectLst/>
                        </a:rPr>
                        <a:t>Google </a:t>
                      </a:r>
                      <a:r>
                        <a:rPr lang="ro-RO" sz="1400" b="1" dirty="0" err="1">
                          <a:solidFill>
                            <a:schemeClr val="accent4">
                              <a:lumMod val="75000"/>
                            </a:schemeClr>
                          </a:solidFill>
                          <a:effectLst/>
                        </a:rPr>
                        <a:t>Classroom</a:t>
                      </a:r>
                      <a:r>
                        <a:rPr lang="ro-RO" sz="1400" dirty="0">
                          <a:effectLst/>
                        </a:rPr>
                        <a:t>:  </a:t>
                      </a:r>
                      <a:r>
                        <a:rPr lang="ro-RO" sz="1400" u="sng" dirty="0">
                          <a:effectLst/>
                          <a:hlinkClick r:id="rId6"/>
                        </a:rPr>
                        <a:t>https://classroom.google.com</a:t>
                      </a:r>
                      <a:endParaRPr lang="en-GB" sz="1400" dirty="0">
                        <a:effectLst/>
                      </a:endParaRPr>
                    </a:p>
                    <a:p>
                      <a:pPr marL="342900" lvl="0" indent="-342900">
                        <a:lnSpc>
                          <a:spcPct val="107000"/>
                        </a:lnSpc>
                        <a:buFont typeface="+mj-lt"/>
                        <a:buAutoNum type="arabicPeriod"/>
                      </a:pPr>
                      <a:r>
                        <a:rPr lang="en-GB" sz="1400" b="1" dirty="0">
                          <a:solidFill>
                            <a:schemeClr val="accent4">
                              <a:lumMod val="75000"/>
                            </a:schemeClr>
                          </a:solidFill>
                          <a:effectLst/>
                        </a:rPr>
                        <a:t>Moodle:</a:t>
                      </a:r>
                      <a:r>
                        <a:rPr lang="en-GB" sz="1400" dirty="0">
                          <a:effectLst/>
                        </a:rPr>
                        <a:t> </a:t>
                      </a:r>
                      <a:r>
                        <a:rPr lang="en-GB" sz="1400" u="sng" dirty="0">
                          <a:effectLst/>
                          <a:hlinkClick r:id="rId7"/>
                        </a:rPr>
                        <a:t>https://moodle.org/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4" marR="65404" marT="0" marB="0"/>
                </a:tc>
                <a:tc>
                  <a:txBody>
                    <a:bodyPr/>
                    <a:lstStyle/>
                    <a:p>
                      <a:pPr marL="342900" lvl="0" indent="-342900">
                        <a:lnSpc>
                          <a:spcPct val="107000"/>
                        </a:lnSpc>
                        <a:buFont typeface="+mj-lt"/>
                        <a:buAutoNum type="arabicPeriod"/>
                      </a:pPr>
                      <a:r>
                        <a:rPr lang="en-GB" sz="1400" b="1" dirty="0">
                          <a:solidFill>
                            <a:schemeClr val="accent4">
                              <a:lumMod val="75000"/>
                            </a:schemeClr>
                          </a:solidFill>
                          <a:effectLst/>
                        </a:rPr>
                        <a:t>Blackboard</a:t>
                      </a:r>
                      <a:r>
                        <a:rPr lang="en-GB" sz="1400" dirty="0">
                          <a:effectLst/>
                        </a:rPr>
                        <a:t>: </a:t>
                      </a:r>
                      <a:r>
                        <a:rPr lang="en-GB" sz="1400" u="sng" dirty="0">
                          <a:effectLst/>
                          <a:hlinkClick r:id="rId8"/>
                        </a:rPr>
                        <a:t>https://www.blackboard.com/</a:t>
                      </a:r>
                      <a:endParaRPr lang="en-GB" sz="1400" dirty="0">
                        <a:effectLst/>
                      </a:endParaRPr>
                    </a:p>
                    <a:p>
                      <a:pPr marL="342900" lvl="0" indent="-342900">
                        <a:lnSpc>
                          <a:spcPct val="107000"/>
                        </a:lnSpc>
                        <a:buFont typeface="+mj-lt"/>
                        <a:buAutoNum type="arabicPeriod"/>
                      </a:pPr>
                      <a:r>
                        <a:rPr lang="fr-FR" sz="1400" b="1" dirty="0">
                          <a:solidFill>
                            <a:schemeClr val="accent4">
                              <a:lumMod val="75000"/>
                            </a:schemeClr>
                          </a:solidFill>
                          <a:effectLst/>
                        </a:rPr>
                        <a:t>Coursera</a:t>
                      </a:r>
                      <a:r>
                        <a:rPr lang="fr-FR" sz="1400" dirty="0">
                          <a:effectLst/>
                        </a:rPr>
                        <a:t>: </a:t>
                      </a:r>
                      <a:r>
                        <a:rPr lang="fr-FR" sz="1400" u="sng" dirty="0">
                          <a:effectLst/>
                          <a:hlinkClick r:id="rId9"/>
                        </a:rPr>
                        <a:t>https://www.coursera.org/</a:t>
                      </a:r>
                      <a:endParaRPr lang="en-GB" sz="1400" dirty="0">
                        <a:effectLst/>
                      </a:endParaRPr>
                    </a:p>
                    <a:p>
                      <a:pPr marL="342900" lvl="0" indent="-342900">
                        <a:lnSpc>
                          <a:spcPct val="107000"/>
                        </a:lnSpc>
                        <a:buFont typeface="+mj-lt"/>
                        <a:buAutoNum type="arabicPeriod"/>
                      </a:pPr>
                      <a:r>
                        <a:rPr lang="ro-RO" sz="1400" b="1" dirty="0">
                          <a:solidFill>
                            <a:schemeClr val="accent4">
                              <a:lumMod val="75000"/>
                            </a:schemeClr>
                          </a:solidFill>
                          <a:effectLst/>
                        </a:rPr>
                        <a:t>Microsoft </a:t>
                      </a:r>
                      <a:r>
                        <a:rPr lang="ro-RO" sz="1400" b="1" dirty="0" err="1">
                          <a:solidFill>
                            <a:schemeClr val="accent4">
                              <a:lumMod val="75000"/>
                            </a:schemeClr>
                          </a:solidFill>
                          <a:effectLst/>
                        </a:rPr>
                        <a:t>Teams</a:t>
                      </a:r>
                      <a:r>
                        <a:rPr lang="ro-RO" sz="1400" dirty="0">
                          <a:effectLst/>
                        </a:rPr>
                        <a:t>: </a:t>
                      </a:r>
                      <a:r>
                        <a:rPr lang="ro-RO" sz="1400" u="sng" dirty="0">
                          <a:effectLst/>
                          <a:hlinkClick r:id="rId10"/>
                        </a:rPr>
                        <a:t>https://www.microsoft.com/</a:t>
                      </a:r>
                      <a:endParaRPr lang="en-GB" sz="1400" dirty="0">
                        <a:effectLst/>
                      </a:endParaRPr>
                    </a:p>
                    <a:p>
                      <a:pPr marL="342900" lvl="0" indent="-342900">
                        <a:lnSpc>
                          <a:spcPct val="107000"/>
                        </a:lnSpc>
                        <a:buFont typeface="+mj-lt"/>
                        <a:buAutoNum type="arabicPeriod"/>
                      </a:pPr>
                      <a:r>
                        <a:rPr lang="ro-RO" sz="1400" b="1" dirty="0" err="1">
                          <a:solidFill>
                            <a:schemeClr val="accent4">
                              <a:lumMod val="75000"/>
                            </a:schemeClr>
                          </a:solidFill>
                          <a:effectLst/>
                        </a:rPr>
                        <a:t>EdApp</a:t>
                      </a:r>
                      <a:r>
                        <a:rPr lang="ro-RO" sz="1400" dirty="0">
                          <a:effectLst/>
                        </a:rPr>
                        <a:t>: </a:t>
                      </a:r>
                      <a:r>
                        <a:rPr lang="ro-RO" sz="1400" u="sng" dirty="0">
                          <a:effectLst/>
                          <a:hlinkClick r:id="rId11"/>
                        </a:rPr>
                        <a:t>https://www.edapp.com/</a:t>
                      </a:r>
                      <a:r>
                        <a:rPr lang="ro-RO" sz="1400" dirty="0">
                          <a:effectLst/>
                        </a:rPr>
                        <a:t> </a:t>
                      </a:r>
                      <a:endParaRPr lang="en-GB" sz="1400" dirty="0">
                        <a:effectLst/>
                      </a:endParaRPr>
                    </a:p>
                    <a:p>
                      <a:pPr marL="342900" lvl="0" indent="-342900">
                        <a:lnSpc>
                          <a:spcPct val="107000"/>
                        </a:lnSpc>
                        <a:spcAft>
                          <a:spcPts val="800"/>
                        </a:spcAft>
                        <a:buFont typeface="+mj-lt"/>
                        <a:buAutoNum type="arabicPeriod"/>
                      </a:pPr>
                      <a:r>
                        <a:rPr lang="ro-RO" sz="1400" b="1" dirty="0" err="1">
                          <a:solidFill>
                            <a:schemeClr val="accent4">
                              <a:lumMod val="75000"/>
                            </a:schemeClr>
                          </a:solidFill>
                          <a:effectLst/>
                        </a:rPr>
                        <a:t>Edx</a:t>
                      </a:r>
                      <a:r>
                        <a:rPr lang="ro-RO" sz="1400" dirty="0">
                          <a:effectLst/>
                        </a:rPr>
                        <a:t>: </a:t>
                      </a:r>
                      <a:r>
                        <a:rPr lang="ro-RO" sz="1400" u="sng" dirty="0">
                          <a:effectLst/>
                          <a:hlinkClick r:id="rId12"/>
                        </a:rPr>
                        <a:t>EdX.org</a:t>
                      </a:r>
                      <a:endParaRPr lang="en-GB" sz="1400" dirty="0">
                        <a:effectLst/>
                      </a:endParaRPr>
                    </a:p>
                    <a:p>
                      <a:pPr>
                        <a:lnSpc>
                          <a:spcPct val="107000"/>
                        </a:lnSpc>
                        <a:spcAft>
                          <a:spcPts val="800"/>
                        </a:spcAft>
                      </a:pPr>
                      <a:r>
                        <a:rPr lang="ro-RO"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4" marR="65404" marT="0" marB="0"/>
                </a:tc>
                <a:extLst>
                  <a:ext uri="{0D108BD9-81ED-4DB2-BD59-A6C34878D82A}">
                    <a16:rowId xmlns:a16="http://schemas.microsoft.com/office/drawing/2014/main" val="1904558043"/>
                  </a:ext>
                </a:extLst>
              </a:tr>
            </a:tbl>
          </a:graphicData>
        </a:graphic>
      </p:graphicFrame>
    </p:spTree>
    <p:extLst>
      <p:ext uri="{BB962C8B-B14F-4D97-AF65-F5344CB8AC3E}">
        <p14:creationId xmlns:p14="http://schemas.microsoft.com/office/powerpoint/2010/main" val="229291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7"/>
          <p:cNvSpPr txBox="1">
            <a:spLocks noGrp="1"/>
          </p:cNvSpPr>
          <p:nvPr>
            <p:ph type="ctrTitle"/>
          </p:nvPr>
        </p:nvSpPr>
        <p:spPr>
          <a:xfrm>
            <a:off x="967600" y="1583350"/>
            <a:ext cx="5711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Aim of Module 3</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899"/>
            <a:ext cx="6525300" cy="3882651"/>
          </a:xfrm>
        </p:spPr>
        <p:txBody>
          <a:bodyPr/>
          <a:lstStyle/>
          <a:p>
            <a:pPr marL="38100" indent="0" algn="ctr">
              <a:buNone/>
            </a:pPr>
            <a:r>
              <a:rPr lang="en-GB" sz="2000" dirty="0"/>
              <a:t>Examples of Interactive Platforms for education	(2)</a:t>
            </a:r>
          </a:p>
          <a:p>
            <a:pPr algn="just"/>
            <a:endParaRPr lang="en-GB" sz="1400" dirty="0">
              <a:solidFill>
                <a:schemeClr val="tx1"/>
              </a:solidFill>
            </a:endParaRPr>
          </a:p>
          <a:p>
            <a:pPr algn="just"/>
            <a:r>
              <a:rPr lang="en-GB" sz="1400" dirty="0">
                <a:solidFill>
                  <a:schemeClr val="tx1"/>
                </a:solidFill>
              </a:rPr>
              <a:t>Examples of online platforms for creating digital educational resources :</a:t>
            </a: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r>
              <a:rPr lang="en-GB" sz="1400" dirty="0">
                <a:solidFill>
                  <a:schemeClr val="tx1"/>
                </a:solidFill>
              </a:rPr>
              <a:t>In this module, in A3.1 and A3.2, we will show you how to use the online platforms to create digital educational resources.</a:t>
            </a:r>
          </a:p>
          <a:p>
            <a:pPr marL="38100" indent="0" algn="just">
              <a:buNone/>
            </a:pPr>
            <a:r>
              <a:rPr lang="en-GB" sz="1300" dirty="0">
                <a:solidFill>
                  <a:schemeClr val="tx1"/>
                </a:solidFill>
              </a:rPr>
              <a:t>	</a:t>
            </a:r>
          </a:p>
        </p:txBody>
      </p:sp>
      <p:graphicFrame>
        <p:nvGraphicFramePr>
          <p:cNvPr id="6" name="Table 5">
            <a:extLst>
              <a:ext uri="{FF2B5EF4-FFF2-40B4-BE49-F238E27FC236}">
                <a16:creationId xmlns:a16="http://schemas.microsoft.com/office/drawing/2014/main" id="{19645EDE-3FA2-49A2-AA62-5E418D397668}"/>
              </a:ext>
            </a:extLst>
          </p:cNvPr>
          <p:cNvGraphicFramePr>
            <a:graphicFrameLocks noGrp="1"/>
          </p:cNvGraphicFramePr>
          <p:nvPr>
            <p:extLst>
              <p:ext uri="{D42A27DB-BD31-4B8C-83A1-F6EECF244321}">
                <p14:modId xmlns:p14="http://schemas.microsoft.com/office/powerpoint/2010/main" val="3706259469"/>
              </p:ext>
            </p:extLst>
          </p:nvPr>
        </p:nvGraphicFramePr>
        <p:xfrm>
          <a:off x="582200" y="2127640"/>
          <a:ext cx="6524625" cy="1586484"/>
        </p:xfrm>
        <a:graphic>
          <a:graphicData uri="http://schemas.openxmlformats.org/drawingml/2006/table">
            <a:tbl>
              <a:tblPr firstRow="1" firstCol="1" bandRow="1">
                <a:tableStyleId>{F9B9AB4B-CF13-4B11-AD66-300D3CCFF1DB}</a:tableStyleId>
              </a:tblPr>
              <a:tblGrid>
                <a:gridCol w="3389625">
                  <a:extLst>
                    <a:ext uri="{9D8B030D-6E8A-4147-A177-3AD203B41FA5}">
                      <a16:colId xmlns:a16="http://schemas.microsoft.com/office/drawing/2014/main" val="2309424421"/>
                    </a:ext>
                  </a:extLst>
                </a:gridCol>
                <a:gridCol w="3135000">
                  <a:extLst>
                    <a:ext uri="{9D8B030D-6E8A-4147-A177-3AD203B41FA5}">
                      <a16:colId xmlns:a16="http://schemas.microsoft.com/office/drawing/2014/main" val="781451194"/>
                    </a:ext>
                  </a:extLst>
                </a:gridCol>
              </a:tblGrid>
              <a:tr h="667944">
                <a:tc>
                  <a:txBody>
                    <a:bodyPr/>
                    <a:lstStyle/>
                    <a:p>
                      <a:pPr marL="342900" lvl="0" indent="-342900">
                        <a:lnSpc>
                          <a:spcPct val="107000"/>
                        </a:lnSpc>
                        <a:buFont typeface="+mj-lt"/>
                        <a:buAutoNum type="arabicPeriod"/>
                      </a:pPr>
                      <a:r>
                        <a:rPr lang="ro-RO" sz="1400" b="1" dirty="0" err="1">
                          <a:solidFill>
                            <a:schemeClr val="accent4">
                              <a:lumMod val="75000"/>
                            </a:schemeClr>
                          </a:solidFill>
                          <a:effectLst/>
                        </a:rPr>
                        <a:t>PowToon</a:t>
                      </a:r>
                      <a:r>
                        <a:rPr lang="ro-RO" sz="1400" dirty="0">
                          <a:effectLst/>
                        </a:rPr>
                        <a:t>: </a:t>
                      </a:r>
                      <a:r>
                        <a:rPr lang="ro-RO" sz="1400" u="sng" dirty="0">
                          <a:effectLst/>
                          <a:hlinkClick r:id="rId3"/>
                        </a:rPr>
                        <a:t>https://www.powtoon.com/</a:t>
                      </a:r>
                      <a:r>
                        <a:rPr lang="ro-RO" sz="1400" dirty="0">
                          <a:effectLst/>
                        </a:rPr>
                        <a:t> </a:t>
                      </a:r>
                      <a:endParaRPr lang="en-GB" sz="1400" dirty="0">
                        <a:effectLst/>
                      </a:endParaRPr>
                    </a:p>
                    <a:p>
                      <a:pPr marL="342900" lvl="0" indent="-342900">
                        <a:lnSpc>
                          <a:spcPct val="107000"/>
                        </a:lnSpc>
                        <a:buFont typeface="+mj-lt"/>
                        <a:buAutoNum type="arabicPeriod"/>
                      </a:pPr>
                      <a:r>
                        <a:rPr lang="ro-RO" sz="1400" b="1" dirty="0" err="1">
                          <a:solidFill>
                            <a:schemeClr val="accent4">
                              <a:lumMod val="75000"/>
                            </a:schemeClr>
                          </a:solidFill>
                          <a:effectLst/>
                        </a:rPr>
                        <a:t>StoryBoardThat</a:t>
                      </a:r>
                      <a:r>
                        <a:rPr lang="ro-RO" sz="1400" dirty="0">
                          <a:effectLst/>
                        </a:rPr>
                        <a:t>: </a:t>
                      </a:r>
                      <a:r>
                        <a:rPr lang="ro-RO" sz="1400" u="sng" dirty="0">
                          <a:effectLst/>
                          <a:hlinkClick r:id="rId4"/>
                        </a:rPr>
                        <a:t>https://www.storyboardthat.com/</a:t>
                      </a:r>
                      <a:r>
                        <a:rPr lang="ro-RO" sz="1400" dirty="0">
                          <a:effectLst/>
                        </a:rPr>
                        <a:t> </a:t>
                      </a:r>
                      <a:endParaRPr lang="en-GB" sz="1400" dirty="0">
                        <a:effectLst/>
                      </a:endParaRPr>
                    </a:p>
                    <a:p>
                      <a:pPr marL="342900" lvl="0" indent="-342900">
                        <a:lnSpc>
                          <a:spcPct val="107000"/>
                        </a:lnSpc>
                        <a:buFont typeface="+mj-lt"/>
                        <a:buAutoNum type="arabicPeriod"/>
                      </a:pPr>
                      <a:r>
                        <a:rPr lang="ro-RO" sz="1400" b="1" dirty="0">
                          <a:solidFill>
                            <a:schemeClr val="accent4">
                              <a:lumMod val="75000"/>
                            </a:schemeClr>
                          </a:solidFill>
                          <a:effectLst/>
                        </a:rPr>
                        <a:t>Google </a:t>
                      </a:r>
                      <a:r>
                        <a:rPr lang="ro-RO" sz="1400" b="1" dirty="0" err="1">
                          <a:solidFill>
                            <a:schemeClr val="accent4">
                              <a:lumMod val="75000"/>
                            </a:schemeClr>
                          </a:solidFill>
                          <a:effectLst/>
                        </a:rPr>
                        <a:t>Forms</a:t>
                      </a:r>
                      <a:r>
                        <a:rPr lang="ro-RO" sz="1400" dirty="0">
                          <a:effectLst/>
                        </a:rPr>
                        <a:t>: </a:t>
                      </a:r>
                      <a:r>
                        <a:rPr lang="ro-RO" sz="1400" u="sng" dirty="0">
                          <a:effectLst/>
                          <a:hlinkClick r:id="rId5"/>
                        </a:rPr>
                        <a:t>https://www.google.com/intl/en-GB/forms/about/</a:t>
                      </a:r>
                      <a:r>
                        <a:rPr lang="ro-RO"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53" marR="64553" marT="0" marB="0"/>
                </a:tc>
                <a:tc>
                  <a:txBody>
                    <a:bodyPr/>
                    <a:lstStyle/>
                    <a:p>
                      <a:pPr marL="342900" lvl="0" indent="-342900">
                        <a:lnSpc>
                          <a:spcPct val="107000"/>
                        </a:lnSpc>
                        <a:buFont typeface="+mj-lt"/>
                        <a:buAutoNum type="arabicPeriod"/>
                      </a:pPr>
                      <a:r>
                        <a:rPr lang="ro-RO" sz="1400" b="1" dirty="0" err="1">
                          <a:solidFill>
                            <a:schemeClr val="accent4">
                              <a:lumMod val="75000"/>
                            </a:schemeClr>
                          </a:solidFill>
                          <a:effectLst/>
                        </a:rPr>
                        <a:t>Canva</a:t>
                      </a:r>
                      <a:r>
                        <a:rPr lang="ro-RO" sz="1400" b="1" dirty="0">
                          <a:solidFill>
                            <a:schemeClr val="accent4">
                              <a:lumMod val="75000"/>
                            </a:schemeClr>
                          </a:solidFill>
                          <a:effectLst/>
                        </a:rPr>
                        <a:t>:</a:t>
                      </a:r>
                      <a:r>
                        <a:rPr lang="ro-RO" sz="1400" dirty="0">
                          <a:effectLst/>
                        </a:rPr>
                        <a:t> </a:t>
                      </a:r>
                      <a:r>
                        <a:rPr lang="ro-RO" sz="1400" u="sng" dirty="0">
                          <a:effectLst/>
                          <a:hlinkClick r:id="rId6"/>
                        </a:rPr>
                        <a:t>https://www.canva.com/</a:t>
                      </a:r>
                      <a:r>
                        <a:rPr lang="ro-RO" sz="1400" dirty="0">
                          <a:effectLst/>
                        </a:rPr>
                        <a:t> </a:t>
                      </a:r>
                      <a:endParaRPr lang="en-GB" sz="1400" dirty="0">
                        <a:effectLst/>
                      </a:endParaRPr>
                    </a:p>
                    <a:p>
                      <a:pPr marL="342900" lvl="0" indent="-342900">
                        <a:lnSpc>
                          <a:spcPct val="107000"/>
                        </a:lnSpc>
                        <a:buFont typeface="+mj-lt"/>
                        <a:buAutoNum type="arabicPeriod"/>
                      </a:pPr>
                      <a:r>
                        <a:rPr lang="ro-RO" sz="1400" b="1" dirty="0">
                          <a:solidFill>
                            <a:schemeClr val="accent4">
                              <a:lumMod val="75000"/>
                            </a:schemeClr>
                          </a:solidFill>
                          <a:effectLst/>
                        </a:rPr>
                        <a:t>K</a:t>
                      </a:r>
                      <a:r>
                        <a:rPr lang="en-US" sz="1400" b="1" dirty="0" err="1">
                          <a:solidFill>
                            <a:schemeClr val="accent4">
                              <a:lumMod val="75000"/>
                            </a:schemeClr>
                          </a:solidFill>
                          <a:effectLst/>
                        </a:rPr>
                        <a:t>ahoot</a:t>
                      </a:r>
                      <a:r>
                        <a:rPr lang="ro-RO" sz="1400" dirty="0">
                          <a:effectLst/>
                        </a:rPr>
                        <a:t>: </a:t>
                      </a:r>
                      <a:r>
                        <a:rPr lang="ro-RO" sz="1400" u="sng" dirty="0">
                          <a:effectLst/>
                          <a:hlinkClick r:id="rId7"/>
                        </a:rPr>
                        <a:t>https://kahoot.com/</a:t>
                      </a:r>
                      <a:r>
                        <a:rPr lang="ro-RO" sz="1400" dirty="0">
                          <a:effectLst/>
                        </a:rPr>
                        <a:t> </a:t>
                      </a:r>
                      <a:endParaRPr lang="en-GB" sz="1400" dirty="0">
                        <a:effectLst/>
                      </a:endParaRPr>
                    </a:p>
                    <a:p>
                      <a:pPr marL="342900" lvl="0" indent="-342900">
                        <a:lnSpc>
                          <a:spcPct val="107000"/>
                        </a:lnSpc>
                        <a:spcAft>
                          <a:spcPts val="800"/>
                        </a:spcAft>
                        <a:buFont typeface="+mj-lt"/>
                        <a:buAutoNum type="arabicPeriod"/>
                      </a:pPr>
                      <a:r>
                        <a:rPr lang="ro-RO" sz="1400" b="1" dirty="0" err="1">
                          <a:solidFill>
                            <a:schemeClr val="accent4">
                              <a:lumMod val="75000"/>
                            </a:schemeClr>
                          </a:solidFill>
                          <a:effectLst/>
                        </a:rPr>
                        <a:t>LearningApps</a:t>
                      </a:r>
                      <a:r>
                        <a:rPr lang="ro-RO" sz="1400" dirty="0">
                          <a:effectLst/>
                        </a:rPr>
                        <a:t>: </a:t>
                      </a:r>
                      <a:r>
                        <a:rPr lang="ro-RO" sz="1400" u="sng" dirty="0">
                          <a:effectLst/>
                          <a:hlinkClick r:id="rId8"/>
                        </a:rPr>
                        <a:t>https://learningapps.org/</a:t>
                      </a:r>
                      <a:r>
                        <a:rPr lang="ro-RO"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53" marR="64553" marT="0" marB="0"/>
                </a:tc>
                <a:extLst>
                  <a:ext uri="{0D108BD9-81ED-4DB2-BD59-A6C34878D82A}">
                    <a16:rowId xmlns:a16="http://schemas.microsoft.com/office/drawing/2014/main" val="2688530749"/>
                  </a:ext>
                </a:extLst>
              </a:tr>
            </a:tbl>
          </a:graphicData>
        </a:graphic>
      </p:graphicFrame>
    </p:spTree>
    <p:extLst>
      <p:ext uri="{BB962C8B-B14F-4D97-AF65-F5344CB8AC3E}">
        <p14:creationId xmlns:p14="http://schemas.microsoft.com/office/powerpoint/2010/main" val="292763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899"/>
            <a:ext cx="6525300" cy="1718851"/>
          </a:xfrm>
        </p:spPr>
        <p:txBody>
          <a:bodyPr/>
          <a:lstStyle/>
          <a:p>
            <a:pPr marL="38100" indent="0" algn="ctr">
              <a:buNone/>
            </a:pPr>
            <a:r>
              <a:rPr lang="en-GB" sz="2000" dirty="0"/>
              <a:t>Examples of Interactive Platforms for education	(3)</a:t>
            </a:r>
          </a:p>
          <a:p>
            <a:pPr algn="just"/>
            <a:endParaRPr lang="en-GB" sz="1400" dirty="0">
              <a:solidFill>
                <a:schemeClr val="tx1"/>
              </a:solidFill>
            </a:endParaRPr>
          </a:p>
          <a:p>
            <a:pPr marL="0" lvl="0" indent="0">
              <a:lnSpc>
                <a:spcPct val="107000"/>
              </a:lnSpc>
              <a:buNone/>
            </a:pPr>
            <a:r>
              <a:rPr lang="ro-RO" sz="1400" b="1" dirty="0" err="1">
                <a:solidFill>
                  <a:schemeClr val="accent4">
                    <a:lumMod val="75000"/>
                  </a:schemeClr>
                </a:solidFill>
                <a:effectLst/>
              </a:rPr>
              <a:t>Pow</a:t>
            </a:r>
            <a:r>
              <a:rPr lang="en-US" sz="1400" b="1" dirty="0">
                <a:solidFill>
                  <a:schemeClr val="accent4">
                    <a:lumMod val="75000"/>
                  </a:schemeClr>
                </a:solidFill>
                <a:effectLst/>
              </a:rPr>
              <a:t>t</a:t>
            </a:r>
            <a:r>
              <a:rPr lang="ro-RO" sz="1400" b="1" dirty="0" err="1">
                <a:solidFill>
                  <a:schemeClr val="accent4">
                    <a:lumMod val="75000"/>
                  </a:schemeClr>
                </a:solidFill>
                <a:effectLst/>
              </a:rPr>
              <a:t>oon</a:t>
            </a:r>
            <a:r>
              <a:rPr lang="ro-RO" sz="1400" dirty="0">
                <a:effectLst/>
              </a:rPr>
              <a:t>:  </a:t>
            </a:r>
            <a:r>
              <a:rPr lang="en-US" sz="1400" dirty="0">
                <a:effectLst/>
              </a:rPr>
              <a:t>is a </a:t>
            </a:r>
            <a:r>
              <a:rPr lang="en-GB" sz="1400" dirty="0">
                <a:effectLst/>
              </a:rPr>
              <a:t>visual communication platform that gives you the freedom to create professional and fully customized videos your audience will love (engaging animated explainers, videos, video and cam recordings and more, for your classroom).</a:t>
            </a: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r>
              <a:rPr lang="en-GB" sz="1300" dirty="0">
                <a:solidFill>
                  <a:schemeClr val="tx1"/>
                </a:solidFill>
              </a:rPr>
              <a:t>	</a:t>
            </a:r>
          </a:p>
        </p:txBody>
      </p:sp>
      <p:pic>
        <p:nvPicPr>
          <p:cNvPr id="5" name="Picture 4">
            <a:extLst>
              <a:ext uri="{FF2B5EF4-FFF2-40B4-BE49-F238E27FC236}">
                <a16:creationId xmlns:a16="http://schemas.microsoft.com/office/drawing/2014/main" id="{6B4105CC-3963-42A3-9949-9F18BD234A99}"/>
              </a:ext>
            </a:extLst>
          </p:cNvPr>
          <p:cNvPicPr>
            <a:picLocks noChangeAspect="1"/>
          </p:cNvPicPr>
          <p:nvPr/>
        </p:nvPicPr>
        <p:blipFill>
          <a:blip r:embed="rId3"/>
          <a:stretch>
            <a:fillRect/>
          </a:stretch>
        </p:blipFill>
        <p:spPr>
          <a:xfrm>
            <a:off x="2471851" y="2389052"/>
            <a:ext cx="4200297" cy="2384768"/>
          </a:xfrm>
          <a:prstGeom prst="rect">
            <a:avLst/>
          </a:prstGeom>
        </p:spPr>
      </p:pic>
    </p:spTree>
    <p:extLst>
      <p:ext uri="{BB962C8B-B14F-4D97-AF65-F5344CB8AC3E}">
        <p14:creationId xmlns:p14="http://schemas.microsoft.com/office/powerpoint/2010/main" val="653158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899"/>
            <a:ext cx="6525300" cy="1793657"/>
          </a:xfrm>
        </p:spPr>
        <p:txBody>
          <a:bodyPr/>
          <a:lstStyle/>
          <a:p>
            <a:pPr marL="38100" indent="0" algn="ctr">
              <a:buNone/>
            </a:pPr>
            <a:r>
              <a:rPr lang="en-GB" sz="2000" dirty="0"/>
              <a:t>Examples of Interactive Platforms for education	(4)</a:t>
            </a:r>
          </a:p>
          <a:p>
            <a:pPr algn="just"/>
            <a:endParaRPr lang="en-GB" sz="1400" dirty="0">
              <a:solidFill>
                <a:schemeClr val="tx1"/>
              </a:solidFill>
            </a:endParaRPr>
          </a:p>
          <a:p>
            <a:pPr marL="0" lvl="0" indent="0">
              <a:lnSpc>
                <a:spcPct val="107000"/>
              </a:lnSpc>
              <a:buNone/>
            </a:pPr>
            <a:r>
              <a:rPr lang="ro-RO" sz="1400" b="1" dirty="0" err="1">
                <a:solidFill>
                  <a:schemeClr val="accent4">
                    <a:lumMod val="75000"/>
                  </a:schemeClr>
                </a:solidFill>
                <a:effectLst/>
              </a:rPr>
              <a:t>StoryBoardThat</a:t>
            </a:r>
            <a:r>
              <a:rPr lang="ro-RO" sz="1400" dirty="0">
                <a:effectLst/>
              </a:rPr>
              <a:t>: </a:t>
            </a:r>
            <a:r>
              <a:rPr lang="en-US" sz="1400" dirty="0">
                <a:effectLst/>
              </a:rPr>
              <a:t>is </a:t>
            </a:r>
            <a:r>
              <a:rPr lang="en-GB" sz="1400" dirty="0">
                <a:effectLst/>
              </a:rPr>
              <a:t>an online storyboard with a simple drag and drop interface and a large collection of custom artwork that makes it easy for students and teachers to create great looking storyboards that bring visual learning to life (graphic novels, comics, lesson plans, activities, posters, videos and more).</a:t>
            </a: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r>
              <a:rPr lang="en-GB" sz="1300" dirty="0">
                <a:solidFill>
                  <a:schemeClr val="tx1"/>
                </a:solidFill>
              </a:rPr>
              <a:t>	</a:t>
            </a:r>
          </a:p>
        </p:txBody>
      </p:sp>
      <p:pic>
        <p:nvPicPr>
          <p:cNvPr id="5" name="Picture 4">
            <a:extLst>
              <a:ext uri="{FF2B5EF4-FFF2-40B4-BE49-F238E27FC236}">
                <a16:creationId xmlns:a16="http://schemas.microsoft.com/office/drawing/2014/main" id="{FDC1C938-4151-4A93-8466-D95872D87D77}"/>
              </a:ext>
            </a:extLst>
          </p:cNvPr>
          <p:cNvPicPr>
            <a:picLocks noChangeAspect="1"/>
          </p:cNvPicPr>
          <p:nvPr/>
        </p:nvPicPr>
        <p:blipFill>
          <a:blip r:embed="rId3"/>
          <a:stretch>
            <a:fillRect/>
          </a:stretch>
        </p:blipFill>
        <p:spPr>
          <a:xfrm>
            <a:off x="2381116" y="2705101"/>
            <a:ext cx="2876335" cy="1962853"/>
          </a:xfrm>
          <a:prstGeom prst="rect">
            <a:avLst/>
          </a:prstGeom>
        </p:spPr>
      </p:pic>
    </p:spTree>
    <p:extLst>
      <p:ext uri="{BB962C8B-B14F-4D97-AF65-F5344CB8AC3E}">
        <p14:creationId xmlns:p14="http://schemas.microsoft.com/office/powerpoint/2010/main" val="187070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899"/>
            <a:ext cx="6525300" cy="1600369"/>
          </a:xfrm>
        </p:spPr>
        <p:txBody>
          <a:bodyPr/>
          <a:lstStyle/>
          <a:p>
            <a:pPr marL="38100" indent="0" algn="ctr">
              <a:buNone/>
            </a:pPr>
            <a:r>
              <a:rPr lang="en-GB" sz="2000" dirty="0"/>
              <a:t>Examples of Interactive Platforms for education	(5)</a:t>
            </a:r>
          </a:p>
          <a:p>
            <a:pPr algn="just"/>
            <a:endParaRPr lang="en-GB" sz="1400" dirty="0">
              <a:solidFill>
                <a:schemeClr val="tx1"/>
              </a:solidFill>
            </a:endParaRPr>
          </a:p>
          <a:p>
            <a:pPr marL="0" lvl="0" indent="0">
              <a:lnSpc>
                <a:spcPct val="107000"/>
              </a:lnSpc>
              <a:buNone/>
            </a:pPr>
            <a:r>
              <a:rPr lang="ro-RO" sz="1400" b="1" dirty="0">
                <a:solidFill>
                  <a:schemeClr val="accent4">
                    <a:lumMod val="75000"/>
                  </a:schemeClr>
                </a:solidFill>
                <a:effectLst/>
              </a:rPr>
              <a:t>Google </a:t>
            </a:r>
            <a:r>
              <a:rPr lang="ro-RO" sz="1400" b="1" dirty="0" err="1">
                <a:solidFill>
                  <a:schemeClr val="accent4">
                    <a:lumMod val="75000"/>
                  </a:schemeClr>
                </a:solidFill>
                <a:effectLst/>
              </a:rPr>
              <a:t>Forms</a:t>
            </a:r>
            <a:r>
              <a:rPr lang="ro-RO" sz="1400" dirty="0">
                <a:effectLst/>
              </a:rPr>
              <a:t>: </a:t>
            </a:r>
            <a:r>
              <a:rPr lang="en-US" sz="1400" dirty="0">
                <a:effectLst/>
              </a:rPr>
              <a:t>part of the Google suite (</a:t>
            </a:r>
            <a:r>
              <a:rPr lang="en-GB" sz="1400" dirty="0">
                <a:effectLst/>
              </a:rPr>
              <a:t>Google Docs, Google Sheets, Google Slides, etc.) is a platform that allows you to manage event registrations, create a quick opinion poll, create and analyse surveys, quizzes, questionnaires and more.</a:t>
            </a: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r>
              <a:rPr lang="en-GB" sz="1300" dirty="0">
                <a:solidFill>
                  <a:schemeClr val="tx1"/>
                </a:solidFill>
              </a:rPr>
              <a:t>	</a:t>
            </a:r>
          </a:p>
        </p:txBody>
      </p:sp>
      <p:pic>
        <p:nvPicPr>
          <p:cNvPr id="5" name="Picture 4">
            <a:extLst>
              <a:ext uri="{FF2B5EF4-FFF2-40B4-BE49-F238E27FC236}">
                <a16:creationId xmlns:a16="http://schemas.microsoft.com/office/drawing/2014/main" id="{C8CDF713-535A-429F-B219-5FCDF0CE2F65}"/>
              </a:ext>
            </a:extLst>
          </p:cNvPr>
          <p:cNvPicPr>
            <a:picLocks noChangeAspect="1"/>
          </p:cNvPicPr>
          <p:nvPr/>
        </p:nvPicPr>
        <p:blipFill>
          <a:blip r:embed="rId3"/>
          <a:stretch>
            <a:fillRect/>
          </a:stretch>
        </p:blipFill>
        <p:spPr>
          <a:xfrm>
            <a:off x="1501697" y="2453268"/>
            <a:ext cx="4279358" cy="2348049"/>
          </a:xfrm>
          <a:prstGeom prst="rect">
            <a:avLst/>
          </a:prstGeom>
        </p:spPr>
      </p:pic>
    </p:spTree>
    <p:extLst>
      <p:ext uri="{BB962C8B-B14F-4D97-AF65-F5344CB8AC3E}">
        <p14:creationId xmlns:p14="http://schemas.microsoft.com/office/powerpoint/2010/main" val="1614057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900"/>
            <a:ext cx="6525300" cy="1451686"/>
          </a:xfrm>
        </p:spPr>
        <p:txBody>
          <a:bodyPr/>
          <a:lstStyle/>
          <a:p>
            <a:pPr marL="38100" indent="0" algn="ctr">
              <a:buNone/>
            </a:pPr>
            <a:r>
              <a:rPr lang="en-GB" sz="2000" dirty="0"/>
              <a:t>Examples of Interactive Platforms for education	(6)</a:t>
            </a:r>
          </a:p>
          <a:p>
            <a:pPr algn="just"/>
            <a:endParaRPr lang="en-GB" sz="1400" dirty="0">
              <a:solidFill>
                <a:schemeClr val="tx1"/>
              </a:solidFill>
            </a:endParaRPr>
          </a:p>
          <a:p>
            <a:pPr marL="0" lvl="0" indent="0" algn="just">
              <a:lnSpc>
                <a:spcPct val="107000"/>
              </a:lnSpc>
              <a:buNone/>
            </a:pPr>
            <a:r>
              <a:rPr lang="ro-RO" sz="1400" b="1" dirty="0" err="1">
                <a:solidFill>
                  <a:schemeClr val="accent4">
                    <a:lumMod val="75000"/>
                  </a:schemeClr>
                </a:solidFill>
                <a:effectLst/>
              </a:rPr>
              <a:t>Canva</a:t>
            </a:r>
            <a:r>
              <a:rPr lang="ro-RO" sz="1400" b="1" dirty="0">
                <a:solidFill>
                  <a:schemeClr val="accent4">
                    <a:lumMod val="75000"/>
                  </a:schemeClr>
                </a:solidFill>
                <a:effectLst/>
              </a:rPr>
              <a:t>:</a:t>
            </a:r>
            <a:r>
              <a:rPr lang="ro-RO" sz="1400" dirty="0">
                <a:effectLst/>
              </a:rPr>
              <a:t> </a:t>
            </a:r>
            <a:r>
              <a:rPr lang="en-GB" sz="1400" dirty="0">
                <a:effectLst/>
              </a:rPr>
              <a:t>is a free-to-use online graphical tool that combines design, photo editing, and layout to help teachers and students create beautifully finished projects; a powerful online design tool that can transform a class, both in-room and remotely.</a:t>
            </a:r>
            <a:endParaRPr lang="en-US" sz="1400" dirty="0">
              <a:effectLst/>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r>
              <a:rPr lang="en-GB" sz="1300" dirty="0">
                <a:solidFill>
                  <a:schemeClr val="tx1"/>
                </a:solidFill>
              </a:rPr>
              <a:t>	</a:t>
            </a:r>
          </a:p>
        </p:txBody>
      </p:sp>
      <p:pic>
        <p:nvPicPr>
          <p:cNvPr id="5" name="Picture 4">
            <a:extLst>
              <a:ext uri="{FF2B5EF4-FFF2-40B4-BE49-F238E27FC236}">
                <a16:creationId xmlns:a16="http://schemas.microsoft.com/office/drawing/2014/main" id="{366C7D3A-7AD1-48EB-AAB6-A7EB5C141F14}"/>
              </a:ext>
            </a:extLst>
          </p:cNvPr>
          <p:cNvPicPr>
            <a:picLocks noChangeAspect="1"/>
          </p:cNvPicPr>
          <p:nvPr/>
        </p:nvPicPr>
        <p:blipFill>
          <a:blip r:embed="rId3"/>
          <a:stretch>
            <a:fillRect/>
          </a:stretch>
        </p:blipFill>
        <p:spPr>
          <a:xfrm>
            <a:off x="2213556" y="2378927"/>
            <a:ext cx="3248654" cy="2450103"/>
          </a:xfrm>
          <a:prstGeom prst="rect">
            <a:avLst/>
          </a:prstGeom>
        </p:spPr>
      </p:pic>
    </p:spTree>
    <p:extLst>
      <p:ext uri="{BB962C8B-B14F-4D97-AF65-F5344CB8AC3E}">
        <p14:creationId xmlns:p14="http://schemas.microsoft.com/office/powerpoint/2010/main" val="296342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900"/>
            <a:ext cx="6525300" cy="1518594"/>
          </a:xfrm>
        </p:spPr>
        <p:txBody>
          <a:bodyPr/>
          <a:lstStyle/>
          <a:p>
            <a:pPr marL="38100" indent="0" algn="ctr">
              <a:buNone/>
            </a:pPr>
            <a:r>
              <a:rPr lang="en-GB" sz="2000" dirty="0"/>
              <a:t>Examples of Interactive Platforms for education	(7)</a:t>
            </a:r>
          </a:p>
          <a:p>
            <a:pPr algn="just"/>
            <a:endParaRPr lang="en-GB" sz="1400" dirty="0">
              <a:solidFill>
                <a:schemeClr val="tx1"/>
              </a:solidFill>
            </a:endParaRPr>
          </a:p>
          <a:p>
            <a:pPr marL="0" lvl="0" indent="0">
              <a:lnSpc>
                <a:spcPct val="107000"/>
              </a:lnSpc>
              <a:buNone/>
            </a:pPr>
            <a:r>
              <a:rPr lang="ro-RO" sz="1400" b="1" dirty="0">
                <a:solidFill>
                  <a:schemeClr val="accent4">
                    <a:lumMod val="75000"/>
                  </a:schemeClr>
                </a:solidFill>
                <a:effectLst/>
              </a:rPr>
              <a:t>K</a:t>
            </a:r>
            <a:r>
              <a:rPr lang="en-US" sz="1400" b="1" dirty="0" err="1">
                <a:solidFill>
                  <a:schemeClr val="accent4">
                    <a:lumMod val="75000"/>
                  </a:schemeClr>
                </a:solidFill>
                <a:effectLst/>
              </a:rPr>
              <a:t>ahoot</a:t>
            </a:r>
            <a:r>
              <a:rPr lang="ro-RO" sz="1400" dirty="0">
                <a:effectLst/>
              </a:rPr>
              <a:t>: </a:t>
            </a:r>
            <a:r>
              <a:rPr lang="en-US" sz="1400" dirty="0">
                <a:effectLst/>
              </a:rPr>
              <a:t>is </a:t>
            </a:r>
            <a:r>
              <a:rPr lang="en-GB" sz="1400" dirty="0">
                <a:effectLst/>
              </a:rPr>
              <a:t>a game-based learning platform that makes it easy to create, share and play learning games or trivia quizzes in minutes. It allows you to unleash the fun in classrooms, offices and living rooms!</a:t>
            </a:r>
            <a:endParaRPr lang="en-US" sz="1400" u="sng" dirty="0">
              <a:effectLst/>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r>
              <a:rPr lang="en-GB" sz="1300" dirty="0">
                <a:solidFill>
                  <a:schemeClr val="tx1"/>
                </a:solidFill>
              </a:rPr>
              <a:t>	</a:t>
            </a:r>
          </a:p>
        </p:txBody>
      </p:sp>
      <p:pic>
        <p:nvPicPr>
          <p:cNvPr id="5" name="Picture 4">
            <a:extLst>
              <a:ext uri="{FF2B5EF4-FFF2-40B4-BE49-F238E27FC236}">
                <a16:creationId xmlns:a16="http://schemas.microsoft.com/office/drawing/2014/main" id="{105DE3DF-AEF4-4DBF-94C8-E1B15FBF8D4D}"/>
              </a:ext>
            </a:extLst>
          </p:cNvPr>
          <p:cNvPicPr>
            <a:picLocks noChangeAspect="1"/>
          </p:cNvPicPr>
          <p:nvPr/>
        </p:nvPicPr>
        <p:blipFill>
          <a:blip r:embed="rId3"/>
          <a:stretch>
            <a:fillRect/>
          </a:stretch>
        </p:blipFill>
        <p:spPr>
          <a:xfrm>
            <a:off x="1628078" y="2453414"/>
            <a:ext cx="4613373" cy="2362425"/>
          </a:xfrm>
          <a:prstGeom prst="rect">
            <a:avLst/>
          </a:prstGeom>
        </p:spPr>
      </p:pic>
    </p:spTree>
    <p:extLst>
      <p:ext uri="{BB962C8B-B14F-4D97-AF65-F5344CB8AC3E}">
        <p14:creationId xmlns:p14="http://schemas.microsoft.com/office/powerpoint/2010/main" val="3251969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899"/>
            <a:ext cx="6525300" cy="1830827"/>
          </a:xfrm>
        </p:spPr>
        <p:txBody>
          <a:bodyPr/>
          <a:lstStyle/>
          <a:p>
            <a:pPr marL="38100" indent="0" algn="ctr">
              <a:buNone/>
            </a:pPr>
            <a:r>
              <a:rPr lang="en-GB" sz="2000" dirty="0"/>
              <a:t>Examples of Interactive Platforms for education	(8)</a:t>
            </a:r>
          </a:p>
          <a:p>
            <a:pPr algn="just"/>
            <a:endParaRPr lang="en-GB" sz="1400" dirty="0">
              <a:solidFill>
                <a:schemeClr val="tx1"/>
              </a:solidFill>
            </a:endParaRPr>
          </a:p>
          <a:p>
            <a:pPr marL="0" lvl="0" indent="0" algn="just">
              <a:lnSpc>
                <a:spcPct val="107000"/>
              </a:lnSpc>
              <a:spcAft>
                <a:spcPts val="800"/>
              </a:spcAft>
              <a:buNone/>
            </a:pPr>
            <a:r>
              <a:rPr lang="ro-RO" sz="1400" b="1" dirty="0" err="1">
                <a:solidFill>
                  <a:schemeClr val="accent4">
                    <a:lumMod val="75000"/>
                  </a:schemeClr>
                </a:solidFill>
                <a:effectLst/>
              </a:rPr>
              <a:t>LearningApps</a:t>
            </a:r>
            <a:r>
              <a:rPr lang="ro-RO" sz="1400" dirty="0">
                <a:effectLst/>
              </a:rPr>
              <a:t>:</a:t>
            </a:r>
            <a:r>
              <a:rPr lang="en-US" sz="1400" dirty="0">
                <a:effectLst/>
              </a:rPr>
              <a:t> is a platform that </a:t>
            </a:r>
            <a:r>
              <a:rPr lang="en-GB" sz="1400" dirty="0">
                <a:effectLst/>
              </a:rPr>
              <a:t>supports learning and teaching processes with small interactive, multimedia exercises. The exercises can be created and used very easily online. A number of templates (assignment exercises, multiple choice tests, etc.) are available.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r>
              <a:rPr lang="en-GB" sz="1300" dirty="0">
                <a:solidFill>
                  <a:schemeClr val="tx1"/>
                </a:solidFill>
              </a:rPr>
              <a:t>	</a:t>
            </a:r>
          </a:p>
        </p:txBody>
      </p:sp>
      <p:pic>
        <p:nvPicPr>
          <p:cNvPr id="5" name="Picture 4">
            <a:extLst>
              <a:ext uri="{FF2B5EF4-FFF2-40B4-BE49-F238E27FC236}">
                <a16:creationId xmlns:a16="http://schemas.microsoft.com/office/drawing/2014/main" id="{5351CAF7-72AA-49C6-82C7-841A100420C5}"/>
              </a:ext>
            </a:extLst>
          </p:cNvPr>
          <p:cNvPicPr>
            <a:picLocks noChangeAspect="1"/>
          </p:cNvPicPr>
          <p:nvPr/>
        </p:nvPicPr>
        <p:blipFill>
          <a:blip r:embed="rId3"/>
          <a:stretch>
            <a:fillRect/>
          </a:stretch>
        </p:blipFill>
        <p:spPr>
          <a:xfrm>
            <a:off x="2653990" y="2395444"/>
            <a:ext cx="3701115" cy="2324310"/>
          </a:xfrm>
          <a:prstGeom prst="rect">
            <a:avLst/>
          </a:prstGeom>
        </p:spPr>
      </p:pic>
    </p:spTree>
    <p:extLst>
      <p:ext uri="{BB962C8B-B14F-4D97-AF65-F5344CB8AC3E}">
        <p14:creationId xmlns:p14="http://schemas.microsoft.com/office/powerpoint/2010/main" val="2784611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2 </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a:xfrm>
            <a:off x="582200" y="1040900"/>
            <a:ext cx="6525300" cy="3746690"/>
          </a:xfrm>
        </p:spPr>
        <p:txBody>
          <a:bodyPr/>
          <a:lstStyle/>
          <a:p>
            <a:pPr marL="38100" indent="0">
              <a:buNone/>
            </a:pPr>
            <a:r>
              <a:rPr lang="en-GB" sz="1400" b="1" u="sng" dirty="0"/>
              <a:t>Individual work</a:t>
            </a:r>
          </a:p>
          <a:p>
            <a:endParaRPr lang="en-GB" sz="1400" dirty="0"/>
          </a:p>
          <a:p>
            <a:pPr marL="38100" indent="0">
              <a:buNone/>
            </a:pPr>
            <a:r>
              <a:rPr lang="en-GB" sz="1400" dirty="0">
                <a:solidFill>
                  <a:srgbClr val="17316B"/>
                </a:solidFill>
                <a:effectLst/>
                <a:latin typeface="Calibri" panose="020F0502020204030204" pitchFamily="34" charset="0"/>
                <a:ea typeface="Calibri" panose="020F0502020204030204" pitchFamily="34" charset="0"/>
                <a:sym typeface="Wingdings" panose="05000000000000000000" pitchFamily="2" charset="2"/>
              </a:rPr>
              <a:t> </a:t>
            </a:r>
            <a:r>
              <a:rPr lang="en-GB" sz="1400" dirty="0">
                <a:solidFill>
                  <a:srgbClr val="17316B"/>
                </a:solidFill>
                <a:effectLst/>
                <a:latin typeface="Calibri" panose="020F0502020204030204" pitchFamily="34" charset="0"/>
                <a:ea typeface="Calibri" panose="020F0502020204030204" pitchFamily="34" charset="0"/>
              </a:rPr>
              <a:t>Based on the information received from the trainer so far, reflect few minutes on the following questions. </a:t>
            </a:r>
          </a:p>
          <a:p>
            <a:pPr marL="38100" indent="0">
              <a:buNone/>
            </a:pPr>
            <a:r>
              <a:rPr lang="en-GB" sz="1400" dirty="0">
                <a:solidFill>
                  <a:srgbClr val="17316B"/>
                </a:solidFill>
                <a:effectLst/>
                <a:latin typeface="Calibri" panose="020F0502020204030204" pitchFamily="34" charset="0"/>
                <a:ea typeface="Calibri" panose="020F0502020204030204" pitchFamily="34" charset="0"/>
                <a:sym typeface="Wingdings" panose="05000000000000000000" pitchFamily="2" charset="2"/>
              </a:rPr>
              <a:t> </a:t>
            </a:r>
            <a:r>
              <a:rPr lang="en-GB" sz="1400" dirty="0">
                <a:solidFill>
                  <a:srgbClr val="17316B"/>
                </a:solidFill>
                <a:effectLst/>
                <a:latin typeface="Calibri" panose="020F0502020204030204" pitchFamily="34" charset="0"/>
                <a:ea typeface="Calibri" panose="020F0502020204030204" pitchFamily="34" charset="0"/>
              </a:rPr>
              <a:t>Formulate brief answers, write them down and be ready to share them with the other trainees when/if the trainer will nominate you!</a:t>
            </a:r>
          </a:p>
          <a:p>
            <a:endParaRPr lang="en-GB" sz="1400" dirty="0">
              <a:solidFill>
                <a:srgbClr val="17316B"/>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400" b="1" i="1" dirty="0">
                <a:solidFill>
                  <a:schemeClr val="accent4">
                    <a:lumMod val="75000"/>
                  </a:schemeClr>
                </a:solidFill>
                <a:effectLst/>
                <a:latin typeface="Calibri" panose="020F0502020204030204" pitchFamily="34" charset="0"/>
                <a:ea typeface="Calibri" panose="020F0502020204030204" pitchFamily="34" charset="0"/>
              </a:rPr>
              <a:t>Which are </a:t>
            </a:r>
            <a:r>
              <a:rPr lang="en-GB" sz="1400" b="1" i="1" u="sng" dirty="0">
                <a:solidFill>
                  <a:schemeClr val="accent4">
                    <a:lumMod val="75000"/>
                  </a:schemeClr>
                </a:solidFill>
                <a:effectLst/>
                <a:latin typeface="Calibri" panose="020F0502020204030204" pitchFamily="34" charset="0"/>
                <a:ea typeface="Calibri" panose="020F0502020204030204" pitchFamily="34" charset="0"/>
              </a:rPr>
              <a:t>your</a:t>
            </a:r>
            <a:r>
              <a:rPr lang="en-GB" sz="1400" b="1" i="1" dirty="0">
                <a:solidFill>
                  <a:schemeClr val="accent4">
                    <a:lumMod val="75000"/>
                  </a:schemeClr>
                </a:solidFill>
                <a:effectLst/>
                <a:latin typeface="Calibri" panose="020F0502020204030204" pitchFamily="34" charset="0"/>
                <a:ea typeface="Calibri" panose="020F0502020204030204" pitchFamily="34" charset="0"/>
              </a:rPr>
              <a:t> reasons, as a primary teacher, to use interactive platforms in your classes/lessons?</a:t>
            </a:r>
          </a:p>
          <a:p>
            <a:pPr marL="285750" indent="-285750">
              <a:buFont typeface="Arial" panose="020B0604020202020204" pitchFamily="34" charset="0"/>
              <a:buChar char="•"/>
            </a:pPr>
            <a:r>
              <a:rPr lang="en-GB" sz="1400" b="1" i="1" dirty="0">
                <a:solidFill>
                  <a:schemeClr val="accent4">
                    <a:lumMod val="75000"/>
                  </a:schemeClr>
                </a:solidFill>
                <a:effectLst/>
                <a:latin typeface="Calibri" panose="020F0502020204030204" pitchFamily="34" charset="0"/>
                <a:ea typeface="Calibri" panose="020F0502020204030204" pitchFamily="34" charset="0"/>
              </a:rPr>
              <a:t>How do </a:t>
            </a:r>
            <a:r>
              <a:rPr lang="en-GB" sz="1400" b="1" i="1" u="sng" dirty="0">
                <a:solidFill>
                  <a:schemeClr val="accent4">
                    <a:lumMod val="75000"/>
                  </a:schemeClr>
                </a:solidFill>
                <a:effectLst/>
                <a:latin typeface="Calibri" panose="020F0502020204030204" pitchFamily="34" charset="0"/>
                <a:ea typeface="Calibri" panose="020F0502020204030204" pitchFamily="34" charset="0"/>
              </a:rPr>
              <a:t>you</a:t>
            </a:r>
            <a:r>
              <a:rPr lang="en-GB" sz="1400" b="1" i="1" dirty="0">
                <a:solidFill>
                  <a:schemeClr val="accent4">
                    <a:lumMod val="75000"/>
                  </a:schemeClr>
                </a:solidFill>
                <a:effectLst/>
                <a:latin typeface="Calibri" panose="020F0502020204030204" pitchFamily="34" charset="0"/>
                <a:ea typeface="Calibri" panose="020F0502020204030204" pitchFamily="34" charset="0"/>
              </a:rPr>
              <a:t>, as a primary teacher, intend to change your teaching approach by including digital learning through interactive platform?</a:t>
            </a:r>
          </a:p>
          <a:p>
            <a:pPr marL="38100" indent="0">
              <a:buNone/>
            </a:pPr>
            <a:endParaRPr lang="en-GB" sz="1400" dirty="0"/>
          </a:p>
          <a:p>
            <a:pPr marL="38100" indent="0">
              <a:buNone/>
            </a:pPr>
            <a:r>
              <a:rPr lang="en-GB" sz="1400" dirty="0"/>
              <a:t>Working time: 10 minutes</a:t>
            </a:r>
            <a:endParaRPr lang="en-GB" dirty="0"/>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spTree>
    <p:extLst>
      <p:ext uri="{BB962C8B-B14F-4D97-AF65-F5344CB8AC3E}">
        <p14:creationId xmlns:p14="http://schemas.microsoft.com/office/powerpoint/2010/main" val="3039299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899"/>
            <a:ext cx="6525300" cy="3904955"/>
          </a:xfrm>
        </p:spPr>
        <p:txBody>
          <a:bodyPr/>
          <a:lstStyle/>
          <a:p>
            <a:pPr marL="38100" indent="0" algn="ctr">
              <a:buNone/>
            </a:pPr>
            <a:r>
              <a:rPr lang="en-GB" sz="2000" dirty="0"/>
              <a:t>Benefits of using Interactive Platforms for education    (1)</a:t>
            </a:r>
          </a:p>
          <a:p>
            <a:pPr algn="just"/>
            <a:endParaRPr lang="en-GB" sz="1400" dirty="0">
              <a:solidFill>
                <a:schemeClr val="tx1"/>
              </a:solidFill>
            </a:endParaRPr>
          </a:p>
          <a:p>
            <a:pPr marL="0" lvl="0" indent="0" algn="just">
              <a:lnSpc>
                <a:spcPct val="107000"/>
              </a:lnSpc>
              <a:spcAft>
                <a:spcPts val="800"/>
              </a:spcAft>
              <a:buNone/>
            </a:pPr>
            <a:endParaRPr lang="en-GB" sz="1400" dirty="0">
              <a:solidFill>
                <a:schemeClr val="tx1"/>
              </a:solidFill>
            </a:endParaRPr>
          </a:p>
          <a:p>
            <a:pPr marL="0" lvl="0" indent="0" algn="just">
              <a:lnSpc>
                <a:spcPct val="107000"/>
              </a:lnSpc>
              <a:spcAft>
                <a:spcPts val="800"/>
              </a:spcAft>
              <a:buNone/>
            </a:pPr>
            <a:r>
              <a:rPr lang="en-GB" sz="1400" dirty="0">
                <a:solidFill>
                  <a:schemeClr val="tx1"/>
                </a:solidFill>
              </a:rPr>
              <a:t>1. Personalised Learning</a:t>
            </a:r>
          </a:p>
          <a:p>
            <a:pPr marL="0" lvl="0" indent="0" algn="just">
              <a:lnSpc>
                <a:spcPct val="107000"/>
              </a:lnSpc>
              <a:spcAft>
                <a:spcPts val="800"/>
              </a:spcAft>
              <a:buNone/>
            </a:pPr>
            <a:r>
              <a:rPr lang="en-GB" sz="1400" dirty="0">
                <a:solidFill>
                  <a:schemeClr val="tx1"/>
                </a:solidFill>
              </a:rPr>
              <a:t>2. Breadth of Information</a:t>
            </a:r>
          </a:p>
          <a:p>
            <a:pPr marL="0" lvl="0" indent="0" algn="just">
              <a:lnSpc>
                <a:spcPct val="107000"/>
              </a:lnSpc>
              <a:spcAft>
                <a:spcPts val="800"/>
              </a:spcAft>
              <a:buNone/>
            </a:pPr>
            <a:r>
              <a:rPr lang="en-GB" sz="1400" dirty="0">
                <a:solidFill>
                  <a:schemeClr val="tx1"/>
                </a:solidFill>
              </a:rPr>
              <a:t>3. More Engaging Lessons</a:t>
            </a:r>
          </a:p>
          <a:p>
            <a:pPr marL="0" lvl="0" indent="0" algn="just">
              <a:lnSpc>
                <a:spcPct val="107000"/>
              </a:lnSpc>
              <a:spcAft>
                <a:spcPts val="800"/>
              </a:spcAft>
              <a:buNone/>
            </a:pPr>
            <a:r>
              <a:rPr lang="en-GB" sz="1400" dirty="0">
                <a:solidFill>
                  <a:schemeClr val="tx1"/>
                </a:solidFill>
              </a:rPr>
              <a:t>4. Develops Accountability</a:t>
            </a:r>
          </a:p>
          <a:p>
            <a:pPr marL="0" lvl="0" indent="0" algn="just">
              <a:lnSpc>
                <a:spcPct val="107000"/>
              </a:lnSpc>
              <a:spcAft>
                <a:spcPts val="800"/>
              </a:spcAft>
              <a:buNone/>
            </a:pPr>
            <a:r>
              <a:rPr lang="en-GB" sz="1400" dirty="0">
                <a:solidFill>
                  <a:schemeClr val="tx1"/>
                </a:solidFill>
              </a:rPr>
              <a:t>5. Learning Flexibility</a:t>
            </a: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r>
              <a:rPr lang="en-GB" sz="1300" dirty="0">
                <a:solidFill>
                  <a:schemeClr val="tx1"/>
                </a:solidFill>
              </a:rPr>
              <a:t>	</a:t>
            </a:r>
          </a:p>
        </p:txBody>
      </p:sp>
    </p:spTree>
    <p:extLst>
      <p:ext uri="{BB962C8B-B14F-4D97-AF65-F5344CB8AC3E}">
        <p14:creationId xmlns:p14="http://schemas.microsoft.com/office/powerpoint/2010/main" val="53624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899"/>
            <a:ext cx="6525300" cy="3904955"/>
          </a:xfrm>
        </p:spPr>
        <p:txBody>
          <a:bodyPr/>
          <a:lstStyle/>
          <a:p>
            <a:pPr marL="38100" indent="0" algn="ctr">
              <a:buNone/>
            </a:pPr>
            <a:r>
              <a:rPr lang="en-GB" sz="2000" dirty="0"/>
              <a:t>Benefits of using Interactive Platforms for education    (2)</a:t>
            </a:r>
          </a:p>
          <a:p>
            <a:pPr algn="just"/>
            <a:endParaRPr lang="en-GB" sz="1400" dirty="0">
              <a:solidFill>
                <a:schemeClr val="tx1"/>
              </a:solidFill>
            </a:endParaRPr>
          </a:p>
          <a:p>
            <a:pPr marL="0" lvl="0" indent="0" algn="just">
              <a:lnSpc>
                <a:spcPct val="107000"/>
              </a:lnSpc>
              <a:spcAft>
                <a:spcPts val="800"/>
              </a:spcAft>
              <a:buNone/>
            </a:pPr>
            <a:endParaRPr lang="en-GB" sz="1400" dirty="0">
              <a:solidFill>
                <a:schemeClr val="tx1"/>
              </a:solidFill>
            </a:endParaRPr>
          </a:p>
          <a:p>
            <a:pPr marL="0" lvl="0" indent="0" algn="just">
              <a:lnSpc>
                <a:spcPct val="107000"/>
              </a:lnSpc>
              <a:spcAft>
                <a:spcPts val="800"/>
              </a:spcAft>
              <a:buNone/>
            </a:pPr>
            <a:r>
              <a:rPr lang="en-GB" sz="1400" dirty="0">
                <a:solidFill>
                  <a:schemeClr val="tx1"/>
                </a:solidFill>
              </a:rPr>
              <a:t>6. Recorded Content</a:t>
            </a:r>
          </a:p>
          <a:p>
            <a:pPr marL="0" lvl="0" indent="0" algn="just">
              <a:lnSpc>
                <a:spcPct val="107000"/>
              </a:lnSpc>
              <a:spcAft>
                <a:spcPts val="800"/>
              </a:spcAft>
              <a:buNone/>
            </a:pPr>
            <a:r>
              <a:rPr lang="en-GB" sz="1400" dirty="0">
                <a:solidFill>
                  <a:schemeClr val="tx1"/>
                </a:solidFill>
              </a:rPr>
              <a:t>7. 24-Hour Resources</a:t>
            </a:r>
          </a:p>
          <a:p>
            <a:pPr marL="0" lvl="0" indent="0" algn="just">
              <a:lnSpc>
                <a:spcPct val="107000"/>
              </a:lnSpc>
              <a:spcAft>
                <a:spcPts val="800"/>
              </a:spcAft>
              <a:buNone/>
            </a:pPr>
            <a:r>
              <a:rPr lang="en-GB" sz="1400" dirty="0">
                <a:solidFill>
                  <a:schemeClr val="tx1"/>
                </a:solidFill>
              </a:rPr>
              <a:t>8. Connected Learning</a:t>
            </a:r>
          </a:p>
          <a:p>
            <a:pPr marL="0" lvl="0" indent="0" algn="just">
              <a:lnSpc>
                <a:spcPct val="107000"/>
              </a:lnSpc>
              <a:spcAft>
                <a:spcPts val="800"/>
              </a:spcAft>
              <a:buNone/>
            </a:pPr>
            <a:r>
              <a:rPr lang="en-GB" sz="1400" dirty="0">
                <a:solidFill>
                  <a:schemeClr val="tx1"/>
                </a:solidFill>
              </a:rPr>
              <a:t>9. Easy to Track Student Progress</a:t>
            </a:r>
          </a:p>
          <a:p>
            <a:pPr marL="0" lvl="0" indent="0" algn="just">
              <a:lnSpc>
                <a:spcPct val="107000"/>
              </a:lnSpc>
              <a:spcAft>
                <a:spcPts val="800"/>
              </a:spcAft>
              <a:buNone/>
            </a:pPr>
            <a:r>
              <a:rPr lang="en-GB" sz="1400" dirty="0">
                <a:solidFill>
                  <a:schemeClr val="tx1"/>
                </a:solidFill>
              </a:rPr>
              <a:t>10. Improves Written Language Skills</a:t>
            </a: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r>
              <a:rPr lang="en-GB" sz="1300" dirty="0">
                <a:solidFill>
                  <a:schemeClr val="tx1"/>
                </a:solidFill>
              </a:rPr>
              <a:t>	</a:t>
            </a:r>
          </a:p>
        </p:txBody>
      </p:sp>
    </p:spTree>
    <p:extLst>
      <p:ext uri="{BB962C8B-B14F-4D97-AF65-F5344CB8AC3E}">
        <p14:creationId xmlns:p14="http://schemas.microsoft.com/office/powerpoint/2010/main" val="305243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9"/>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p>
        </p:txBody>
      </p:sp>
      <p:sp>
        <p:nvSpPr>
          <p:cNvPr id="521" name="Google Shape;521;p19"/>
          <p:cNvSpPr txBox="1">
            <a:spLocks noGrp="1"/>
          </p:cNvSpPr>
          <p:nvPr>
            <p:ph type="body" idx="1"/>
          </p:nvPr>
        </p:nvSpPr>
        <p:spPr>
          <a:xfrm>
            <a:off x="587425" y="937410"/>
            <a:ext cx="6525300" cy="3835312"/>
          </a:xfrm>
          <a:prstGeom prst="rect">
            <a:avLst/>
          </a:prstGeom>
        </p:spPr>
        <p:txBody>
          <a:bodyPr spcFirstLastPara="1" wrap="square" lIns="91425" tIns="91425" rIns="91425" bIns="91425" anchor="t" anchorCtr="0">
            <a:noAutofit/>
          </a:bodyPr>
          <a:lstStyle/>
          <a:p>
            <a:pPr algn="just"/>
            <a:endParaRPr lang="en-GB" sz="1400" dirty="0"/>
          </a:p>
          <a:p>
            <a:pPr algn="just"/>
            <a:endParaRPr lang="en-GB" sz="1400" dirty="0"/>
          </a:p>
          <a:p>
            <a:pPr algn="just"/>
            <a:endParaRPr lang="en-GB" sz="1400" dirty="0"/>
          </a:p>
          <a:p>
            <a:pPr algn="just"/>
            <a:r>
              <a:rPr lang="en-GB" sz="1400" dirty="0"/>
              <a:t>This module includes an introduction to interactive platforms, like PowToon, </a:t>
            </a:r>
            <a:r>
              <a:rPr lang="en-GB" sz="1400" dirty="0" err="1"/>
              <a:t>StoryBoardThat</a:t>
            </a:r>
            <a:r>
              <a:rPr lang="en-GB" sz="1400" dirty="0"/>
              <a:t>, Google Forms, Canva, KAHOOT, </a:t>
            </a:r>
            <a:r>
              <a:rPr lang="en-GB" sz="1400" dirty="0" err="1"/>
              <a:t>LearningApps</a:t>
            </a:r>
            <a:r>
              <a:rPr lang="en-GB" sz="1400" dirty="0"/>
              <a:t> etc. as well as an introduction on how these can be applied in a primary school setting. </a:t>
            </a:r>
          </a:p>
          <a:p>
            <a:pPr algn="just"/>
            <a:r>
              <a:rPr lang="en-GB" sz="1400" dirty="0"/>
              <a:t>This module also teaches primary school teachers some of the key functionalities, features and best practices to follow when using these resources; and it shows how they can develop interactive and engaging materials using these software programmes.</a:t>
            </a:r>
          </a:p>
          <a:p>
            <a:pPr algn="just"/>
            <a:r>
              <a:rPr lang="en-GB" sz="1400" dirty="0"/>
              <a:t>This module contains 3 main activities (or lessons): A3.1, A3.2, A3.3.</a:t>
            </a:r>
            <a:endParaRPr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899"/>
            <a:ext cx="6525300" cy="3904955"/>
          </a:xfrm>
        </p:spPr>
        <p:txBody>
          <a:bodyPr/>
          <a:lstStyle/>
          <a:p>
            <a:pPr marL="38100" indent="0" algn="ctr">
              <a:buNone/>
            </a:pPr>
            <a:r>
              <a:rPr lang="en-GB" sz="2000" dirty="0"/>
              <a:t>Benefits of using Interactive Platforms for education    (3)</a:t>
            </a:r>
          </a:p>
          <a:p>
            <a:pPr algn="just"/>
            <a:endParaRPr lang="en-GB" sz="1400" dirty="0">
              <a:solidFill>
                <a:schemeClr val="tx1"/>
              </a:solidFill>
            </a:endParaRPr>
          </a:p>
          <a:p>
            <a:pPr marL="0" lvl="0" indent="0" algn="just">
              <a:lnSpc>
                <a:spcPct val="107000"/>
              </a:lnSpc>
              <a:spcAft>
                <a:spcPts val="800"/>
              </a:spcAft>
              <a:buNone/>
            </a:pPr>
            <a:endParaRPr lang="en-GB" sz="1400" dirty="0">
              <a:solidFill>
                <a:schemeClr val="tx1"/>
              </a:solidFill>
            </a:endParaRPr>
          </a:p>
          <a:p>
            <a:pPr marL="0" lvl="0" indent="0" algn="just">
              <a:lnSpc>
                <a:spcPct val="107000"/>
              </a:lnSpc>
              <a:spcAft>
                <a:spcPts val="800"/>
              </a:spcAft>
              <a:buNone/>
            </a:pPr>
            <a:r>
              <a:rPr lang="en-GB" sz="1400" dirty="0">
                <a:solidFill>
                  <a:schemeClr val="tx1"/>
                </a:solidFill>
              </a:rPr>
              <a:t>11. Accessibility Through Modern Technology</a:t>
            </a:r>
          </a:p>
          <a:p>
            <a:pPr marL="0" lvl="0" indent="0" algn="just">
              <a:lnSpc>
                <a:spcPct val="107000"/>
              </a:lnSpc>
              <a:spcAft>
                <a:spcPts val="800"/>
              </a:spcAft>
              <a:buNone/>
            </a:pPr>
            <a:r>
              <a:rPr lang="en-GB" sz="1400" dirty="0">
                <a:solidFill>
                  <a:schemeClr val="tx1"/>
                </a:solidFill>
              </a:rPr>
              <a:t>12. Involves Educators and Parents</a:t>
            </a:r>
          </a:p>
          <a:p>
            <a:pPr marL="0" lvl="0" indent="0" algn="just">
              <a:lnSpc>
                <a:spcPct val="107000"/>
              </a:lnSpc>
              <a:spcAft>
                <a:spcPts val="800"/>
              </a:spcAft>
              <a:buNone/>
            </a:pPr>
            <a:r>
              <a:rPr lang="en-GB" sz="1400" dirty="0">
                <a:solidFill>
                  <a:schemeClr val="tx1"/>
                </a:solidFill>
              </a:rPr>
              <a:t>13. Rapidly Increases the Sharing of Information</a:t>
            </a:r>
          </a:p>
          <a:p>
            <a:pPr marL="0" lvl="0" indent="0" algn="just">
              <a:lnSpc>
                <a:spcPct val="107000"/>
              </a:lnSpc>
              <a:spcAft>
                <a:spcPts val="800"/>
              </a:spcAft>
              <a:buNone/>
            </a:pPr>
            <a:r>
              <a:rPr lang="en-GB" sz="1400" dirty="0">
                <a:solidFill>
                  <a:schemeClr val="tx1"/>
                </a:solidFill>
              </a:rPr>
              <a:t>14. Increases Students Employability</a:t>
            </a:r>
          </a:p>
          <a:p>
            <a:pPr marL="0" lvl="0" indent="0" algn="just">
              <a:lnSpc>
                <a:spcPct val="107000"/>
              </a:lnSpc>
              <a:spcAft>
                <a:spcPts val="800"/>
              </a:spcAft>
              <a:buNone/>
            </a:pPr>
            <a:r>
              <a:rPr lang="en-GB" sz="1400" dirty="0">
                <a:solidFill>
                  <a:schemeClr val="tx1"/>
                </a:solidFill>
              </a:rPr>
              <a:t>15. It’s Fun and Engaging!</a:t>
            </a: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endParaRPr lang="en-GB" sz="1400" dirty="0">
              <a:solidFill>
                <a:schemeClr val="tx1"/>
              </a:solidFill>
            </a:endParaRPr>
          </a:p>
          <a:p>
            <a:pPr marL="38100" indent="0" algn="just">
              <a:buNone/>
            </a:pPr>
            <a:r>
              <a:rPr lang="en-GB" sz="1300" dirty="0">
                <a:solidFill>
                  <a:schemeClr val="tx1"/>
                </a:solidFill>
              </a:rPr>
              <a:t>	</a:t>
            </a:r>
          </a:p>
        </p:txBody>
      </p:sp>
    </p:spTree>
    <p:extLst>
      <p:ext uri="{BB962C8B-B14F-4D97-AF65-F5344CB8AC3E}">
        <p14:creationId xmlns:p14="http://schemas.microsoft.com/office/powerpoint/2010/main" val="876220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3 </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a:xfrm>
            <a:off x="582200" y="1040900"/>
            <a:ext cx="6525300" cy="3746690"/>
          </a:xfrm>
        </p:spPr>
        <p:txBody>
          <a:bodyPr/>
          <a:lstStyle/>
          <a:p>
            <a:pPr marL="38100" indent="0">
              <a:lnSpc>
                <a:spcPct val="107000"/>
              </a:lnSpc>
              <a:spcAft>
                <a:spcPts val="800"/>
              </a:spcAft>
              <a:buNone/>
            </a:pPr>
            <a:r>
              <a:rPr lang="en-GB" sz="1400" b="1" u="sng" dirty="0">
                <a:latin typeface="Calibri" panose="020F0502020204030204" pitchFamily="34" charset="0"/>
                <a:ea typeface="Calibri" panose="020F0502020204030204" pitchFamily="34" charset="0"/>
                <a:cs typeface="Times New Roman" panose="02020603050405020304" pitchFamily="18" charset="0"/>
              </a:rPr>
              <a:t>Group work</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8100" indent="0">
              <a:lnSpc>
                <a:spcPct val="107000"/>
              </a:lnSpc>
              <a:spcAft>
                <a:spcPts val="800"/>
              </a:spcAft>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38100" indent="0">
              <a:lnSpc>
                <a:spcPct val="107000"/>
              </a:lnSpc>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Create two groups (the trainer will support the creation of the groups);</a:t>
            </a:r>
          </a:p>
          <a:p>
            <a:pPr marL="38100" indent="0">
              <a:lnSpc>
                <a:spcPct val="107000"/>
              </a:lnSpc>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400" dirty="0">
                <a:latin typeface="Calibri" panose="020F0502020204030204" pitchFamily="34" charset="0"/>
                <a:ea typeface="Calibri" panose="020F0502020204030204" pitchFamily="34" charset="0"/>
                <a:cs typeface="Times New Roman" panose="02020603050405020304" pitchFamily="18" charset="0"/>
              </a:rPr>
              <a:t>Starting from the questions </a:t>
            </a:r>
            <a:r>
              <a:rPr lang="en-GB" sz="1400" b="1" i="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GB" sz="1400" b="1" i="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does interactive platforms can support modern teaching-learning process?” </a:t>
            </a:r>
            <a:r>
              <a:rPr lang="en-GB" sz="1400" dirty="0">
                <a:effectLst/>
                <a:latin typeface="Calibri" panose="020F0502020204030204" pitchFamily="34" charset="0"/>
                <a:ea typeface="Calibri" panose="020F0502020204030204" pitchFamily="34" charset="0"/>
                <a:cs typeface="Times New Roman" panose="02020603050405020304" pitchFamily="18" charset="0"/>
              </a:rPr>
              <a:t>create a mind map, share and explain it with the whole class (the other trainees). </a:t>
            </a:r>
          </a:p>
          <a:p>
            <a:endParaRPr lang="en-GB" sz="1400" dirty="0"/>
          </a:p>
          <a:p>
            <a:pPr marL="38100" indent="0">
              <a:buNone/>
            </a:pPr>
            <a:r>
              <a:rPr lang="en-GB" sz="1400" dirty="0"/>
              <a:t>Working time: 25 minute</a:t>
            </a:r>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spTree>
    <p:extLst>
      <p:ext uri="{BB962C8B-B14F-4D97-AF65-F5344CB8AC3E}">
        <p14:creationId xmlns:p14="http://schemas.microsoft.com/office/powerpoint/2010/main" val="1760432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53AA-A8E9-415C-ACD7-094AB57C6E26}"/>
              </a:ext>
            </a:extLst>
          </p:cNvPr>
          <p:cNvSpPr>
            <a:spLocks noGrp="1"/>
          </p:cNvSpPr>
          <p:nvPr>
            <p:ph type="title"/>
          </p:nvPr>
        </p:nvSpPr>
        <p:spPr/>
        <p:txBody>
          <a:bodyPr/>
          <a:lstStyle/>
          <a:p>
            <a:r>
              <a:rPr lang="en-US" dirty="0"/>
              <a:t>References</a:t>
            </a:r>
            <a:endParaRPr lang="en-GB" dirty="0"/>
          </a:p>
        </p:txBody>
      </p:sp>
      <p:sp>
        <p:nvSpPr>
          <p:cNvPr id="3" name="Text Placeholder 2">
            <a:extLst>
              <a:ext uri="{FF2B5EF4-FFF2-40B4-BE49-F238E27FC236}">
                <a16:creationId xmlns:a16="http://schemas.microsoft.com/office/drawing/2014/main" id="{95D48466-FF91-4C52-A3DC-5E55EF7138A8}"/>
              </a:ext>
            </a:extLst>
          </p:cNvPr>
          <p:cNvSpPr>
            <a:spLocks noGrp="1"/>
          </p:cNvSpPr>
          <p:nvPr>
            <p:ph type="body" idx="1"/>
          </p:nvPr>
        </p:nvSpPr>
        <p:spPr>
          <a:xfrm>
            <a:off x="582200" y="936702"/>
            <a:ext cx="6525300" cy="3858322"/>
          </a:xfrm>
        </p:spPr>
        <p:txBody>
          <a:bodyPr/>
          <a:lstStyle/>
          <a:p>
            <a:pPr marL="0" lvl="0" indent="0">
              <a:lnSpc>
                <a:spcPct val="107000"/>
              </a:lnSpc>
              <a:buNone/>
            </a:pPr>
            <a:r>
              <a:rPr lang="en-GB" sz="1200" i="1" dirty="0">
                <a:effectLst/>
                <a:latin typeface="Calibri" panose="020F0502020204030204" pitchFamily="34" charset="0"/>
                <a:ea typeface="Calibri" panose="020F0502020204030204" pitchFamily="34" charset="0"/>
                <a:cs typeface="Times New Roman" panose="02020603050405020304" pitchFamily="18" charset="0"/>
              </a:rPr>
              <a:t>1. </a:t>
            </a:r>
            <a:r>
              <a:rPr lang="en-GB" sz="1200" i="1" dirty="0" err="1">
                <a:effectLst/>
                <a:latin typeface="Calibri" panose="020F0502020204030204" pitchFamily="34" charset="0"/>
                <a:ea typeface="Calibri" panose="020F0502020204030204" pitchFamily="34" charset="0"/>
                <a:cs typeface="Times New Roman" panose="02020603050405020304" pitchFamily="18" charset="0"/>
              </a:rPr>
              <a:t>eLiterate</a:t>
            </a:r>
            <a:r>
              <a:rPr lang="en-GB" sz="1200" i="1" dirty="0">
                <a:effectLst/>
                <a:latin typeface="Calibri" panose="020F0502020204030204" pitchFamily="34" charset="0"/>
                <a:ea typeface="Calibri" panose="020F0502020204030204" pitchFamily="34" charset="0"/>
                <a:cs typeface="Times New Roman" panose="02020603050405020304" pitchFamily="18" charset="0"/>
              </a:rPr>
              <a:t>, What is a Learning Platform?,</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https://eliterate.us/what-is-a-learning-platform/</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2. GMOL Solutions,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What are educational platforms for?,</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https://gmolsolutions.com/en/blog/what-are-educational-platforms-for/</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3. 6 Must-have Features for Interactive Online Platforms,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https://kitaboo.com/must-have-features-interactive-online-platforms/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4.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Muvi</a:t>
            </a:r>
            <a:r>
              <a:rPr lang="en-GB" sz="1200" dirty="0">
                <a:effectLst/>
                <a:latin typeface="Calibri" panose="020F0502020204030204" pitchFamily="34" charset="0"/>
                <a:ea typeface="Calibri" panose="020F0502020204030204" pitchFamily="34" charset="0"/>
                <a:cs typeface="Times New Roman" panose="02020603050405020304" pitchFamily="18" charset="0"/>
              </a:rPr>
              <a:t> Blogs, Top 5 Features that make an eLearning Platform Interactive,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https://www.muvi.com/blogs/5-features-of-interactive-e-learning-platform.html</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5.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Powtoon</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https://www.powtoon.com/</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6. </a:t>
            </a:r>
            <a:r>
              <a:rPr lang="ro-RO" sz="1200" dirty="0" err="1">
                <a:effectLst/>
                <a:latin typeface="Calibri" panose="020F0502020204030204" pitchFamily="34" charset="0"/>
                <a:ea typeface="Calibri" panose="020F0502020204030204" pitchFamily="34" charset="0"/>
                <a:cs typeface="Times New Roman" panose="02020603050405020304" pitchFamily="18" charset="0"/>
              </a:rPr>
              <a:t>StoryBoardThat</a:t>
            </a:r>
            <a:r>
              <a:rPr lang="ro-RO" sz="1200" dirty="0">
                <a:effectLst/>
                <a:latin typeface="Calibri" panose="020F0502020204030204" pitchFamily="34" charset="0"/>
                <a:ea typeface="Calibri" panose="020F0502020204030204" pitchFamily="34" charset="0"/>
                <a:cs typeface="Times New Roman" panose="02020603050405020304" pitchFamily="18" charset="0"/>
              </a:rPr>
              <a:t>: </a:t>
            </a:r>
            <a:r>
              <a:rPr lang="ro-RO"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https://www.storyboardthat.com/</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7. </a:t>
            </a:r>
            <a:r>
              <a:rPr lang="ro-RO" sz="1200" dirty="0">
                <a:effectLst/>
                <a:latin typeface="Calibri" panose="020F0502020204030204" pitchFamily="34" charset="0"/>
                <a:ea typeface="Calibri" panose="020F0502020204030204" pitchFamily="34" charset="0"/>
                <a:cs typeface="Times New Roman" panose="02020603050405020304" pitchFamily="18" charset="0"/>
              </a:rPr>
              <a:t>Google </a:t>
            </a:r>
            <a:r>
              <a:rPr lang="ro-RO" sz="1200" dirty="0" err="1">
                <a:effectLst/>
                <a:latin typeface="Calibri" panose="020F0502020204030204" pitchFamily="34" charset="0"/>
                <a:ea typeface="Calibri" panose="020F0502020204030204" pitchFamily="34" charset="0"/>
                <a:cs typeface="Times New Roman" panose="02020603050405020304" pitchFamily="18" charset="0"/>
              </a:rPr>
              <a:t>Forms</a:t>
            </a:r>
            <a:r>
              <a:rPr lang="ro-RO" sz="1200" dirty="0">
                <a:effectLst/>
                <a:latin typeface="Calibri" panose="020F0502020204030204" pitchFamily="34" charset="0"/>
                <a:ea typeface="Calibri" panose="020F0502020204030204" pitchFamily="34" charset="0"/>
                <a:cs typeface="Times New Roman" panose="02020603050405020304" pitchFamily="18" charset="0"/>
              </a:rPr>
              <a:t>: </a:t>
            </a:r>
            <a:r>
              <a:rPr lang="ro-RO"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https://www.google.com/intl/en-GB/forms/about/</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8. </a:t>
            </a:r>
            <a:r>
              <a:rPr lang="ro-RO" sz="1200" dirty="0" err="1">
                <a:effectLst/>
                <a:latin typeface="Calibri" panose="020F0502020204030204" pitchFamily="34" charset="0"/>
                <a:ea typeface="Calibri" panose="020F0502020204030204" pitchFamily="34" charset="0"/>
                <a:cs typeface="Times New Roman" panose="02020603050405020304" pitchFamily="18" charset="0"/>
              </a:rPr>
              <a:t>Canva</a:t>
            </a:r>
            <a:r>
              <a:rPr lang="ro-RO" sz="1200" dirty="0">
                <a:effectLst/>
                <a:latin typeface="Calibri" panose="020F0502020204030204" pitchFamily="34" charset="0"/>
                <a:ea typeface="Calibri" panose="020F0502020204030204" pitchFamily="34" charset="0"/>
                <a:cs typeface="Times New Roman" panose="02020603050405020304" pitchFamily="18" charset="0"/>
              </a:rPr>
              <a:t>: </a:t>
            </a:r>
            <a:r>
              <a:rPr lang="ro-RO"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https://www.canva.com/</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9. </a:t>
            </a:r>
            <a:r>
              <a:rPr lang="ro-RO" sz="1200" dirty="0">
                <a:effectLst/>
                <a:latin typeface="Calibri" panose="020F0502020204030204" pitchFamily="34" charset="0"/>
                <a:ea typeface="Calibri" panose="020F0502020204030204" pitchFamily="34" charset="0"/>
                <a:cs typeface="Times New Roman" panose="02020603050405020304" pitchFamily="18" charset="0"/>
              </a:rPr>
              <a:t>KAHOOT: </a:t>
            </a:r>
            <a:r>
              <a:rPr lang="ro-RO"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https://kahoot.com/</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10. </a:t>
            </a:r>
            <a:r>
              <a:rPr lang="ro-RO" sz="1200" dirty="0" err="1">
                <a:effectLst/>
                <a:latin typeface="Calibri" panose="020F0502020204030204" pitchFamily="34" charset="0"/>
                <a:ea typeface="Calibri" panose="020F0502020204030204" pitchFamily="34" charset="0"/>
                <a:cs typeface="Times New Roman" panose="02020603050405020304" pitchFamily="18" charset="0"/>
              </a:rPr>
              <a:t>LearningApps</a:t>
            </a:r>
            <a:r>
              <a:rPr lang="ro-RO" sz="1200" dirty="0">
                <a:effectLst/>
                <a:latin typeface="Calibri" panose="020F0502020204030204" pitchFamily="34" charset="0"/>
                <a:ea typeface="Calibri" panose="020F0502020204030204" pitchFamily="34" charset="0"/>
                <a:cs typeface="Times New Roman" panose="02020603050405020304" pitchFamily="18" charset="0"/>
              </a:rPr>
              <a:t>: </a:t>
            </a:r>
            <a:r>
              <a:rPr lang="ro-RO"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https://learningapps.org/</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11. The Top 15 Benefits of Digital Learning,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https://mussila.com/the-top-15-benefits-of-digital-learning/</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8100" indent="0">
              <a:buNone/>
            </a:pPr>
            <a:endParaRPr lang="en-GB" sz="1200" dirty="0"/>
          </a:p>
        </p:txBody>
      </p:sp>
    </p:spTree>
    <p:extLst>
      <p:ext uri="{BB962C8B-B14F-4D97-AF65-F5344CB8AC3E}">
        <p14:creationId xmlns:p14="http://schemas.microsoft.com/office/powerpoint/2010/main" val="2499188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A567CF-9433-4A7B-B572-5E22D34BC83A}"/>
              </a:ext>
            </a:extLst>
          </p:cNvPr>
          <p:cNvSpPr txBox="1"/>
          <p:nvPr/>
        </p:nvSpPr>
        <p:spPr>
          <a:xfrm>
            <a:off x="1702418" y="1444600"/>
            <a:ext cx="6980665" cy="2062103"/>
          </a:xfrm>
          <a:prstGeom prst="rect">
            <a:avLst/>
          </a:prstGeom>
          <a:noFill/>
        </p:spPr>
        <p:txBody>
          <a:bodyPr wrap="square">
            <a:spAutoFit/>
          </a:bodyPr>
          <a:lstStyle/>
          <a:p>
            <a:r>
              <a:rPr lang="en-US" sz="3200" dirty="0"/>
              <a:t>Activity 3.2: </a:t>
            </a:r>
          </a:p>
          <a:p>
            <a:pPr marL="38100" indent="0">
              <a:buNone/>
            </a:pPr>
            <a:r>
              <a:rPr lang="en-GB" sz="3200" b="1" dirty="0"/>
              <a:t>Why and how to use interactive platforms in primary education: explanations, advices and tips</a:t>
            </a:r>
            <a:endParaRPr lang="en-US" sz="3200" b="1" dirty="0"/>
          </a:p>
        </p:txBody>
      </p:sp>
    </p:spTree>
    <p:extLst>
      <p:ext uri="{BB962C8B-B14F-4D97-AF65-F5344CB8AC3E}">
        <p14:creationId xmlns:p14="http://schemas.microsoft.com/office/powerpoint/2010/main" val="73702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sz="2200" dirty="0"/>
              <a:t>A.3.2 </a:t>
            </a:r>
            <a:r>
              <a:rPr lang="en-GB" sz="2200" b="1" dirty="0"/>
              <a:t>Why and how to use interactive platforms in primary education: explanations, advices and tips</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852901"/>
            <a:ext cx="6525300" cy="4009032"/>
          </a:xfrm>
        </p:spPr>
        <p:txBody>
          <a:bodyPr/>
          <a:lstStyle/>
          <a:p>
            <a:pPr marL="38100" indent="0" algn="ctr">
              <a:buNone/>
            </a:pPr>
            <a:r>
              <a:rPr lang="en-GB" sz="2000" dirty="0">
                <a:latin typeface="Didact Gothic" panose="00000500000000000000" pitchFamily="2" charset="0"/>
              </a:rPr>
              <a:t>The need to use I</a:t>
            </a:r>
            <a:r>
              <a:rPr lang="en-GB" sz="2000" dirty="0">
                <a:effectLst/>
                <a:latin typeface="Didact Gothic" panose="00000500000000000000" pitchFamily="2" charset="0"/>
                <a:ea typeface="Calibri" panose="020F0502020204030204" pitchFamily="34" charset="0"/>
              </a:rPr>
              <a:t>nteractive </a:t>
            </a:r>
            <a:r>
              <a:rPr lang="en-GB" sz="2000" dirty="0">
                <a:latin typeface="Didact Gothic" panose="00000500000000000000" pitchFamily="2" charset="0"/>
                <a:ea typeface="Calibri" panose="020F0502020204030204" pitchFamily="34" charset="0"/>
              </a:rPr>
              <a:t>P</a:t>
            </a:r>
            <a:r>
              <a:rPr lang="en-GB" sz="2000" dirty="0">
                <a:effectLst/>
                <a:latin typeface="Didact Gothic" panose="00000500000000000000" pitchFamily="2" charset="0"/>
                <a:ea typeface="Calibri" panose="020F0502020204030204" pitchFamily="34" charset="0"/>
              </a:rPr>
              <a:t>latforms in education in pandemic times	and after	(1)</a:t>
            </a:r>
            <a:endParaRPr lang="en-GB" sz="2000" dirty="0">
              <a:latin typeface="Didact Gothic" panose="00000500000000000000" pitchFamily="2" charset="0"/>
            </a:endParaRPr>
          </a:p>
          <a:p>
            <a:pPr marL="38100" indent="0" algn="just">
              <a:buNone/>
            </a:pPr>
            <a:endParaRPr lang="en-GB" sz="1400" dirty="0"/>
          </a:p>
          <a:p>
            <a:pPr marL="38100" indent="0" algn="just">
              <a:buNone/>
            </a:pPr>
            <a:r>
              <a:rPr lang="en-GB" sz="1400" dirty="0"/>
              <a:t>The impact of Covid-19 pandemic disrupted education globally. There is no excuse for being unprepared again. </a:t>
            </a:r>
          </a:p>
          <a:p>
            <a:pPr marL="38100" indent="0" algn="just">
              <a:buNone/>
            </a:pPr>
            <a:r>
              <a:rPr lang="en-GB" sz="1400" b="1" dirty="0">
                <a:solidFill>
                  <a:schemeClr val="accent4">
                    <a:lumMod val="75000"/>
                  </a:schemeClr>
                </a:solidFill>
              </a:rPr>
              <a:t>Lessons learned or what we know now</a:t>
            </a:r>
            <a:r>
              <a:rPr lang="en-GB" sz="1400" dirty="0"/>
              <a:t>: </a:t>
            </a:r>
          </a:p>
          <a:p>
            <a:pPr marL="38100" indent="0" algn="just" fontAlgn="base">
              <a:buNone/>
            </a:pPr>
            <a:r>
              <a:rPr lang="en-GB" sz="1400" b="0" i="0" dirty="0">
                <a:solidFill>
                  <a:srgbClr val="2C3E50"/>
                </a:solidFill>
                <a:effectLst/>
                <a:latin typeface="Didact Gothic" panose="00000500000000000000" pitchFamily="2" charset="0"/>
              </a:rPr>
              <a:t>1. Schools and teachers can no longer rely on a print-only teaching strategy. Programs will have to adopt a blended approach, with some built-in digital redundancy.</a:t>
            </a:r>
          </a:p>
          <a:p>
            <a:pPr marL="38100" indent="0" algn="just" fontAlgn="base">
              <a:buNone/>
            </a:pPr>
            <a:r>
              <a:rPr lang="en-GB" sz="1400" b="0" i="0" dirty="0">
                <a:solidFill>
                  <a:srgbClr val="2C3E50"/>
                </a:solidFill>
                <a:effectLst/>
                <a:latin typeface="Didact Gothic" panose="00000500000000000000" pitchFamily="2" charset="0"/>
              </a:rPr>
              <a:t>2. Schools are expected to have a far more sophisticated approach on </a:t>
            </a:r>
            <a:r>
              <a:rPr lang="en-GB" sz="1400" b="0" i="0" u="none" strike="noStrike" dirty="0">
                <a:solidFill>
                  <a:srgbClr val="2BA0E2"/>
                </a:solidFill>
                <a:effectLst/>
                <a:latin typeface="Didact Gothic" panose="00000500000000000000" pitchFamily="2" charset="0"/>
                <a:hlinkClick r:id="rId2"/>
              </a:rPr>
              <a:t>remote learning</a:t>
            </a:r>
            <a:r>
              <a:rPr lang="en-GB" sz="1400" b="0" i="0" dirty="0">
                <a:solidFill>
                  <a:srgbClr val="2C3E50"/>
                </a:solidFill>
                <a:effectLst/>
                <a:latin typeface="Didact Gothic" panose="00000500000000000000" pitchFamily="2" charset="0"/>
              </a:rPr>
              <a:t>/teaching the next time around.</a:t>
            </a:r>
          </a:p>
          <a:p>
            <a:pPr marL="38100" indent="0" algn="just" fontAlgn="base">
              <a:buNone/>
            </a:pPr>
            <a:r>
              <a:rPr lang="en-GB" sz="1400" b="0" i="0" dirty="0">
                <a:solidFill>
                  <a:srgbClr val="2C3E50"/>
                </a:solidFill>
                <a:effectLst/>
                <a:latin typeface="Didact Gothic" panose="00000500000000000000" pitchFamily="2" charset="0"/>
              </a:rPr>
              <a:t>3. Online learning must ultimately minimize loss of teaching and learning efficiency and effectiveness.</a:t>
            </a:r>
          </a:p>
        </p:txBody>
      </p:sp>
    </p:spTree>
    <p:extLst>
      <p:ext uri="{BB962C8B-B14F-4D97-AF65-F5344CB8AC3E}">
        <p14:creationId xmlns:p14="http://schemas.microsoft.com/office/powerpoint/2010/main" val="3917369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sz="2200" dirty="0"/>
              <a:t>A.3.2 </a:t>
            </a:r>
            <a:r>
              <a:rPr lang="en-GB" sz="2200" b="1" dirty="0"/>
              <a:t>Why and how to use interactive platforms in primary education: explanations, advices and tips</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852901"/>
            <a:ext cx="6525300" cy="4009032"/>
          </a:xfrm>
        </p:spPr>
        <p:txBody>
          <a:bodyPr/>
          <a:lstStyle/>
          <a:p>
            <a:pPr marL="38100" indent="0" algn="ctr">
              <a:buNone/>
            </a:pPr>
            <a:r>
              <a:rPr lang="en-GB" sz="2000" dirty="0">
                <a:latin typeface="Didact Gothic" panose="00000500000000000000" pitchFamily="2" charset="0"/>
              </a:rPr>
              <a:t>The need to use I</a:t>
            </a:r>
            <a:r>
              <a:rPr lang="en-GB" sz="2000" dirty="0">
                <a:effectLst/>
                <a:latin typeface="Didact Gothic" panose="00000500000000000000" pitchFamily="2" charset="0"/>
                <a:ea typeface="Calibri" panose="020F0502020204030204" pitchFamily="34" charset="0"/>
              </a:rPr>
              <a:t>nteractive </a:t>
            </a:r>
            <a:r>
              <a:rPr lang="en-GB" sz="2000" dirty="0">
                <a:latin typeface="Didact Gothic" panose="00000500000000000000" pitchFamily="2" charset="0"/>
                <a:ea typeface="Calibri" panose="020F0502020204030204" pitchFamily="34" charset="0"/>
              </a:rPr>
              <a:t>P</a:t>
            </a:r>
            <a:r>
              <a:rPr lang="en-GB" sz="2000" dirty="0">
                <a:effectLst/>
                <a:latin typeface="Didact Gothic" panose="00000500000000000000" pitchFamily="2" charset="0"/>
                <a:ea typeface="Calibri" panose="020F0502020204030204" pitchFamily="34" charset="0"/>
              </a:rPr>
              <a:t>latforms in education in pandemic times	and after	(2)</a:t>
            </a:r>
            <a:endParaRPr lang="en-GB" sz="2000" dirty="0">
              <a:latin typeface="Didact Gothic" panose="00000500000000000000" pitchFamily="2" charset="0"/>
            </a:endParaRPr>
          </a:p>
          <a:p>
            <a:pPr algn="l" fontAlgn="base">
              <a:buFont typeface="Arial" panose="020B0604020202020204" pitchFamily="34" charset="0"/>
              <a:buChar char="•"/>
            </a:pPr>
            <a:endParaRPr lang="en-GB" sz="1400" b="0" i="0" dirty="0">
              <a:solidFill>
                <a:srgbClr val="2C3E50"/>
              </a:solidFill>
              <a:effectLst/>
              <a:latin typeface="Didact Gothic" panose="00000500000000000000" pitchFamily="2" charset="0"/>
            </a:endParaRPr>
          </a:p>
          <a:p>
            <a:pPr marL="38100" indent="0" algn="just" fontAlgn="base">
              <a:buNone/>
            </a:pPr>
            <a:r>
              <a:rPr lang="en-GB" sz="1400" b="0" i="0" dirty="0">
                <a:solidFill>
                  <a:srgbClr val="2C3E50"/>
                </a:solidFill>
                <a:effectLst/>
                <a:latin typeface="Didact Gothic" panose="00000500000000000000" pitchFamily="2" charset="0"/>
              </a:rPr>
              <a:t>4. Much more will be expected of </a:t>
            </a:r>
            <a:r>
              <a:rPr lang="en-GB" sz="1400" b="0" i="0" u="none" strike="noStrike" dirty="0">
                <a:solidFill>
                  <a:srgbClr val="2BA0E2"/>
                </a:solidFill>
                <a:effectLst/>
                <a:latin typeface="Didact Gothic" panose="00000500000000000000" pitchFamily="2" charset="0"/>
                <a:hlinkClick r:id="rId2"/>
              </a:rPr>
              <a:t>ed-tech tools and platforms.</a:t>
            </a:r>
            <a:endParaRPr lang="en-GB" sz="1400" b="0" i="0" dirty="0">
              <a:solidFill>
                <a:srgbClr val="2C3E50"/>
              </a:solidFill>
              <a:effectLst/>
              <a:latin typeface="Didact Gothic" panose="00000500000000000000" pitchFamily="2" charset="0"/>
            </a:endParaRPr>
          </a:p>
          <a:p>
            <a:pPr marL="38100" indent="0" algn="just" fontAlgn="base">
              <a:buNone/>
            </a:pPr>
            <a:r>
              <a:rPr lang="en-GB" sz="1400" b="0" i="0" dirty="0">
                <a:solidFill>
                  <a:srgbClr val="2C3E50"/>
                </a:solidFill>
                <a:effectLst/>
                <a:latin typeface="Didact Gothic" panose="00000500000000000000" pitchFamily="2" charset="0"/>
              </a:rPr>
              <a:t>5. Teachers across countries have taken a crash course in tech during pandemics. They are likely to emerge with new-found knowledge of what works and what they like. They will have a compelling point of view on what an excellent tech tool or platform needs to offer.</a:t>
            </a:r>
          </a:p>
          <a:p>
            <a:pPr marL="38100" indent="0" algn="just" fontAlgn="base">
              <a:buNone/>
            </a:pPr>
            <a:r>
              <a:rPr lang="en-GB" sz="1400" b="0" i="0" dirty="0">
                <a:solidFill>
                  <a:srgbClr val="2C3E50"/>
                </a:solidFill>
                <a:effectLst/>
                <a:latin typeface="Didact Gothic" panose="00000500000000000000" pitchFamily="2" charset="0"/>
              </a:rPr>
              <a:t>6. Physical isolation will increase the need for more social connections on these tools. There is a reason Zoom’s gallery view has emerged as such a powerful and must-have feature.</a:t>
            </a:r>
          </a:p>
          <a:p>
            <a:pPr marL="38100" indent="0" algn="just" fontAlgn="base">
              <a:buNone/>
            </a:pPr>
            <a:r>
              <a:rPr lang="en-GB" sz="1400" b="0" i="0" dirty="0">
                <a:solidFill>
                  <a:srgbClr val="2C3E50"/>
                </a:solidFill>
                <a:effectLst/>
                <a:latin typeface="Didact Gothic" panose="00000500000000000000" pitchFamily="2" charset="0"/>
              </a:rPr>
              <a:t>7. Not every class can be effectively taught online or remotely. Lab-based learning, or music, for instance, is that much harder to do remotely.</a:t>
            </a:r>
          </a:p>
        </p:txBody>
      </p:sp>
    </p:spTree>
    <p:extLst>
      <p:ext uri="{BB962C8B-B14F-4D97-AF65-F5344CB8AC3E}">
        <p14:creationId xmlns:p14="http://schemas.microsoft.com/office/powerpoint/2010/main" val="343674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sz="2000" dirty="0"/>
              <a:t>Task to do 4  </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84711"/>
            <a:ext cx="6525300" cy="3877221"/>
          </a:xfrm>
        </p:spPr>
        <p:txBody>
          <a:bodyPr/>
          <a:lstStyle/>
          <a:p>
            <a:pPr marL="38100" indent="0">
              <a:buNone/>
            </a:pPr>
            <a:endParaRPr lang="en-US" sz="1400" b="1" u="sng" dirty="0">
              <a:solidFill>
                <a:srgbClr val="2C3E50"/>
              </a:solidFill>
              <a:latin typeface="Didact Gothic" panose="00000500000000000000" pitchFamily="2" charset="0"/>
            </a:endParaRPr>
          </a:p>
          <a:p>
            <a:pPr marL="38100" indent="0">
              <a:buNone/>
            </a:pPr>
            <a:r>
              <a:rPr lang="en-US" sz="1400" b="1" u="sng" dirty="0">
                <a:solidFill>
                  <a:srgbClr val="2C3E50"/>
                </a:solidFill>
                <a:latin typeface="Didact Gothic" panose="00000500000000000000" pitchFamily="2" charset="0"/>
              </a:rPr>
              <a:t>Discussion (whole class)</a:t>
            </a:r>
            <a:r>
              <a:rPr lang="en-US" sz="1400" dirty="0">
                <a:solidFill>
                  <a:srgbClr val="2C3E50"/>
                </a:solidFill>
                <a:latin typeface="Didact Gothic" panose="00000500000000000000" pitchFamily="2" charset="0"/>
              </a:rPr>
              <a:t>:</a:t>
            </a:r>
          </a:p>
          <a:p>
            <a:pPr marL="38100" indent="0">
              <a:buNone/>
            </a:pPr>
            <a:endParaRPr lang="en-US" sz="1400" dirty="0">
              <a:solidFill>
                <a:srgbClr val="2C3E50"/>
              </a:solidFill>
              <a:latin typeface="Didact Gothic" panose="00000500000000000000" pitchFamily="2" charset="0"/>
            </a:endParaRPr>
          </a:p>
          <a:p>
            <a:pPr marL="38100" indent="0">
              <a:buNone/>
            </a:pPr>
            <a:r>
              <a:rPr lang="en-US" sz="1400" dirty="0">
                <a:solidFill>
                  <a:srgbClr val="2C3E50"/>
                </a:solidFill>
                <a:latin typeface="Didact Gothic" panose="00000500000000000000" pitchFamily="2" charset="0"/>
                <a:sym typeface="Wingdings" panose="05000000000000000000" pitchFamily="2" charset="2"/>
              </a:rPr>
              <a:t> </a:t>
            </a:r>
            <a:r>
              <a:rPr lang="en-US" sz="1400" b="1" i="1" dirty="0">
                <a:solidFill>
                  <a:schemeClr val="accent4">
                    <a:lumMod val="75000"/>
                  </a:schemeClr>
                </a:solidFill>
                <a:latin typeface="Didact Gothic" panose="00000500000000000000" pitchFamily="2" charset="0"/>
              </a:rPr>
              <a:t>How did you manage to implement your online teaching during the Covid-19 pandemic, what digital supports have you used?</a:t>
            </a:r>
          </a:p>
          <a:p>
            <a:pPr marL="38100" indent="0">
              <a:buNone/>
            </a:pPr>
            <a:r>
              <a:rPr lang="en-US" sz="1400" dirty="0">
                <a:solidFill>
                  <a:srgbClr val="2C3E50"/>
                </a:solidFill>
                <a:latin typeface="Didact Gothic" panose="00000500000000000000" pitchFamily="2" charset="0"/>
                <a:sym typeface="Wingdings" panose="05000000000000000000" pitchFamily="2" charset="2"/>
              </a:rPr>
              <a:t> </a:t>
            </a:r>
            <a:r>
              <a:rPr lang="en-US" sz="1400" b="1" i="1" dirty="0">
                <a:solidFill>
                  <a:schemeClr val="accent4">
                    <a:lumMod val="75000"/>
                  </a:schemeClr>
                </a:solidFill>
                <a:latin typeface="Didact Gothic" panose="00000500000000000000" pitchFamily="2" charset="0"/>
                <a:sym typeface="Wingdings" panose="05000000000000000000" pitchFamily="2" charset="2"/>
              </a:rPr>
              <a:t>What would you do differently and why?</a:t>
            </a:r>
            <a:endParaRPr lang="en-GB" sz="1400" b="1" i="1" dirty="0">
              <a:solidFill>
                <a:schemeClr val="accent4">
                  <a:lumMod val="75000"/>
                </a:schemeClr>
              </a:solidFill>
              <a:latin typeface="Didact Gothic" panose="00000500000000000000" pitchFamily="2" charset="0"/>
            </a:endParaRPr>
          </a:p>
          <a:p>
            <a:pPr marL="38100" indent="0">
              <a:buNone/>
            </a:pPr>
            <a:endParaRPr lang="en-GB" sz="1400" dirty="0">
              <a:solidFill>
                <a:srgbClr val="2C3E50"/>
              </a:solidFill>
              <a:latin typeface="Didact Gothic" panose="00000500000000000000" pitchFamily="2" charset="0"/>
            </a:endParaRPr>
          </a:p>
          <a:p>
            <a:pPr marL="38100" indent="0">
              <a:buNone/>
            </a:pPr>
            <a:r>
              <a:rPr lang="en-GB" sz="1400" dirty="0">
                <a:solidFill>
                  <a:srgbClr val="2C3E50"/>
                </a:solidFill>
                <a:latin typeface="Didact Gothic" panose="00000500000000000000" pitchFamily="2" charset="0"/>
              </a:rPr>
              <a:t>Working time: 15 minutes</a:t>
            </a:r>
            <a:endParaRPr lang="en-US" sz="1400" dirty="0">
              <a:solidFill>
                <a:srgbClr val="2C3E50"/>
              </a:solidFill>
              <a:latin typeface="Didact Gothic" panose="00000500000000000000" pitchFamily="2" charset="0"/>
            </a:endParaRPr>
          </a:p>
        </p:txBody>
      </p:sp>
      <p:pic>
        <p:nvPicPr>
          <p:cNvPr id="4" name="Picture 3" descr="hard thinking face /&gt; | Funny emoticons, Animated emoticons, Funny emoji  faces">
            <a:extLst>
              <a:ext uri="{FF2B5EF4-FFF2-40B4-BE49-F238E27FC236}">
                <a16:creationId xmlns:a16="http://schemas.microsoft.com/office/drawing/2014/main" id="{049EACB6-8E47-49B5-BB71-A0C8B5B56B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spTree>
    <p:extLst>
      <p:ext uri="{BB962C8B-B14F-4D97-AF65-F5344CB8AC3E}">
        <p14:creationId xmlns:p14="http://schemas.microsoft.com/office/powerpoint/2010/main" val="3691221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sz="2200" dirty="0"/>
              <a:t>A.3.2 </a:t>
            </a:r>
            <a:r>
              <a:rPr lang="en-GB" sz="2200" b="1" dirty="0"/>
              <a:t>Why and how to use interactive platforms in primary education: explanations, advices and tips</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852901"/>
            <a:ext cx="6525300" cy="4009032"/>
          </a:xfrm>
        </p:spPr>
        <p:txBody>
          <a:bodyPr/>
          <a:lstStyle/>
          <a:p>
            <a:pPr marL="38100" indent="0" algn="ctr">
              <a:buNone/>
            </a:pPr>
            <a:r>
              <a:rPr lang="en-GB" sz="2000" dirty="0">
                <a:latin typeface="Didact Gothic" panose="00000500000000000000" pitchFamily="2" charset="0"/>
              </a:rPr>
              <a:t>The need to use I</a:t>
            </a:r>
            <a:r>
              <a:rPr lang="en-GB" sz="2000" dirty="0">
                <a:effectLst/>
                <a:latin typeface="Didact Gothic" panose="00000500000000000000" pitchFamily="2" charset="0"/>
                <a:ea typeface="Calibri" panose="020F0502020204030204" pitchFamily="34" charset="0"/>
              </a:rPr>
              <a:t>nteractive </a:t>
            </a:r>
            <a:r>
              <a:rPr lang="en-GB" sz="2000" dirty="0">
                <a:latin typeface="Didact Gothic" panose="00000500000000000000" pitchFamily="2" charset="0"/>
                <a:ea typeface="Calibri" panose="020F0502020204030204" pitchFamily="34" charset="0"/>
              </a:rPr>
              <a:t>P</a:t>
            </a:r>
            <a:r>
              <a:rPr lang="en-GB" sz="2000" dirty="0">
                <a:effectLst/>
                <a:latin typeface="Didact Gothic" panose="00000500000000000000" pitchFamily="2" charset="0"/>
                <a:ea typeface="Calibri" panose="020F0502020204030204" pitchFamily="34" charset="0"/>
              </a:rPr>
              <a:t>latforms in education in pandemic times	and after	(3)</a:t>
            </a:r>
            <a:endParaRPr lang="en-GB" sz="2000" dirty="0">
              <a:latin typeface="Didact Gothic" panose="00000500000000000000" pitchFamily="2" charset="0"/>
            </a:endParaRPr>
          </a:p>
          <a:p>
            <a:pPr algn="l" fontAlgn="base">
              <a:buFont typeface="Arial" panose="020B0604020202020204" pitchFamily="34" charset="0"/>
              <a:buChar char="•"/>
            </a:pPr>
            <a:endParaRPr lang="en-GB" sz="1400" b="0" i="0" dirty="0">
              <a:solidFill>
                <a:srgbClr val="2C3E50"/>
              </a:solidFill>
              <a:effectLst/>
              <a:latin typeface="Didact Gothic" panose="00000500000000000000" pitchFamily="2" charset="0"/>
            </a:endParaRPr>
          </a:p>
          <a:p>
            <a:pPr marL="38100" indent="0" algn="just" fontAlgn="base">
              <a:buNone/>
            </a:pPr>
            <a:r>
              <a:rPr lang="en-GB" sz="1400" b="1" i="0" dirty="0">
                <a:solidFill>
                  <a:schemeClr val="accent4">
                    <a:lumMod val="75000"/>
                  </a:schemeClr>
                </a:solidFill>
                <a:effectLst/>
                <a:latin typeface="Didact Gothic" panose="00000500000000000000" pitchFamily="2" charset="0"/>
              </a:rPr>
              <a:t>Planning for the future:</a:t>
            </a:r>
          </a:p>
          <a:p>
            <a:pPr marL="38100" indent="0" algn="just" fontAlgn="base">
              <a:buNone/>
            </a:pPr>
            <a:r>
              <a:rPr lang="en-GB" sz="1400" b="0" i="0" dirty="0">
                <a:solidFill>
                  <a:srgbClr val="2C3E50"/>
                </a:solidFill>
                <a:effectLst/>
                <a:latin typeface="Didact Gothic" panose="00000500000000000000" pitchFamily="2" charset="0"/>
              </a:rPr>
              <a:t>1. Education service providers work to support the learning institutions. Some of them are providing </a:t>
            </a:r>
            <a:r>
              <a:rPr lang="en-GB" sz="1400" b="0" i="0" u="sng" dirty="0">
                <a:solidFill>
                  <a:srgbClr val="2C3E50"/>
                </a:solidFill>
                <a:effectLst/>
                <a:latin typeface="Didact Gothic" panose="00000500000000000000" pitchFamily="2" charset="0"/>
              </a:rPr>
              <a:t>free online courses</a:t>
            </a:r>
            <a:r>
              <a:rPr lang="en-GB" sz="1400" b="0" i="0" dirty="0">
                <a:solidFill>
                  <a:srgbClr val="2C3E50"/>
                </a:solidFill>
                <a:effectLst/>
                <a:latin typeface="Didact Gothic" panose="00000500000000000000" pitchFamily="2" charset="0"/>
              </a:rPr>
              <a:t>, while some are offering </a:t>
            </a:r>
            <a:r>
              <a:rPr lang="en-GB" sz="1400" b="0" i="0" u="sng" dirty="0">
                <a:solidFill>
                  <a:srgbClr val="2C3E50"/>
                </a:solidFill>
                <a:effectLst/>
                <a:latin typeface="Didact Gothic" panose="00000500000000000000" pitchFamily="2" charset="0"/>
              </a:rPr>
              <a:t>courses at heavily discounted rates</a:t>
            </a:r>
            <a:r>
              <a:rPr lang="en-GB" sz="1400" b="0" i="0" dirty="0">
                <a:solidFill>
                  <a:srgbClr val="2C3E50"/>
                </a:solidFill>
                <a:effectLst/>
                <a:latin typeface="Didact Gothic" panose="00000500000000000000" pitchFamily="2" charset="0"/>
              </a:rPr>
              <a:t>. </a:t>
            </a:r>
          </a:p>
          <a:p>
            <a:pPr marL="38100" indent="0" algn="just" fontAlgn="base">
              <a:buNone/>
            </a:pPr>
            <a:r>
              <a:rPr lang="en-GB" sz="1400" b="0" i="0" dirty="0">
                <a:solidFill>
                  <a:srgbClr val="2C3E50"/>
                </a:solidFill>
                <a:effectLst/>
                <a:latin typeface="Didact Gothic" panose="00000500000000000000" pitchFamily="2" charset="0"/>
              </a:rPr>
              <a:t>2. And then we have </a:t>
            </a:r>
            <a:r>
              <a:rPr lang="en-GB" sz="1400" b="0" i="0" u="sng" dirty="0">
                <a:solidFill>
                  <a:srgbClr val="2C3E50"/>
                </a:solidFill>
                <a:effectLst/>
                <a:latin typeface="Didact Gothic" panose="00000500000000000000" pitchFamily="2" charset="0"/>
              </a:rPr>
              <a:t>online learning platforms</a:t>
            </a:r>
            <a:r>
              <a:rPr lang="en-GB" sz="1400" b="0" i="0" dirty="0">
                <a:solidFill>
                  <a:srgbClr val="2C3E50"/>
                </a:solidFill>
                <a:effectLst/>
                <a:latin typeface="Didact Gothic" panose="00000500000000000000" pitchFamily="2" charset="0"/>
              </a:rPr>
              <a:t> that are equipped with all the features required for students to fulfil their learning needs. Complete with collaboration tools, online assessments, data analytics, offline reading facility and interactive learning content, these platforms are what students require today.</a:t>
            </a:r>
          </a:p>
          <a:p>
            <a:pPr marL="38100" indent="0" algn="just" fontAlgn="base">
              <a:buNone/>
            </a:pPr>
            <a:r>
              <a:rPr lang="en-GB" sz="1400" b="0" i="0" dirty="0">
                <a:solidFill>
                  <a:srgbClr val="2C3E50"/>
                </a:solidFill>
                <a:effectLst/>
                <a:latin typeface="Didact Gothic" panose="00000500000000000000" pitchFamily="2" charset="0"/>
              </a:rPr>
              <a:t>3. Educators can also opt for a </a:t>
            </a:r>
            <a:r>
              <a:rPr lang="en-GB" sz="1400" b="0" i="0" u="sng" dirty="0">
                <a:solidFill>
                  <a:srgbClr val="2C3E50"/>
                </a:solidFill>
                <a:effectLst/>
                <a:latin typeface="Didact Gothic" panose="00000500000000000000" pitchFamily="2" charset="0"/>
              </a:rPr>
              <a:t>blended learning model empowered by technology</a:t>
            </a:r>
            <a:r>
              <a:rPr lang="en-GB" sz="1400" b="0" i="0" dirty="0">
                <a:solidFill>
                  <a:srgbClr val="2C3E50"/>
                </a:solidFill>
                <a:effectLst/>
                <a:latin typeface="Didact Gothic" panose="00000500000000000000" pitchFamily="2" charset="0"/>
              </a:rPr>
              <a:t>. These technology-enabled solutions can improve the overall learning experience of students and the efficacy of the education system.</a:t>
            </a:r>
          </a:p>
        </p:txBody>
      </p:sp>
    </p:spTree>
    <p:extLst>
      <p:ext uri="{BB962C8B-B14F-4D97-AF65-F5344CB8AC3E}">
        <p14:creationId xmlns:p14="http://schemas.microsoft.com/office/powerpoint/2010/main" val="2014883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sz="2200" dirty="0"/>
              <a:t>A.3.2 </a:t>
            </a:r>
            <a:r>
              <a:rPr lang="en-GB" sz="2200" b="1" dirty="0"/>
              <a:t>Why and how to use interactive platforms in primary education: explanations, advices and tips</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852901"/>
            <a:ext cx="6525300" cy="4009032"/>
          </a:xfrm>
        </p:spPr>
        <p:txBody>
          <a:bodyPr/>
          <a:lstStyle/>
          <a:p>
            <a:pPr marL="38100" indent="0" algn="ctr">
              <a:buNone/>
            </a:pPr>
            <a:r>
              <a:rPr lang="en-GB" sz="2000" dirty="0">
                <a:latin typeface="Didact Gothic" panose="00000500000000000000" pitchFamily="2" charset="0"/>
              </a:rPr>
              <a:t>The need to use I</a:t>
            </a:r>
            <a:r>
              <a:rPr lang="en-GB" sz="2000" dirty="0">
                <a:effectLst/>
                <a:latin typeface="Didact Gothic" panose="00000500000000000000" pitchFamily="2" charset="0"/>
                <a:ea typeface="Calibri" panose="020F0502020204030204" pitchFamily="34" charset="0"/>
              </a:rPr>
              <a:t>nteractive </a:t>
            </a:r>
            <a:r>
              <a:rPr lang="en-GB" sz="2000" dirty="0">
                <a:latin typeface="Didact Gothic" panose="00000500000000000000" pitchFamily="2" charset="0"/>
                <a:ea typeface="Calibri" panose="020F0502020204030204" pitchFamily="34" charset="0"/>
              </a:rPr>
              <a:t>P</a:t>
            </a:r>
            <a:r>
              <a:rPr lang="en-GB" sz="2000" dirty="0">
                <a:effectLst/>
                <a:latin typeface="Didact Gothic" panose="00000500000000000000" pitchFamily="2" charset="0"/>
                <a:ea typeface="Calibri" panose="020F0502020204030204" pitchFamily="34" charset="0"/>
              </a:rPr>
              <a:t>latforms in education in pandemic times	and after	(4)</a:t>
            </a:r>
            <a:endParaRPr lang="en-GB" sz="2000" dirty="0">
              <a:latin typeface="Didact Gothic" panose="00000500000000000000" pitchFamily="2" charset="0"/>
            </a:endParaRPr>
          </a:p>
          <a:p>
            <a:pPr algn="l" fontAlgn="base">
              <a:buFont typeface="Arial" panose="020B0604020202020204" pitchFamily="34" charset="0"/>
              <a:buChar char="•"/>
            </a:pPr>
            <a:endParaRPr lang="en-GB" sz="1400" b="0" i="0" dirty="0">
              <a:solidFill>
                <a:srgbClr val="2C3E50"/>
              </a:solidFill>
              <a:effectLst/>
              <a:latin typeface="Didact Gothic" panose="00000500000000000000" pitchFamily="2" charset="0"/>
            </a:endParaRPr>
          </a:p>
          <a:p>
            <a:pPr marL="38100" indent="0" algn="just" fontAlgn="base">
              <a:buNone/>
            </a:pPr>
            <a:r>
              <a:rPr lang="en-GB" sz="1400" b="0" i="0" dirty="0">
                <a:solidFill>
                  <a:srgbClr val="2C3E50"/>
                </a:solidFill>
                <a:effectLst/>
                <a:latin typeface="Didact Gothic" panose="00000500000000000000" pitchFamily="2" charset="0"/>
              </a:rPr>
              <a:t>4. The </a:t>
            </a:r>
            <a:r>
              <a:rPr lang="en-GB" sz="1400" b="0" i="0" u="sng" dirty="0">
                <a:solidFill>
                  <a:srgbClr val="2C3E50"/>
                </a:solidFill>
                <a:effectLst/>
                <a:latin typeface="Didact Gothic" panose="00000500000000000000" pitchFamily="2" charset="0"/>
              </a:rPr>
              <a:t>remote learning</a:t>
            </a:r>
            <a:r>
              <a:rPr lang="en-GB" sz="1400" b="0" i="0" dirty="0">
                <a:solidFill>
                  <a:srgbClr val="2C3E50"/>
                </a:solidFill>
                <a:effectLst/>
                <a:latin typeface="Didact Gothic" panose="00000500000000000000" pitchFamily="2" charset="0"/>
              </a:rPr>
              <a:t> trend is expected to continue even after the pandemic subsides. It will probably take months for schools and universities to get back to what was once considered normal - with students and teachers coming to the classrooms and participating in knowledge sharing sessions. Therefore, it is best to </a:t>
            </a:r>
            <a:r>
              <a:rPr lang="en-GB" sz="1400" b="1" i="0" dirty="0">
                <a:solidFill>
                  <a:schemeClr val="accent4">
                    <a:lumMod val="75000"/>
                  </a:schemeClr>
                </a:solidFill>
                <a:effectLst/>
                <a:latin typeface="Didact Gothic" panose="00000500000000000000" pitchFamily="2" charset="0"/>
              </a:rPr>
              <a:t>adopt the solution that we have right now in front of us </a:t>
            </a:r>
            <a:r>
              <a:rPr lang="en-GB" sz="1400" b="0" i="0" dirty="0">
                <a:solidFill>
                  <a:srgbClr val="2C3E50"/>
                </a:solidFill>
                <a:effectLst/>
                <a:latin typeface="Didact Gothic" panose="00000500000000000000" pitchFamily="2" charset="0"/>
              </a:rPr>
              <a:t>and adapt it for the future while we explore other viable alternatives. We don’t know what the future holds, but we can at the very least be prepared for it!</a:t>
            </a:r>
          </a:p>
        </p:txBody>
      </p:sp>
    </p:spTree>
    <p:extLst>
      <p:ext uri="{BB962C8B-B14F-4D97-AF65-F5344CB8AC3E}">
        <p14:creationId xmlns:p14="http://schemas.microsoft.com/office/powerpoint/2010/main" val="1201297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9415-5A4D-40DE-9AD4-12B7A58ACA6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6C3F7F1-6F07-43B9-8B4D-84E675D5F43E}"/>
              </a:ext>
            </a:extLst>
          </p:cNvPr>
          <p:cNvSpPr>
            <a:spLocks noGrp="1"/>
          </p:cNvSpPr>
          <p:nvPr>
            <p:ph type="body" idx="1"/>
          </p:nvPr>
        </p:nvSpPr>
        <p:spPr>
          <a:xfrm>
            <a:off x="582200" y="1040900"/>
            <a:ext cx="6525300" cy="1214620"/>
          </a:xfrm>
        </p:spPr>
        <p:txBody>
          <a:bodyPr/>
          <a:lstStyle/>
          <a:p>
            <a:pPr marL="38100" indent="0" algn="ctr">
              <a:buNone/>
            </a:pPr>
            <a:r>
              <a:rPr lang="en-US" sz="1400" b="1" dirty="0">
                <a:solidFill>
                  <a:schemeClr val="accent4">
                    <a:lumMod val="75000"/>
                  </a:schemeClr>
                </a:solidFill>
              </a:rPr>
              <a:t>Before moving on, let’s reflect about how we can support </a:t>
            </a:r>
            <a:r>
              <a:rPr lang="en-GB" sz="1400" b="1" dirty="0">
                <a:solidFill>
                  <a:schemeClr val="accent4">
                    <a:lumMod val="75000"/>
                  </a:schemeClr>
                </a:solidFill>
              </a:rPr>
              <a:t>primary school children online and watch the advice from Dr. Linda Papadopoulos, Ambassador of Internet Maters organisation, on this topic!</a:t>
            </a:r>
            <a:endParaRPr lang="en-US" sz="1400" b="1" dirty="0">
              <a:solidFill>
                <a:schemeClr val="accent4">
                  <a:lumMod val="75000"/>
                </a:schemeClr>
              </a:solidFill>
            </a:endParaRPr>
          </a:p>
          <a:p>
            <a:pPr marL="38100" indent="0">
              <a:buNone/>
            </a:pPr>
            <a:r>
              <a:rPr lang="en-GB" sz="1400" dirty="0">
                <a:hlinkClick r:id="rId2"/>
              </a:rPr>
              <a:t>https://www.internetmatters.org/resources/discovering-digital-at-primary-school/</a:t>
            </a:r>
            <a:r>
              <a:rPr lang="en-GB" sz="1400" dirty="0"/>
              <a:t> </a:t>
            </a:r>
          </a:p>
        </p:txBody>
      </p:sp>
      <p:pic>
        <p:nvPicPr>
          <p:cNvPr id="5" name="Picture 4">
            <a:extLst>
              <a:ext uri="{FF2B5EF4-FFF2-40B4-BE49-F238E27FC236}">
                <a16:creationId xmlns:a16="http://schemas.microsoft.com/office/drawing/2014/main" id="{B14EB48A-8FFA-41A2-A491-CE5AF016227F}"/>
              </a:ext>
            </a:extLst>
          </p:cNvPr>
          <p:cNvPicPr>
            <a:picLocks noChangeAspect="1"/>
          </p:cNvPicPr>
          <p:nvPr/>
        </p:nvPicPr>
        <p:blipFill>
          <a:blip r:embed="rId3"/>
          <a:stretch>
            <a:fillRect/>
          </a:stretch>
        </p:blipFill>
        <p:spPr>
          <a:xfrm>
            <a:off x="2036500" y="2182544"/>
            <a:ext cx="3994533" cy="2627481"/>
          </a:xfrm>
          <a:prstGeom prst="rect">
            <a:avLst/>
          </a:prstGeom>
        </p:spPr>
      </p:pic>
    </p:spTree>
    <p:extLst>
      <p:ext uri="{BB962C8B-B14F-4D97-AF65-F5344CB8AC3E}">
        <p14:creationId xmlns:p14="http://schemas.microsoft.com/office/powerpoint/2010/main" val="102537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A59D-6745-4923-86A4-A51B603DEA1B}"/>
              </a:ext>
            </a:extLst>
          </p:cNvPr>
          <p:cNvSpPr>
            <a:spLocks noGrp="1"/>
          </p:cNvSpPr>
          <p:nvPr>
            <p:ph type="title"/>
          </p:nvPr>
        </p:nvSpPr>
        <p:spPr/>
        <p:txBody>
          <a:bodyPr/>
          <a:lstStyle/>
          <a:p>
            <a:r>
              <a:rPr lang="en-US" dirty="0"/>
              <a:t>Structure of Module 1</a:t>
            </a:r>
            <a:endParaRPr lang="en-GB" dirty="0"/>
          </a:p>
        </p:txBody>
      </p:sp>
      <p:sp>
        <p:nvSpPr>
          <p:cNvPr id="3" name="Text Placeholder 2">
            <a:extLst>
              <a:ext uri="{FF2B5EF4-FFF2-40B4-BE49-F238E27FC236}">
                <a16:creationId xmlns:a16="http://schemas.microsoft.com/office/drawing/2014/main" id="{FE19DF36-DA67-4982-ACCC-3B95C1236BBA}"/>
              </a:ext>
            </a:extLst>
          </p:cNvPr>
          <p:cNvSpPr>
            <a:spLocks noGrp="1"/>
          </p:cNvSpPr>
          <p:nvPr>
            <p:ph type="body" idx="1"/>
          </p:nvPr>
        </p:nvSpPr>
        <p:spPr>
          <a:xfrm>
            <a:off x="582200" y="906966"/>
            <a:ext cx="6525300" cy="3777134"/>
          </a:xfrm>
        </p:spPr>
        <p:txBody>
          <a:bodyPr/>
          <a:lstStyle/>
          <a:p>
            <a:endParaRPr lang="en-US" sz="2000" dirty="0"/>
          </a:p>
          <a:p>
            <a:r>
              <a:rPr lang="en-US" sz="2000" dirty="0"/>
              <a:t>Activity 3.1: </a:t>
            </a:r>
          </a:p>
          <a:p>
            <a:pPr marL="38100" indent="0">
              <a:buNone/>
            </a:pPr>
            <a:r>
              <a:rPr lang="en-GB" sz="2000" dirty="0"/>
              <a:t>	</a:t>
            </a:r>
            <a:r>
              <a:rPr lang="en-GB" sz="2000" b="1" dirty="0"/>
              <a:t>Interactive platforms for education: definition, 	features and examples</a:t>
            </a:r>
            <a:endParaRPr lang="en-US" sz="2000" b="1" dirty="0"/>
          </a:p>
          <a:p>
            <a:r>
              <a:rPr lang="en-US" sz="2000" dirty="0"/>
              <a:t>Activity 3.2: </a:t>
            </a:r>
          </a:p>
          <a:p>
            <a:pPr marL="38100" indent="0">
              <a:buNone/>
            </a:pPr>
            <a:r>
              <a:rPr lang="en-US" sz="2000" dirty="0"/>
              <a:t>	</a:t>
            </a:r>
            <a:r>
              <a:rPr lang="en-GB" sz="2000" b="1" dirty="0"/>
              <a:t>Why and how to use interactive platforms in 	primary education: explanations, advices and tips</a:t>
            </a:r>
            <a:endParaRPr lang="en-US" sz="2000" b="1" dirty="0"/>
          </a:p>
          <a:p>
            <a:r>
              <a:rPr lang="en-US" sz="2000" dirty="0"/>
              <a:t>Activity 3.3: </a:t>
            </a:r>
          </a:p>
          <a:p>
            <a:pPr marL="38100" indent="0">
              <a:buNone/>
            </a:pPr>
            <a:r>
              <a:rPr lang="en-US" sz="2000" dirty="0"/>
              <a:t>	</a:t>
            </a:r>
            <a:r>
              <a:rPr lang="en-GB" sz="2000" b="1" dirty="0"/>
              <a:t>Practical examples on how to create educational 	digital content with interactive platforms</a:t>
            </a:r>
          </a:p>
        </p:txBody>
      </p:sp>
    </p:spTree>
    <p:extLst>
      <p:ext uri="{BB962C8B-B14F-4D97-AF65-F5344CB8AC3E}">
        <p14:creationId xmlns:p14="http://schemas.microsoft.com/office/powerpoint/2010/main" val="4225931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sz="2000" dirty="0"/>
              <a:t>Task to do 5  </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84711"/>
            <a:ext cx="6525300" cy="3877221"/>
          </a:xfrm>
        </p:spPr>
        <p:txBody>
          <a:bodyPr/>
          <a:lstStyle/>
          <a:p>
            <a:pPr marL="38100" indent="0">
              <a:buNone/>
            </a:pPr>
            <a:endParaRPr lang="en-US" sz="1400" b="1" u="sng" dirty="0">
              <a:solidFill>
                <a:srgbClr val="2C3E50"/>
              </a:solidFill>
              <a:latin typeface="Didact Gothic" panose="00000500000000000000" pitchFamily="2" charset="0"/>
            </a:endParaRPr>
          </a:p>
          <a:p>
            <a:pPr marL="38100" indent="0">
              <a:buNone/>
            </a:pPr>
            <a:r>
              <a:rPr lang="en-US" sz="1400" b="1" u="sng" dirty="0">
                <a:solidFill>
                  <a:srgbClr val="2C3E50"/>
                </a:solidFill>
                <a:latin typeface="Didact Gothic" panose="00000500000000000000" pitchFamily="2" charset="0"/>
              </a:rPr>
              <a:t>Individual work + discussion</a:t>
            </a:r>
            <a:r>
              <a:rPr lang="en-US" sz="1400" dirty="0">
                <a:solidFill>
                  <a:srgbClr val="2C3E50"/>
                </a:solidFill>
                <a:latin typeface="Didact Gothic" panose="00000500000000000000" pitchFamily="2" charset="0"/>
              </a:rPr>
              <a:t>: Slip writing</a:t>
            </a:r>
          </a:p>
          <a:p>
            <a:pPr marL="38100" indent="0">
              <a:buNone/>
            </a:pPr>
            <a:endParaRPr lang="en-US" sz="1400" dirty="0">
              <a:solidFill>
                <a:srgbClr val="2C3E50"/>
              </a:solidFill>
              <a:latin typeface="Didact Gothic" panose="00000500000000000000" pitchFamily="2" charset="0"/>
            </a:endParaRPr>
          </a:p>
          <a:p>
            <a:pPr marL="38100" indent="0">
              <a:buNone/>
            </a:pPr>
            <a:r>
              <a:rPr lang="en-US" sz="1400" dirty="0">
                <a:solidFill>
                  <a:srgbClr val="2C3E50"/>
                </a:solidFill>
                <a:latin typeface="Didact Gothic" panose="00000500000000000000" pitchFamily="2" charset="0"/>
                <a:sym typeface="Wingdings" panose="05000000000000000000" pitchFamily="2" charset="2"/>
              </a:rPr>
              <a:t> </a:t>
            </a:r>
            <a:r>
              <a:rPr lang="en-US" sz="1400" dirty="0">
                <a:solidFill>
                  <a:srgbClr val="2C3E50"/>
                </a:solidFill>
                <a:latin typeface="Didact Gothic" panose="00000500000000000000" pitchFamily="2" charset="0"/>
              </a:rPr>
              <a:t>Use the worksheet in Annex 3.1 to write down the main questions you might have about using </a:t>
            </a:r>
            <a:r>
              <a:rPr lang="en-GB" sz="1400" dirty="0">
                <a:solidFill>
                  <a:srgbClr val="2C3E50"/>
                </a:solidFill>
                <a:latin typeface="Didact Gothic" panose="00000500000000000000" pitchFamily="2" charset="0"/>
              </a:rPr>
              <a:t>interactive platforms in primary education.</a:t>
            </a:r>
          </a:p>
          <a:p>
            <a:pPr marL="38100" indent="0">
              <a:buNone/>
            </a:pPr>
            <a:r>
              <a:rPr lang="en-US" sz="1400" dirty="0">
                <a:solidFill>
                  <a:srgbClr val="2C3E50"/>
                </a:solidFill>
                <a:latin typeface="Didact Gothic" panose="00000500000000000000" pitchFamily="2" charset="0"/>
                <a:sym typeface="Wingdings" panose="05000000000000000000" pitchFamily="2" charset="2"/>
              </a:rPr>
              <a:t> </a:t>
            </a:r>
            <a:r>
              <a:rPr lang="en-GB" sz="1400" dirty="0">
                <a:solidFill>
                  <a:srgbClr val="2C3E50"/>
                </a:solidFill>
                <a:latin typeface="Didact Gothic" panose="00000500000000000000" pitchFamily="2" charset="0"/>
              </a:rPr>
              <a:t>When finished, pass your worksheet to the trainer. S/he will use it for anonymous question asking, with the whole class.</a:t>
            </a:r>
          </a:p>
          <a:p>
            <a:pPr marL="38100" indent="0">
              <a:buNone/>
            </a:pPr>
            <a:r>
              <a:rPr lang="en-US" sz="1400" dirty="0">
                <a:solidFill>
                  <a:srgbClr val="2C3E50"/>
                </a:solidFill>
                <a:latin typeface="Didact Gothic" panose="00000500000000000000" pitchFamily="2" charset="0"/>
                <a:sym typeface="Wingdings" panose="05000000000000000000" pitchFamily="2" charset="2"/>
              </a:rPr>
              <a:t> </a:t>
            </a:r>
            <a:r>
              <a:rPr lang="en-GB" sz="1400" dirty="0">
                <a:solidFill>
                  <a:srgbClr val="2C3E50"/>
                </a:solidFill>
                <a:latin typeface="Didact Gothic" panose="00000500000000000000" pitchFamily="2" charset="0"/>
              </a:rPr>
              <a:t>Debate will be generated and coordinated by the trainer.</a:t>
            </a:r>
          </a:p>
          <a:p>
            <a:pPr marL="38100" indent="0">
              <a:buNone/>
            </a:pPr>
            <a:endParaRPr lang="en-GB" sz="1400" dirty="0">
              <a:solidFill>
                <a:srgbClr val="2C3E50"/>
              </a:solidFill>
              <a:latin typeface="Didact Gothic" panose="00000500000000000000" pitchFamily="2" charset="0"/>
            </a:endParaRPr>
          </a:p>
          <a:p>
            <a:pPr marL="38100" indent="0">
              <a:buNone/>
            </a:pPr>
            <a:r>
              <a:rPr lang="en-GB" sz="1400" dirty="0">
                <a:solidFill>
                  <a:srgbClr val="2C3E50"/>
                </a:solidFill>
                <a:latin typeface="Didact Gothic" panose="00000500000000000000" pitchFamily="2" charset="0"/>
              </a:rPr>
              <a:t>Working time: 25 minutes</a:t>
            </a:r>
            <a:endParaRPr lang="en-US" sz="1400" dirty="0">
              <a:solidFill>
                <a:srgbClr val="2C3E50"/>
              </a:solidFill>
              <a:latin typeface="Didact Gothic" panose="00000500000000000000" pitchFamily="2" charset="0"/>
            </a:endParaRPr>
          </a:p>
        </p:txBody>
      </p:sp>
      <p:pic>
        <p:nvPicPr>
          <p:cNvPr id="4" name="Picture 3" descr="hard thinking face /&gt; | Funny emoticons, Animated emoticons, Funny emoji  faces">
            <a:extLst>
              <a:ext uri="{FF2B5EF4-FFF2-40B4-BE49-F238E27FC236}">
                <a16:creationId xmlns:a16="http://schemas.microsoft.com/office/drawing/2014/main" id="{049EACB6-8E47-49B5-BB71-A0C8B5B56B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spTree>
    <p:extLst>
      <p:ext uri="{BB962C8B-B14F-4D97-AF65-F5344CB8AC3E}">
        <p14:creationId xmlns:p14="http://schemas.microsoft.com/office/powerpoint/2010/main" val="940098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sz="2200" dirty="0"/>
              <a:t>A.3.2 </a:t>
            </a:r>
            <a:r>
              <a:rPr lang="en-GB" sz="2200" b="1" dirty="0"/>
              <a:t>Why and how to use interactive platforms in primary education: explanations, advices and tips</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852901"/>
            <a:ext cx="6525300" cy="4009032"/>
          </a:xfrm>
        </p:spPr>
        <p:txBody>
          <a:bodyPr/>
          <a:lstStyle/>
          <a:p>
            <a:pPr marL="38100" indent="0" algn="ctr">
              <a:buNone/>
            </a:pPr>
            <a:r>
              <a:rPr lang="en-GB" sz="2000" dirty="0"/>
              <a:t>Advice and tips on how to use interactive platforms in primary education	(1)</a:t>
            </a:r>
          </a:p>
          <a:p>
            <a:pPr marL="38100" indent="0" algn="just">
              <a:buNone/>
            </a:pPr>
            <a:endParaRPr lang="en-GB" sz="1400" b="1" dirty="0">
              <a:solidFill>
                <a:schemeClr val="accent4">
                  <a:lumMod val="75000"/>
                </a:schemeClr>
              </a:solidFill>
            </a:endParaRPr>
          </a:p>
          <a:p>
            <a:pPr marL="38100" indent="0" algn="just">
              <a:buNone/>
            </a:pPr>
            <a:r>
              <a:rPr lang="en-GB" sz="1400" b="1" dirty="0">
                <a:solidFill>
                  <a:schemeClr val="accent4">
                    <a:lumMod val="75000"/>
                  </a:schemeClr>
                </a:solidFill>
              </a:rPr>
              <a:t>Edtech </a:t>
            </a:r>
            <a:r>
              <a:rPr lang="en-GB" sz="1400" dirty="0"/>
              <a:t>(education technology) refers to software, hardware and processes intended to support teaching and the day-to-day management of education institutions.</a:t>
            </a:r>
          </a:p>
          <a:p>
            <a:pPr marL="38100" indent="0" algn="just">
              <a:buNone/>
            </a:pPr>
            <a:r>
              <a:rPr lang="en-GB" sz="1400" dirty="0"/>
              <a:t>Advice and tips that </a:t>
            </a:r>
            <a:r>
              <a:rPr lang="en-GB" sz="1400" u="sng" dirty="0"/>
              <a:t>primary schools</a:t>
            </a:r>
            <a:r>
              <a:rPr lang="en-GB" sz="1400" dirty="0"/>
              <a:t> should consider when choosing and implementing </a:t>
            </a:r>
            <a:r>
              <a:rPr lang="en-GB" sz="1400" b="1" dirty="0">
                <a:solidFill>
                  <a:schemeClr val="accent4">
                    <a:lumMod val="75000"/>
                  </a:schemeClr>
                </a:solidFill>
              </a:rPr>
              <a:t>edtech</a:t>
            </a:r>
            <a:r>
              <a:rPr lang="en-GB" sz="1400" dirty="0"/>
              <a:t> solutions.</a:t>
            </a:r>
          </a:p>
          <a:p>
            <a:pPr algn="just"/>
            <a:r>
              <a:rPr lang="en-GB" sz="1400" u="sng" dirty="0"/>
              <a:t>Focus on your needs</a:t>
            </a:r>
            <a:r>
              <a:rPr lang="en-GB" sz="1400" b="1" dirty="0"/>
              <a:t>: </a:t>
            </a:r>
            <a:r>
              <a:rPr lang="en-GB" sz="1400" dirty="0"/>
              <a:t>finding the right tech for your school should begin with identifying your needs, then looking for a solution – not the reverse. Pick the right tech to fit your school’s individual culture. </a:t>
            </a:r>
          </a:p>
          <a:p>
            <a:pPr algn="just"/>
            <a:r>
              <a:rPr lang="en-GB" sz="1400" u="sng" dirty="0"/>
              <a:t>Use tech that enhances, not diminishes, teacher-pupil contact</a:t>
            </a:r>
            <a:r>
              <a:rPr lang="en-GB" sz="1400" dirty="0"/>
              <a:t>: the best technology augments, not replaces, teacher-pupil interactions. By providing teachers with detailed data on each child’s performance, their strengths, weaknesses and behaviours, technology can allow teachers to interact in a far more meaningful and helpful way with pupils.</a:t>
            </a:r>
          </a:p>
        </p:txBody>
      </p:sp>
    </p:spTree>
    <p:extLst>
      <p:ext uri="{BB962C8B-B14F-4D97-AF65-F5344CB8AC3E}">
        <p14:creationId xmlns:p14="http://schemas.microsoft.com/office/powerpoint/2010/main" val="4084691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sz="2200" dirty="0"/>
              <a:t>A.3.2 </a:t>
            </a:r>
            <a:r>
              <a:rPr lang="en-GB" sz="2200" b="1" dirty="0"/>
              <a:t>Why and how to use interactive platforms in primary education: explanations, advices and tips</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852901"/>
            <a:ext cx="6525300" cy="4009032"/>
          </a:xfrm>
        </p:spPr>
        <p:txBody>
          <a:bodyPr/>
          <a:lstStyle/>
          <a:p>
            <a:pPr marL="38100" indent="0" algn="ctr">
              <a:buNone/>
            </a:pPr>
            <a:r>
              <a:rPr lang="en-GB" sz="2000" dirty="0"/>
              <a:t>Advice and tips on how to use interactive platforms in primary education	(2)</a:t>
            </a:r>
          </a:p>
          <a:p>
            <a:pPr marL="38100" indent="0" algn="just">
              <a:buNone/>
            </a:pPr>
            <a:endParaRPr lang="en-GB" sz="1400" dirty="0"/>
          </a:p>
          <a:p>
            <a:pPr algn="just"/>
            <a:r>
              <a:rPr lang="en-GB" sz="1400" u="sng" dirty="0"/>
              <a:t>Involve children in how the tech is used</a:t>
            </a:r>
            <a:r>
              <a:rPr lang="en-GB" sz="1400" dirty="0"/>
              <a:t>: as opposed to giving a teacher more work and commitment, consider tech solutions that allow the children themselves to get involved with its running.</a:t>
            </a:r>
          </a:p>
          <a:p>
            <a:pPr algn="just"/>
            <a:r>
              <a:rPr lang="en-GB" sz="1400" u="sng" dirty="0"/>
              <a:t>Use what works, not what is trendy</a:t>
            </a:r>
            <a:r>
              <a:rPr lang="en-GB" sz="1400" dirty="0"/>
              <a:t>: it is important that tech is chosen for its proven benefits, not its shiny interface, and that when tech is implemented, it is continuously monitored for its impact. Good learning platforms should always keep you informed of if they’re actually working.</a:t>
            </a:r>
          </a:p>
          <a:p>
            <a:pPr algn="just"/>
            <a:r>
              <a:rPr lang="en-GB" sz="1400" u="sng" dirty="0"/>
              <a:t>Choose ‘one-size-fits-one’, rather than ‘one-size-fits-all’</a:t>
            </a:r>
            <a:r>
              <a:rPr lang="en-GB" sz="1400" dirty="0"/>
              <a:t>: tech is at its most accessible when it offers learners options;  tech should be specialised for each child as individuals. </a:t>
            </a:r>
          </a:p>
        </p:txBody>
      </p:sp>
    </p:spTree>
    <p:extLst>
      <p:ext uri="{BB962C8B-B14F-4D97-AF65-F5344CB8AC3E}">
        <p14:creationId xmlns:p14="http://schemas.microsoft.com/office/powerpoint/2010/main" val="894512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sz="2200" dirty="0"/>
              <a:t>A.3.2 </a:t>
            </a:r>
            <a:r>
              <a:rPr lang="en-GB" sz="2200" b="1" dirty="0"/>
              <a:t>Why and how to use interactive platforms in primary education: explanations, advices and tips</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852901"/>
            <a:ext cx="6525300" cy="4009032"/>
          </a:xfrm>
        </p:spPr>
        <p:txBody>
          <a:bodyPr/>
          <a:lstStyle/>
          <a:p>
            <a:pPr marL="38100" indent="0" algn="ctr">
              <a:buNone/>
            </a:pPr>
            <a:r>
              <a:rPr lang="en-GB" sz="2000" dirty="0"/>
              <a:t>Advice and tips on how to use interactive platforms in primary education	(3)</a:t>
            </a:r>
          </a:p>
          <a:p>
            <a:pPr algn="just"/>
            <a:r>
              <a:rPr lang="en-GB" sz="1400" u="sng" dirty="0"/>
              <a:t>Make online and offline learning compatible</a:t>
            </a:r>
            <a:r>
              <a:rPr lang="en-GB" sz="1400" dirty="0"/>
              <a:t>: when tech is implemented at its best, it complements the existing teaching and learning taking place in the classroom. The best technology is able to be combined and compatible with the learning going on offline, too. All platforms should work alongside classroom learning and not restrict it.</a:t>
            </a:r>
          </a:p>
          <a:p>
            <a:pPr algn="just"/>
            <a:r>
              <a:rPr lang="en-GB" sz="1400" u="sng" dirty="0"/>
              <a:t>Embed it everywhere, not just in the classroom</a:t>
            </a:r>
            <a:r>
              <a:rPr lang="en-GB" sz="1400" dirty="0"/>
              <a:t>: some children may not have the same opportunities to access technology at home. When technology is implemented it should never widen the gap. Make sure there are ways for learners to benefit from the technology at lunchtime clubs or before and after school.</a:t>
            </a:r>
          </a:p>
          <a:p>
            <a:pPr algn="just"/>
            <a:r>
              <a:rPr lang="en-GB" sz="1400" u="sng" dirty="0"/>
              <a:t>Log in on a daily basis</a:t>
            </a:r>
            <a:r>
              <a:rPr lang="en-GB" sz="1400" dirty="0"/>
              <a:t>: this is a strategy that will be beneficial to all-year groups. Logging in seems like a relatively simple task but one which can take a long time if students are not used to doing it on a daily basis (forgetting passwords, etc.)</a:t>
            </a:r>
          </a:p>
          <a:p>
            <a:pPr marL="38100" indent="0" algn="just">
              <a:buNone/>
            </a:pPr>
            <a:endParaRPr lang="en-GB" sz="1400" dirty="0"/>
          </a:p>
          <a:p>
            <a:pPr algn="just"/>
            <a:endParaRPr lang="en-GB" sz="1400" dirty="0"/>
          </a:p>
        </p:txBody>
      </p:sp>
    </p:spTree>
    <p:extLst>
      <p:ext uri="{BB962C8B-B14F-4D97-AF65-F5344CB8AC3E}">
        <p14:creationId xmlns:p14="http://schemas.microsoft.com/office/powerpoint/2010/main" val="1849837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sz="2200" dirty="0"/>
              <a:t>A.3.2 </a:t>
            </a:r>
            <a:r>
              <a:rPr lang="en-GB" sz="2200" b="1" dirty="0"/>
              <a:t>Why and how to use interactive platforms in primary education: explanations, advices and tips</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388375" y="852901"/>
            <a:ext cx="6923399" cy="4009032"/>
          </a:xfrm>
        </p:spPr>
        <p:txBody>
          <a:bodyPr/>
          <a:lstStyle/>
          <a:p>
            <a:pPr marL="38100" indent="0" algn="ctr">
              <a:buNone/>
            </a:pPr>
            <a:r>
              <a:rPr lang="en-GB" sz="2000" dirty="0"/>
              <a:t>Main steps to use interactive platform </a:t>
            </a:r>
          </a:p>
          <a:p>
            <a:pPr marL="38100" indent="0" algn="ctr">
              <a:buNone/>
            </a:pPr>
            <a:r>
              <a:rPr lang="en-GB" sz="2000" dirty="0"/>
              <a:t>to create educational digital content</a:t>
            </a:r>
          </a:p>
          <a:p>
            <a:pPr marL="38100" indent="0" algn="just">
              <a:buNone/>
            </a:pPr>
            <a:endParaRPr lang="en-GB" sz="1400" dirty="0"/>
          </a:p>
          <a:p>
            <a:pPr algn="just"/>
            <a:r>
              <a:rPr lang="en-GB" sz="1400" dirty="0"/>
              <a:t>Contextualize learners by creating an intellectual need for information and skills</a:t>
            </a:r>
          </a:p>
          <a:p>
            <a:pPr algn="just"/>
            <a:r>
              <a:rPr lang="en-GB" sz="1400" dirty="0"/>
              <a:t>Design learning content on a trajectory of informal to formal</a:t>
            </a:r>
          </a:p>
          <a:p>
            <a:pPr algn="just"/>
            <a:r>
              <a:rPr lang="en-GB" sz="1400" dirty="0"/>
              <a:t>Maintain a constant view of the Big Picture</a:t>
            </a:r>
          </a:p>
          <a:p>
            <a:pPr algn="just"/>
            <a:r>
              <a:rPr lang="en-GB" sz="1400" dirty="0"/>
              <a:t>Design learning content to foster collaboration and conversation</a:t>
            </a:r>
          </a:p>
          <a:p>
            <a:pPr algn="just"/>
            <a:r>
              <a:rPr lang="en-GB" sz="1400" dirty="0"/>
              <a:t>Take advantage of and test apperceptive mass</a:t>
            </a:r>
          </a:p>
          <a:p>
            <a:pPr algn="just"/>
            <a:r>
              <a:rPr lang="en-GB" sz="1400" dirty="0"/>
              <a:t>Make it easy to interact and play</a:t>
            </a:r>
          </a:p>
          <a:p>
            <a:pPr algn="just"/>
            <a:endParaRPr lang="en-GB" sz="1400" dirty="0"/>
          </a:p>
        </p:txBody>
      </p:sp>
    </p:spTree>
    <p:extLst>
      <p:ext uri="{BB962C8B-B14F-4D97-AF65-F5344CB8AC3E}">
        <p14:creationId xmlns:p14="http://schemas.microsoft.com/office/powerpoint/2010/main" val="3816269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sz="2200" dirty="0"/>
              <a:t>A.3.2 </a:t>
            </a:r>
            <a:r>
              <a:rPr lang="en-GB" sz="2200" b="1" dirty="0"/>
              <a:t>Why and how to use interactive platforms in primary education: explanations, advices and tips</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388375" y="852901"/>
            <a:ext cx="6923399" cy="4009032"/>
          </a:xfrm>
        </p:spPr>
        <p:txBody>
          <a:bodyPr/>
          <a:lstStyle/>
          <a:p>
            <a:pPr marL="38100" indent="0" algn="ctr">
              <a:buNone/>
            </a:pPr>
            <a:r>
              <a:rPr lang="en-GB" sz="2000" dirty="0"/>
              <a:t>Apply pre-designed digital resources offered by interactive platforms for education in own teaching	   (1)</a:t>
            </a:r>
          </a:p>
          <a:p>
            <a:pPr marL="38100" indent="0" algn="ctr">
              <a:buNone/>
            </a:pPr>
            <a:r>
              <a:rPr lang="en-GB" sz="1400" b="1" dirty="0">
                <a:solidFill>
                  <a:schemeClr val="accent4">
                    <a:lumMod val="75000"/>
                  </a:schemeClr>
                </a:solidFill>
              </a:rPr>
              <a:t>Kahoot</a:t>
            </a:r>
          </a:p>
          <a:p>
            <a:pPr marL="38100" indent="0">
              <a:buNone/>
            </a:pPr>
            <a:r>
              <a:rPr lang="en-GB" sz="1400" dirty="0">
                <a:solidFill>
                  <a:schemeClr val="tx1"/>
                </a:solidFill>
              </a:rPr>
              <a:t>1. You may find games of Kahoot at: </a:t>
            </a:r>
            <a:r>
              <a:rPr lang="en-GB" sz="1400" dirty="0">
                <a:solidFill>
                  <a:schemeClr val="tx1"/>
                </a:solidFill>
                <a:hlinkClick r:id="rId3">
                  <a:extLst>
                    <a:ext uri="{A12FA001-AC4F-418D-AE19-62706E023703}">
                      <ahyp:hlinkClr xmlns:ahyp="http://schemas.microsoft.com/office/drawing/2018/hyperlinkcolor" val="tx"/>
                    </a:ext>
                  </a:extLst>
                </a:hlinkClick>
              </a:rPr>
              <a:t>https://kahoot.com/academy/study/</a:t>
            </a:r>
            <a:r>
              <a:rPr lang="en-GB" sz="1400" dirty="0">
                <a:solidFill>
                  <a:schemeClr val="tx1"/>
                </a:solidFill>
              </a:rPr>
              <a:t> </a:t>
            </a:r>
          </a:p>
          <a:p>
            <a:pPr marL="38100" indent="0">
              <a:buNone/>
            </a:pPr>
            <a:r>
              <a:rPr lang="en-GB" sz="1400" dirty="0">
                <a:solidFill>
                  <a:schemeClr val="tx1"/>
                </a:solidFill>
              </a:rPr>
              <a:t>2. You may choose subject, content, grade and language from top buttons</a:t>
            </a:r>
          </a:p>
          <a:p>
            <a:pPr marL="38100" indent="0">
              <a:buNone/>
            </a:pPr>
            <a:r>
              <a:rPr lang="en-GB" sz="1400" dirty="0">
                <a:solidFill>
                  <a:schemeClr val="tx1"/>
                </a:solidFill>
              </a:rPr>
              <a:t>3. You may apply the selected game(s) within your class</a:t>
            </a:r>
          </a:p>
          <a:p>
            <a:pPr marL="38100" indent="0">
              <a:buNone/>
            </a:pPr>
            <a:endParaRPr lang="en-GB" sz="1400" dirty="0">
              <a:solidFill>
                <a:schemeClr val="tx1"/>
              </a:solidFill>
            </a:endParaRPr>
          </a:p>
        </p:txBody>
      </p:sp>
      <p:pic>
        <p:nvPicPr>
          <p:cNvPr id="5" name="Picture 4">
            <a:extLst>
              <a:ext uri="{FF2B5EF4-FFF2-40B4-BE49-F238E27FC236}">
                <a16:creationId xmlns:a16="http://schemas.microsoft.com/office/drawing/2014/main" id="{22AB8C67-FB33-4217-B46C-E6F9F3322CCD}"/>
              </a:ext>
            </a:extLst>
          </p:cNvPr>
          <p:cNvPicPr>
            <a:picLocks noChangeAspect="1"/>
          </p:cNvPicPr>
          <p:nvPr/>
        </p:nvPicPr>
        <p:blipFill>
          <a:blip r:embed="rId4"/>
          <a:stretch>
            <a:fillRect/>
          </a:stretch>
        </p:blipFill>
        <p:spPr>
          <a:xfrm>
            <a:off x="773058" y="2906279"/>
            <a:ext cx="2514216" cy="1874762"/>
          </a:xfrm>
          <a:prstGeom prst="rect">
            <a:avLst/>
          </a:prstGeom>
        </p:spPr>
      </p:pic>
      <p:pic>
        <p:nvPicPr>
          <p:cNvPr id="7" name="Picture 6">
            <a:extLst>
              <a:ext uri="{FF2B5EF4-FFF2-40B4-BE49-F238E27FC236}">
                <a16:creationId xmlns:a16="http://schemas.microsoft.com/office/drawing/2014/main" id="{65C00418-7044-4F91-97A2-84EA710E0B5C}"/>
              </a:ext>
            </a:extLst>
          </p:cNvPr>
          <p:cNvPicPr>
            <a:picLocks noChangeAspect="1"/>
          </p:cNvPicPr>
          <p:nvPr/>
        </p:nvPicPr>
        <p:blipFill>
          <a:blip r:embed="rId5"/>
          <a:stretch>
            <a:fillRect/>
          </a:stretch>
        </p:blipFill>
        <p:spPr>
          <a:xfrm>
            <a:off x="3671957" y="2906279"/>
            <a:ext cx="3408756" cy="1801188"/>
          </a:xfrm>
          <a:prstGeom prst="rect">
            <a:avLst/>
          </a:prstGeom>
        </p:spPr>
      </p:pic>
    </p:spTree>
    <p:extLst>
      <p:ext uri="{BB962C8B-B14F-4D97-AF65-F5344CB8AC3E}">
        <p14:creationId xmlns:p14="http://schemas.microsoft.com/office/powerpoint/2010/main" val="1796917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sz="2200" dirty="0"/>
              <a:t>A.3.2 </a:t>
            </a:r>
            <a:r>
              <a:rPr lang="en-GB" sz="2200" b="1" dirty="0"/>
              <a:t>Why and how to use interactive platforms in primary education: explanations, advices and tips</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388375" y="852901"/>
            <a:ext cx="6923399" cy="4009032"/>
          </a:xfrm>
        </p:spPr>
        <p:txBody>
          <a:bodyPr/>
          <a:lstStyle/>
          <a:p>
            <a:pPr marL="38100" indent="0" algn="ctr">
              <a:buNone/>
            </a:pPr>
            <a:r>
              <a:rPr lang="en-GB" sz="2000" dirty="0"/>
              <a:t>Apply pre-designed digital resources offered by interactive platforms for education in own teaching	   (2)</a:t>
            </a:r>
          </a:p>
          <a:p>
            <a:pPr marL="38100" indent="0" algn="ctr">
              <a:buNone/>
            </a:pPr>
            <a:r>
              <a:rPr lang="en-GB" sz="1400" b="1" dirty="0">
                <a:solidFill>
                  <a:schemeClr val="accent4">
                    <a:lumMod val="75000"/>
                  </a:schemeClr>
                </a:solidFill>
              </a:rPr>
              <a:t>Canvas</a:t>
            </a:r>
            <a:endParaRPr lang="en-GB" sz="1400" dirty="0">
              <a:solidFill>
                <a:schemeClr val="accent4">
                  <a:lumMod val="75000"/>
                </a:schemeClr>
              </a:solidFill>
            </a:endParaRPr>
          </a:p>
          <a:p>
            <a:pPr marL="38100" indent="0">
              <a:buNone/>
            </a:pPr>
            <a:r>
              <a:rPr lang="en-GB" sz="1400" dirty="0">
                <a:solidFill>
                  <a:schemeClr val="tx1"/>
                </a:solidFill>
              </a:rPr>
              <a:t>1. You may find worksheet templates of Canva at: </a:t>
            </a:r>
            <a:r>
              <a:rPr lang="en-GB" sz="1400" dirty="0">
                <a:solidFill>
                  <a:schemeClr val="accent4">
                    <a:lumMod val="75000"/>
                  </a:schemeClr>
                </a:solidFill>
                <a:hlinkClick r:id="rId3"/>
              </a:rPr>
              <a:t>https://www.canva.com/worksheets/templates/</a:t>
            </a:r>
            <a:r>
              <a:rPr lang="en-GB" sz="1400" dirty="0">
                <a:solidFill>
                  <a:schemeClr val="accent4">
                    <a:lumMod val="75000"/>
                  </a:schemeClr>
                </a:solidFill>
              </a:rPr>
              <a:t> </a:t>
            </a:r>
          </a:p>
          <a:p>
            <a:pPr marL="38100" indent="0">
              <a:buNone/>
            </a:pPr>
            <a:r>
              <a:rPr lang="en-GB" sz="1400" dirty="0">
                <a:solidFill>
                  <a:schemeClr val="tx1"/>
                </a:solidFill>
              </a:rPr>
              <a:t>2. You may apply filters and choose format, styles, theme, price (free/pro) from buttons on the left side</a:t>
            </a:r>
          </a:p>
          <a:p>
            <a:pPr marL="38100" indent="0">
              <a:buNone/>
            </a:pPr>
            <a:r>
              <a:rPr lang="en-GB" sz="1400" dirty="0">
                <a:solidFill>
                  <a:schemeClr val="tx1"/>
                </a:solidFill>
              </a:rPr>
              <a:t>3. You may print and use the selected template(s) within your class</a:t>
            </a:r>
          </a:p>
          <a:p>
            <a:pPr marL="38100" indent="0">
              <a:buNone/>
            </a:pPr>
            <a:endParaRPr lang="en-GB" sz="1400" dirty="0">
              <a:solidFill>
                <a:schemeClr val="accent4">
                  <a:lumMod val="75000"/>
                </a:schemeClr>
              </a:solidFill>
            </a:endParaRPr>
          </a:p>
        </p:txBody>
      </p:sp>
      <p:pic>
        <p:nvPicPr>
          <p:cNvPr id="5" name="Picture 4">
            <a:extLst>
              <a:ext uri="{FF2B5EF4-FFF2-40B4-BE49-F238E27FC236}">
                <a16:creationId xmlns:a16="http://schemas.microsoft.com/office/drawing/2014/main" id="{AC33661F-389C-4BAE-AC3B-56329479A767}"/>
              </a:ext>
            </a:extLst>
          </p:cNvPr>
          <p:cNvPicPr>
            <a:picLocks noChangeAspect="1"/>
          </p:cNvPicPr>
          <p:nvPr/>
        </p:nvPicPr>
        <p:blipFill>
          <a:blip r:embed="rId4"/>
          <a:stretch>
            <a:fillRect/>
          </a:stretch>
        </p:blipFill>
        <p:spPr>
          <a:xfrm>
            <a:off x="677332" y="3227762"/>
            <a:ext cx="2705381" cy="1566436"/>
          </a:xfrm>
          <a:prstGeom prst="rect">
            <a:avLst/>
          </a:prstGeom>
        </p:spPr>
      </p:pic>
      <p:pic>
        <p:nvPicPr>
          <p:cNvPr id="7" name="Picture 6">
            <a:extLst>
              <a:ext uri="{FF2B5EF4-FFF2-40B4-BE49-F238E27FC236}">
                <a16:creationId xmlns:a16="http://schemas.microsoft.com/office/drawing/2014/main" id="{F3140B99-12B9-444A-8A13-3FBAED7C6202}"/>
              </a:ext>
            </a:extLst>
          </p:cNvPr>
          <p:cNvPicPr>
            <a:picLocks noChangeAspect="1"/>
          </p:cNvPicPr>
          <p:nvPr/>
        </p:nvPicPr>
        <p:blipFill>
          <a:blip r:embed="rId5"/>
          <a:stretch>
            <a:fillRect/>
          </a:stretch>
        </p:blipFill>
        <p:spPr>
          <a:xfrm>
            <a:off x="3547561" y="3315154"/>
            <a:ext cx="3493280" cy="1391651"/>
          </a:xfrm>
          <a:prstGeom prst="rect">
            <a:avLst/>
          </a:prstGeom>
        </p:spPr>
      </p:pic>
    </p:spTree>
    <p:extLst>
      <p:ext uri="{BB962C8B-B14F-4D97-AF65-F5344CB8AC3E}">
        <p14:creationId xmlns:p14="http://schemas.microsoft.com/office/powerpoint/2010/main" val="424496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sz="2000" dirty="0"/>
              <a:t>Task to do 6  </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84711"/>
            <a:ext cx="6525300" cy="3877221"/>
          </a:xfrm>
        </p:spPr>
        <p:txBody>
          <a:bodyPr/>
          <a:lstStyle/>
          <a:p>
            <a:pPr marL="38100" indent="0">
              <a:buNone/>
            </a:pPr>
            <a:endParaRPr lang="en-US" sz="1400" b="1" u="sng" dirty="0">
              <a:solidFill>
                <a:srgbClr val="2C3E50"/>
              </a:solidFill>
              <a:latin typeface="Didact Gothic" panose="00000500000000000000" pitchFamily="2" charset="0"/>
            </a:endParaRPr>
          </a:p>
          <a:p>
            <a:pPr marL="38100" indent="0">
              <a:buNone/>
            </a:pPr>
            <a:r>
              <a:rPr lang="en-US" sz="1400" b="1" u="sng" dirty="0">
                <a:solidFill>
                  <a:srgbClr val="2C3E50"/>
                </a:solidFill>
                <a:latin typeface="Didact Gothic" panose="00000500000000000000" pitchFamily="2" charset="0"/>
              </a:rPr>
              <a:t>Work in pair:</a:t>
            </a:r>
            <a:r>
              <a:rPr lang="en-US" sz="1400" b="1" dirty="0">
                <a:solidFill>
                  <a:srgbClr val="2C3E50"/>
                </a:solidFill>
                <a:latin typeface="Didact Gothic" panose="00000500000000000000" pitchFamily="2" charset="0"/>
              </a:rPr>
              <a:t> </a:t>
            </a:r>
            <a:r>
              <a:rPr lang="en-US" sz="1400" dirty="0">
                <a:solidFill>
                  <a:srgbClr val="2C3E50"/>
                </a:solidFill>
                <a:latin typeface="Didact Gothic" panose="00000500000000000000" pitchFamily="2" charset="0"/>
              </a:rPr>
              <a:t>Neighbor discussion </a:t>
            </a:r>
          </a:p>
          <a:p>
            <a:pPr marL="38100" indent="0">
              <a:buNone/>
            </a:pPr>
            <a:endParaRPr lang="en-US" sz="1400" dirty="0">
              <a:solidFill>
                <a:srgbClr val="2C3E50"/>
              </a:solidFill>
              <a:latin typeface="Didact Gothic" panose="00000500000000000000" pitchFamily="2" charset="0"/>
            </a:endParaRPr>
          </a:p>
          <a:p>
            <a:pPr marL="38100" indent="0">
              <a:buNone/>
            </a:pPr>
            <a:r>
              <a:rPr lang="en-US" sz="1400" dirty="0">
                <a:solidFill>
                  <a:srgbClr val="2C3E50"/>
                </a:solidFill>
                <a:latin typeface="Didact Gothic" panose="00000500000000000000" pitchFamily="2" charset="0"/>
                <a:sym typeface="Wingdings" panose="05000000000000000000" pitchFamily="2" charset="2"/>
              </a:rPr>
              <a:t> </a:t>
            </a:r>
            <a:r>
              <a:rPr lang="en-GB" sz="1400" dirty="0">
                <a:solidFill>
                  <a:srgbClr val="2C3E50"/>
                </a:solidFill>
                <a:latin typeface="Didact Gothic" panose="00000500000000000000" pitchFamily="2" charset="0"/>
                <a:sym typeface="Wingdings" panose="05000000000000000000" pitchFamily="2" charset="2"/>
              </a:rPr>
              <a:t>Speak to the person beside you/across from you to discuss which of the presented platforms, resource-types and templates you liked the most and why.</a:t>
            </a:r>
          </a:p>
          <a:p>
            <a:pPr marL="38100" indent="0">
              <a:buNone/>
            </a:pPr>
            <a:r>
              <a:rPr lang="en-US" sz="1400" dirty="0">
                <a:solidFill>
                  <a:srgbClr val="2C3E50"/>
                </a:solidFill>
                <a:latin typeface="Didact Gothic" panose="00000500000000000000" pitchFamily="2" charset="0"/>
                <a:sym typeface="Wingdings" panose="05000000000000000000" pitchFamily="2" charset="2"/>
              </a:rPr>
              <a:t> </a:t>
            </a:r>
            <a:r>
              <a:rPr lang="en-GB" sz="1400" dirty="0">
                <a:solidFill>
                  <a:srgbClr val="2C3E50"/>
                </a:solidFill>
                <a:latin typeface="Didact Gothic" panose="00000500000000000000" pitchFamily="2" charset="0"/>
                <a:sym typeface="Wingdings" panose="05000000000000000000" pitchFamily="2" charset="2"/>
              </a:rPr>
              <a:t>In your discussion, answer the question:</a:t>
            </a:r>
          </a:p>
          <a:p>
            <a:pPr marL="38100" indent="0" algn="ctr">
              <a:buNone/>
            </a:pPr>
            <a:r>
              <a:rPr lang="en-US" sz="1400" b="1" i="1" dirty="0">
                <a:solidFill>
                  <a:schemeClr val="accent4">
                    <a:lumMod val="75000"/>
                  </a:schemeClr>
                </a:solidFill>
                <a:latin typeface="Didact Gothic" panose="00000500000000000000" pitchFamily="2" charset="0"/>
                <a:sym typeface="Wingdings" panose="05000000000000000000" pitchFamily="2" charset="2"/>
              </a:rPr>
              <a:t>What are 3 resources that you  learned about in this course ad that you intend to use in the very next lessons  that you will teach to your pupils after completion of this course?</a:t>
            </a:r>
            <a:endParaRPr lang="en-GB" sz="1400" b="1" i="1" dirty="0">
              <a:solidFill>
                <a:schemeClr val="accent4">
                  <a:lumMod val="75000"/>
                </a:schemeClr>
              </a:solidFill>
              <a:latin typeface="Didact Gothic" panose="00000500000000000000" pitchFamily="2" charset="0"/>
            </a:endParaRPr>
          </a:p>
          <a:p>
            <a:pPr marL="38100" indent="0">
              <a:buNone/>
            </a:pPr>
            <a:endParaRPr lang="en-GB" sz="1400" dirty="0">
              <a:solidFill>
                <a:srgbClr val="2C3E50"/>
              </a:solidFill>
              <a:latin typeface="Didact Gothic" panose="00000500000000000000" pitchFamily="2" charset="0"/>
            </a:endParaRPr>
          </a:p>
          <a:p>
            <a:pPr marL="38100" indent="0">
              <a:buNone/>
            </a:pPr>
            <a:r>
              <a:rPr lang="en-GB" sz="1400" dirty="0">
                <a:solidFill>
                  <a:srgbClr val="2C3E50"/>
                </a:solidFill>
                <a:latin typeface="Didact Gothic" panose="00000500000000000000" pitchFamily="2" charset="0"/>
              </a:rPr>
              <a:t>Working time: 10 minutes</a:t>
            </a:r>
            <a:endParaRPr lang="en-US" sz="1400" dirty="0">
              <a:solidFill>
                <a:srgbClr val="2C3E50"/>
              </a:solidFill>
              <a:latin typeface="Didact Gothic" panose="00000500000000000000" pitchFamily="2" charset="0"/>
            </a:endParaRPr>
          </a:p>
        </p:txBody>
      </p:sp>
      <p:pic>
        <p:nvPicPr>
          <p:cNvPr id="4" name="Picture 3" descr="hard thinking face /&gt; | Funny emoticons, Animated emoticons, Funny emoji  faces">
            <a:extLst>
              <a:ext uri="{FF2B5EF4-FFF2-40B4-BE49-F238E27FC236}">
                <a16:creationId xmlns:a16="http://schemas.microsoft.com/office/drawing/2014/main" id="{049EACB6-8E47-49B5-BB71-A0C8B5B56B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spTree>
    <p:extLst>
      <p:ext uri="{BB962C8B-B14F-4D97-AF65-F5344CB8AC3E}">
        <p14:creationId xmlns:p14="http://schemas.microsoft.com/office/powerpoint/2010/main" val="50024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281F-0CDA-4A14-B816-26A10513A258}"/>
              </a:ext>
            </a:extLst>
          </p:cNvPr>
          <p:cNvSpPr>
            <a:spLocks noGrp="1"/>
          </p:cNvSpPr>
          <p:nvPr>
            <p:ph type="title"/>
          </p:nvPr>
        </p:nvSpPr>
        <p:spPr/>
        <p:txBody>
          <a:bodyPr/>
          <a:lstStyle/>
          <a:p>
            <a:r>
              <a:rPr lang="en-US" dirty="0"/>
              <a:t>References</a:t>
            </a:r>
            <a:endParaRPr lang="en-GB" dirty="0"/>
          </a:p>
        </p:txBody>
      </p:sp>
      <p:sp>
        <p:nvSpPr>
          <p:cNvPr id="3" name="Text Placeholder 2">
            <a:extLst>
              <a:ext uri="{FF2B5EF4-FFF2-40B4-BE49-F238E27FC236}">
                <a16:creationId xmlns:a16="http://schemas.microsoft.com/office/drawing/2014/main" id="{ABBFE9F6-3C0A-49AD-B98F-A9BE6880E386}"/>
              </a:ext>
            </a:extLst>
          </p:cNvPr>
          <p:cNvSpPr>
            <a:spLocks noGrp="1"/>
          </p:cNvSpPr>
          <p:nvPr>
            <p:ph type="body" idx="1"/>
          </p:nvPr>
        </p:nvSpPr>
        <p:spPr/>
        <p:txBody>
          <a:bodyPr/>
          <a:lstStyle/>
          <a:p>
            <a:pPr marL="0" lvl="0" indent="0">
              <a:lnSpc>
                <a:spcPct val="107000"/>
              </a:lnSpc>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 K-12 Education in the Post-COVID Era,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https://kitaboo.com/k-12-education-post-covid-era/</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2. Digital Agenda,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https://digitalagenda.io/insight/7-tips-on-choosing-edtech-from-a-primary-teacher/</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latin typeface="Calibri" panose="020F0502020204030204" pitchFamily="34" charset="0"/>
                <a:ea typeface="Calibri" panose="020F0502020204030204" pitchFamily="34" charset="0"/>
                <a:cs typeface="Times New Roman" panose="02020603050405020304" pitchFamily="18" charset="0"/>
              </a:rPr>
              <a:t>3. </a:t>
            </a:r>
            <a:r>
              <a:rPr lang="en-GB" sz="1200" dirty="0">
                <a:effectLst/>
                <a:latin typeface="Calibri" panose="020F0502020204030204" pitchFamily="34" charset="0"/>
                <a:ea typeface="Calibri" panose="020F0502020204030204" pitchFamily="34" charset="0"/>
                <a:cs typeface="Times New Roman" panose="02020603050405020304" pitchFamily="18" charset="0"/>
              </a:rPr>
              <a:t>Canopy,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https://www.canopy.education/post/edtech-top-tips-for-teachers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4. Net Thought,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Six Tips for Creating Great Digital Learning Content</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https://www.nextthought.com/thoughts/2016/09/six-tips-for-creating-great-digital-learning-content</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5. Kahoot Academy, </a:t>
            </a:r>
            <a:r>
              <a:rPr lang="ro-RO"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https://kahoot.com/academy/study/</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6. Canva,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Worksheet templates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ro-RO"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https://www.canva.com/worksheets/templates/</a:t>
            </a:r>
            <a:r>
              <a:rPr lang="ro-RO"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8100" inden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7. </a:t>
            </a:r>
            <a:r>
              <a:rPr lang="ro-RO" sz="1200" dirty="0" err="1">
                <a:effectLst/>
                <a:latin typeface="Calibri" panose="020F0502020204030204" pitchFamily="34" charset="0"/>
                <a:ea typeface="Calibri" panose="020F0502020204030204" pitchFamily="34" charset="0"/>
                <a:cs typeface="Times New Roman" panose="02020603050405020304" pitchFamily="18" charset="0"/>
              </a:rPr>
              <a:t>Int</a:t>
            </a:r>
            <a:r>
              <a:rPr lang="en-US" sz="1200" dirty="0">
                <a:effectLst/>
                <a:latin typeface="Calibri" panose="020F0502020204030204" pitchFamily="34" charset="0"/>
                <a:ea typeface="Calibri" panose="020F0502020204030204" pitchFamily="34" charset="0"/>
                <a:cs typeface="Times New Roman" panose="02020603050405020304" pitchFamily="18" charset="0"/>
              </a:rPr>
              <a:t>e</a:t>
            </a:r>
            <a:r>
              <a:rPr lang="ro-RO" sz="1200" dirty="0" err="1">
                <a:effectLst/>
                <a:latin typeface="Calibri" panose="020F0502020204030204" pitchFamily="34" charset="0"/>
                <a:ea typeface="Calibri" panose="020F0502020204030204" pitchFamily="34" charset="0"/>
                <a:cs typeface="Times New Roman" panose="02020603050405020304" pitchFamily="18" charset="0"/>
              </a:rPr>
              <a:t>rnet</a:t>
            </a:r>
            <a:r>
              <a:rPr lang="ro-RO" sz="1200" dirty="0">
                <a:effectLst/>
                <a:latin typeface="Calibri" panose="020F0502020204030204" pitchFamily="34" charset="0"/>
                <a:ea typeface="Calibri" panose="020F0502020204030204" pitchFamily="34" charset="0"/>
                <a:cs typeface="Times New Roman" panose="02020603050405020304" pitchFamily="18" charset="0"/>
              </a:rPr>
              <a:t> </a:t>
            </a:r>
            <a:r>
              <a:rPr lang="ro-RO" sz="1200" dirty="0" err="1">
                <a:effectLst/>
                <a:latin typeface="Calibri" panose="020F0502020204030204" pitchFamily="34" charset="0"/>
                <a:ea typeface="Calibri" panose="020F0502020204030204" pitchFamily="34" charset="0"/>
                <a:cs typeface="Times New Roman" panose="02020603050405020304" pitchFamily="18" charset="0"/>
              </a:rPr>
              <a:t>Matters</a:t>
            </a:r>
            <a:r>
              <a:rPr lang="ro-RO" sz="1200" dirty="0">
                <a:effectLst/>
                <a:latin typeface="Calibri" panose="020F0502020204030204" pitchFamily="34" charset="0"/>
                <a:ea typeface="Calibri" panose="020F0502020204030204" pitchFamily="34" charset="0"/>
                <a:cs typeface="Times New Roman" panose="02020603050405020304" pitchFamily="18" charset="0"/>
              </a:rPr>
              <a:t>, </a:t>
            </a:r>
            <a:r>
              <a:rPr lang="ro-RO" sz="1200" i="1" dirty="0" err="1">
                <a:effectLst/>
                <a:latin typeface="Calibri" panose="020F0502020204030204" pitchFamily="34" charset="0"/>
                <a:ea typeface="Calibri" panose="020F0502020204030204" pitchFamily="34" charset="0"/>
                <a:cs typeface="Times New Roman" panose="02020603050405020304" pitchFamily="18" charset="0"/>
              </a:rPr>
              <a:t>Discovering</a:t>
            </a:r>
            <a:r>
              <a:rPr lang="ro-RO" sz="1200" i="1" dirty="0">
                <a:effectLst/>
                <a:latin typeface="Calibri" panose="020F0502020204030204" pitchFamily="34" charset="0"/>
                <a:ea typeface="Calibri" panose="020F0502020204030204" pitchFamily="34" charset="0"/>
                <a:cs typeface="Times New Roman" panose="02020603050405020304" pitchFamily="18" charset="0"/>
              </a:rPr>
              <a:t> digital at </a:t>
            </a:r>
            <a:r>
              <a:rPr lang="ro-RO" sz="1200" i="1" dirty="0" err="1">
                <a:effectLst/>
                <a:latin typeface="Calibri" panose="020F0502020204030204" pitchFamily="34" charset="0"/>
                <a:ea typeface="Calibri" panose="020F0502020204030204" pitchFamily="34" charset="0"/>
                <a:cs typeface="Times New Roman" panose="02020603050405020304" pitchFamily="18" charset="0"/>
              </a:rPr>
              <a:t>Primary</a:t>
            </a:r>
            <a:r>
              <a:rPr lang="ro-RO" sz="1200" dirty="0">
                <a:effectLst/>
                <a:latin typeface="Calibri" panose="020F0502020204030204" pitchFamily="34" charset="0"/>
                <a:ea typeface="Calibri" panose="020F0502020204030204" pitchFamily="34" charset="0"/>
                <a:cs typeface="Times New Roman" panose="02020603050405020304" pitchFamily="18" charset="0"/>
              </a:rPr>
              <a:t>, </a:t>
            </a:r>
            <a:r>
              <a:rPr lang="ro-RO"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https://www.internetmatters.org/resources/discovering-digital-at-primary-school/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8100" indent="0">
              <a:buNone/>
            </a:pPr>
            <a:endParaRPr lang="en-GB" sz="1200" dirty="0"/>
          </a:p>
        </p:txBody>
      </p:sp>
    </p:spTree>
    <p:extLst>
      <p:ext uri="{BB962C8B-B14F-4D97-AF65-F5344CB8AC3E}">
        <p14:creationId xmlns:p14="http://schemas.microsoft.com/office/powerpoint/2010/main" val="3988445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A567CF-9433-4A7B-B572-5E22D34BC83A}"/>
              </a:ext>
            </a:extLst>
          </p:cNvPr>
          <p:cNvSpPr txBox="1"/>
          <p:nvPr/>
        </p:nvSpPr>
        <p:spPr>
          <a:xfrm>
            <a:off x="1702418" y="1444600"/>
            <a:ext cx="6817114" cy="2062103"/>
          </a:xfrm>
          <a:prstGeom prst="rect">
            <a:avLst/>
          </a:prstGeom>
          <a:noFill/>
        </p:spPr>
        <p:txBody>
          <a:bodyPr wrap="square">
            <a:spAutoFit/>
          </a:bodyPr>
          <a:lstStyle/>
          <a:p>
            <a:r>
              <a:rPr lang="en-US" sz="3200" dirty="0"/>
              <a:t>Activity 3.3: </a:t>
            </a:r>
          </a:p>
          <a:p>
            <a:pPr marL="38100" indent="0">
              <a:buNone/>
            </a:pPr>
            <a:r>
              <a:rPr lang="en-GB" sz="3200" b="1" dirty="0"/>
              <a:t>Practical examples on how to create educational digital content with interactive platforms</a:t>
            </a:r>
            <a:endParaRPr lang="en-US" sz="3200" b="1" dirty="0"/>
          </a:p>
        </p:txBody>
      </p:sp>
    </p:spTree>
    <p:extLst>
      <p:ext uri="{BB962C8B-B14F-4D97-AF65-F5344CB8AC3E}">
        <p14:creationId xmlns:p14="http://schemas.microsoft.com/office/powerpoint/2010/main" val="360780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A567CF-9433-4A7B-B572-5E22D34BC83A}"/>
              </a:ext>
            </a:extLst>
          </p:cNvPr>
          <p:cNvSpPr txBox="1"/>
          <p:nvPr/>
        </p:nvSpPr>
        <p:spPr>
          <a:xfrm>
            <a:off x="1702418" y="1444600"/>
            <a:ext cx="6051395" cy="2062103"/>
          </a:xfrm>
          <a:prstGeom prst="rect">
            <a:avLst/>
          </a:prstGeom>
          <a:noFill/>
        </p:spPr>
        <p:txBody>
          <a:bodyPr wrap="square">
            <a:spAutoFit/>
          </a:bodyPr>
          <a:lstStyle/>
          <a:p>
            <a:r>
              <a:rPr lang="en-US" sz="3200" dirty="0"/>
              <a:t>Activity 3.1: </a:t>
            </a:r>
          </a:p>
          <a:p>
            <a:pPr marL="38100" indent="0">
              <a:buNone/>
            </a:pPr>
            <a:r>
              <a:rPr lang="en-GB" sz="3200" b="1" dirty="0"/>
              <a:t>Interactive platforms for education: definition, features and examples</a:t>
            </a:r>
            <a:endParaRPr lang="en-US" sz="3200" b="1" dirty="0"/>
          </a:p>
        </p:txBody>
      </p:sp>
    </p:spTree>
    <p:extLst>
      <p:ext uri="{BB962C8B-B14F-4D97-AF65-F5344CB8AC3E}">
        <p14:creationId xmlns:p14="http://schemas.microsoft.com/office/powerpoint/2010/main" val="33195193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a:xfrm>
            <a:off x="0" y="0"/>
            <a:ext cx="7311775" cy="852900"/>
          </a:xfrm>
        </p:spPr>
        <p:txBody>
          <a:bodyPr/>
          <a:lstStyle/>
          <a:p>
            <a:r>
              <a:rPr lang="en-US" sz="2200" dirty="0"/>
              <a:t>A.3.3 </a:t>
            </a:r>
            <a:r>
              <a:rPr lang="en-GB" sz="2200" b="1" dirty="0"/>
              <a:t>Practical examples on how to create educational digital content with interactive platforms</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388375" y="852901"/>
            <a:ext cx="6923399" cy="4009032"/>
          </a:xfrm>
        </p:spPr>
        <p:txBody>
          <a:bodyPr/>
          <a:lstStyle/>
          <a:p>
            <a:pPr marL="38100" indent="0" algn="ctr">
              <a:buNone/>
            </a:pPr>
            <a:r>
              <a:rPr lang="en-GB" sz="2000" dirty="0"/>
              <a:t>Create your own educational digital content with interactive platforms	   (1)</a:t>
            </a:r>
          </a:p>
          <a:p>
            <a:pPr marL="38100" indent="0" algn="just">
              <a:buNone/>
            </a:pPr>
            <a:endParaRPr lang="en-GB" sz="1400" b="1" dirty="0">
              <a:solidFill>
                <a:schemeClr val="accent4">
                  <a:lumMod val="75000"/>
                </a:schemeClr>
              </a:solidFill>
            </a:endParaRPr>
          </a:p>
          <a:p>
            <a:pPr marL="38100" indent="0" algn="ctr">
              <a:buNone/>
            </a:pPr>
            <a:r>
              <a:rPr lang="en-GB" sz="1400" b="1" dirty="0">
                <a:solidFill>
                  <a:schemeClr val="accent4">
                    <a:lumMod val="75000"/>
                  </a:schemeClr>
                </a:solidFill>
              </a:rPr>
              <a:t>Google Forms</a:t>
            </a:r>
          </a:p>
          <a:p>
            <a:pPr marL="38100" indent="0" algn="ctr">
              <a:buNone/>
            </a:pPr>
            <a:endParaRPr lang="en-GB" sz="1400" b="1" dirty="0">
              <a:solidFill>
                <a:schemeClr val="accent4">
                  <a:lumMod val="75000"/>
                </a:schemeClr>
              </a:solidFill>
            </a:endParaRPr>
          </a:p>
          <a:p>
            <a:r>
              <a:rPr lang="en-GB" sz="1400" dirty="0">
                <a:solidFill>
                  <a:schemeClr val="tx1"/>
                </a:solidFill>
              </a:rPr>
              <a:t>Watch the video tutorial at: </a:t>
            </a:r>
            <a:r>
              <a:rPr lang="en-GB" sz="1400" dirty="0">
                <a:solidFill>
                  <a:schemeClr val="tx1"/>
                </a:solidFill>
                <a:hlinkClick r:id="rId3"/>
              </a:rPr>
              <a:t>https://www.youtube.com/watch?v=fXQDFhKFuTU</a:t>
            </a:r>
            <a:r>
              <a:rPr lang="en-GB" sz="1400" dirty="0">
                <a:solidFill>
                  <a:schemeClr val="tx1"/>
                </a:solidFill>
              </a:rPr>
              <a:t> </a:t>
            </a:r>
          </a:p>
          <a:p>
            <a:r>
              <a:rPr lang="en-GB" sz="1400" dirty="0"/>
              <a:t>Read the tutorial at:</a:t>
            </a:r>
            <a:r>
              <a:rPr lang="en-GB" sz="1400" dirty="0">
                <a:solidFill>
                  <a:schemeClr val="tx1"/>
                </a:solidFill>
              </a:rPr>
              <a:t> </a:t>
            </a:r>
            <a:r>
              <a:rPr lang="en-GB" sz="1400" dirty="0">
                <a:solidFill>
                  <a:schemeClr val="tx1"/>
                </a:solidFill>
                <a:hlinkClick r:id="rId4"/>
              </a:rPr>
              <a:t>https://support.google.com/docs/answer/6281888?hl=en&amp;co=GENIE.Platform%3DDesktop</a:t>
            </a:r>
            <a:r>
              <a:rPr lang="en-GB" sz="1400" dirty="0">
                <a:solidFill>
                  <a:schemeClr val="tx1"/>
                </a:solidFill>
              </a:rPr>
              <a:t>  </a:t>
            </a:r>
          </a:p>
        </p:txBody>
      </p:sp>
    </p:spTree>
    <p:extLst>
      <p:ext uri="{BB962C8B-B14F-4D97-AF65-F5344CB8AC3E}">
        <p14:creationId xmlns:p14="http://schemas.microsoft.com/office/powerpoint/2010/main" val="1183929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7 </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a:xfrm>
            <a:off x="582199" y="928150"/>
            <a:ext cx="6643624" cy="2440692"/>
          </a:xfrm>
        </p:spPr>
        <p:txBody>
          <a:bodyPr/>
          <a:lstStyle/>
          <a:p>
            <a:pPr marL="38100" indent="0">
              <a:buNone/>
            </a:pPr>
            <a:r>
              <a:rPr lang="en-GB" sz="1400" b="1" u="sng" dirty="0"/>
              <a:t>Individual work</a:t>
            </a:r>
          </a:p>
          <a:p>
            <a:endParaRPr lang="en-GB" sz="1400" dirty="0"/>
          </a:p>
          <a:p>
            <a:r>
              <a:rPr lang="en-GB" sz="1400" dirty="0"/>
              <a:t>Access Google Forms at: </a:t>
            </a:r>
            <a:r>
              <a:rPr lang="en-GB" sz="1400" dirty="0">
                <a:hlinkClick r:id="rId2"/>
              </a:rPr>
              <a:t>https://docs.google.com/forms</a:t>
            </a:r>
            <a:r>
              <a:rPr lang="en-GB" sz="1400" dirty="0"/>
              <a:t>  </a:t>
            </a:r>
          </a:p>
          <a:p>
            <a:r>
              <a:rPr lang="en-GB" sz="1400" dirty="0"/>
              <a:t>Create a Google account / Sign in</a:t>
            </a:r>
          </a:p>
          <a:p>
            <a:r>
              <a:rPr lang="en-GB" sz="1400" dirty="0"/>
              <a:t>Create a brief survey on cyberbullying in in your school (4-questions of different types)</a:t>
            </a:r>
          </a:p>
          <a:p>
            <a:pPr marL="38100" indent="0">
              <a:buNone/>
            </a:pPr>
            <a:endParaRPr lang="en-GB" sz="1400" dirty="0"/>
          </a:p>
          <a:p>
            <a:pPr marL="38100" indent="0">
              <a:buNone/>
            </a:pPr>
            <a:r>
              <a:rPr lang="en-GB" sz="1400" dirty="0"/>
              <a:t>Working time: 20 minutes</a:t>
            </a:r>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pic>
        <p:nvPicPr>
          <p:cNvPr id="7" name="Picture 6">
            <a:extLst>
              <a:ext uri="{FF2B5EF4-FFF2-40B4-BE49-F238E27FC236}">
                <a16:creationId xmlns:a16="http://schemas.microsoft.com/office/drawing/2014/main" id="{5D60B067-6BF9-432A-8F47-E189BB2F7E50}"/>
              </a:ext>
            </a:extLst>
          </p:cNvPr>
          <p:cNvPicPr>
            <a:picLocks noChangeAspect="1"/>
          </p:cNvPicPr>
          <p:nvPr/>
        </p:nvPicPr>
        <p:blipFill>
          <a:blip r:embed="rId4"/>
          <a:stretch>
            <a:fillRect/>
          </a:stretch>
        </p:blipFill>
        <p:spPr>
          <a:xfrm>
            <a:off x="2770701" y="2681710"/>
            <a:ext cx="4455122" cy="2104282"/>
          </a:xfrm>
          <a:prstGeom prst="rect">
            <a:avLst/>
          </a:prstGeom>
        </p:spPr>
      </p:pic>
    </p:spTree>
    <p:extLst>
      <p:ext uri="{BB962C8B-B14F-4D97-AF65-F5344CB8AC3E}">
        <p14:creationId xmlns:p14="http://schemas.microsoft.com/office/powerpoint/2010/main" val="1983845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a:xfrm>
            <a:off x="89377" y="0"/>
            <a:ext cx="7222398" cy="852900"/>
          </a:xfrm>
        </p:spPr>
        <p:txBody>
          <a:bodyPr/>
          <a:lstStyle/>
          <a:p>
            <a:r>
              <a:rPr lang="en-US" sz="2200" dirty="0"/>
              <a:t>A.3.3 </a:t>
            </a:r>
            <a:r>
              <a:rPr lang="en-GB" sz="2200" b="1" dirty="0"/>
              <a:t>Practical examples on how to create educational digital content with interactive platforms</a:t>
            </a:r>
            <a:endParaRPr lang="en-GB" sz="2200"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388375" y="852901"/>
            <a:ext cx="6923399" cy="4009032"/>
          </a:xfrm>
        </p:spPr>
        <p:txBody>
          <a:bodyPr/>
          <a:lstStyle/>
          <a:p>
            <a:pPr marL="38100" indent="0" algn="ctr">
              <a:buNone/>
            </a:pPr>
            <a:r>
              <a:rPr lang="en-GB" sz="2000" dirty="0"/>
              <a:t>Create your own educational digital content with interactive platforms	   (2)</a:t>
            </a:r>
          </a:p>
          <a:p>
            <a:pPr marL="38100" indent="0" algn="just">
              <a:buNone/>
            </a:pPr>
            <a:r>
              <a:rPr lang="en-GB" sz="1400" b="1" dirty="0" err="1">
                <a:solidFill>
                  <a:schemeClr val="accent4">
                    <a:lumMod val="75000"/>
                  </a:schemeClr>
                </a:solidFill>
              </a:rPr>
              <a:t>Powtoon</a:t>
            </a:r>
            <a:r>
              <a:rPr lang="en-GB" sz="1400" b="1" dirty="0">
                <a:solidFill>
                  <a:schemeClr val="accent4">
                    <a:lumMod val="75000"/>
                  </a:schemeClr>
                </a:solidFill>
              </a:rPr>
              <a:t> Studio </a:t>
            </a:r>
            <a:r>
              <a:rPr lang="en-GB" sz="1400" dirty="0"/>
              <a:t>allows you creating video fast (without any video making skills or background), namely:</a:t>
            </a:r>
          </a:p>
          <a:p>
            <a:pPr algn="just"/>
            <a:r>
              <a:rPr lang="en-GB" sz="1400" dirty="0"/>
              <a:t>How to edit text</a:t>
            </a:r>
          </a:p>
          <a:p>
            <a:pPr algn="just"/>
            <a:r>
              <a:rPr lang="en-GB" sz="1400" dirty="0"/>
              <a:t>Swap props and characters</a:t>
            </a:r>
          </a:p>
          <a:p>
            <a:pPr algn="just"/>
            <a:r>
              <a:rPr lang="en-GB" sz="1400" dirty="0"/>
              <a:t>Use live-action video</a:t>
            </a:r>
          </a:p>
          <a:p>
            <a:pPr algn="just"/>
            <a:r>
              <a:rPr lang="en-GB" sz="1400" dirty="0"/>
              <a:t>Adjust the timeline and animation effects</a:t>
            </a:r>
          </a:p>
          <a:p>
            <a:pPr algn="just"/>
            <a:r>
              <a:rPr lang="en-GB" sz="1400" dirty="0"/>
              <a:t>How to edit your own characters with our new character builder</a:t>
            </a:r>
          </a:p>
          <a:p>
            <a:pPr algn="just"/>
            <a:r>
              <a:rPr lang="en-GB" sz="1400" dirty="0"/>
              <a:t>How to publish your amazing video.</a:t>
            </a:r>
          </a:p>
          <a:p>
            <a:pPr marL="38100" indent="0">
              <a:buNone/>
            </a:pPr>
            <a:r>
              <a:rPr lang="en-GB" sz="1400" dirty="0"/>
              <a:t>Watch the video tutorial at: </a:t>
            </a:r>
            <a:r>
              <a:rPr lang="en-GB" sz="1400" dirty="0">
                <a:hlinkClick r:id="rId3"/>
              </a:rPr>
              <a:t>https://www.youtube.com/watch?v=vkfacjOpTcM</a:t>
            </a:r>
            <a:r>
              <a:rPr lang="en-GB" sz="1400" dirty="0"/>
              <a:t> </a:t>
            </a:r>
          </a:p>
          <a:p>
            <a:pPr marL="38100" indent="0">
              <a:buNone/>
            </a:pPr>
            <a:r>
              <a:rPr lang="en-GB" sz="1400" dirty="0"/>
              <a:t>Read the tutorial at: </a:t>
            </a:r>
            <a:r>
              <a:rPr lang="en-GB" sz="1400" dirty="0">
                <a:hlinkClick r:id="rId4"/>
              </a:rPr>
              <a:t>https://www.powtoon.com/blog/how-to-create-an-animated-presentation-in-5-easy-steps/</a:t>
            </a:r>
            <a:r>
              <a:rPr lang="en-GB" sz="1400" dirty="0"/>
              <a:t>  </a:t>
            </a:r>
          </a:p>
          <a:p>
            <a:pPr marL="38100" indent="0" algn="just">
              <a:buNone/>
            </a:pPr>
            <a:r>
              <a:rPr lang="en-GB" sz="1400" u="sng" dirty="0"/>
              <a:t> </a:t>
            </a:r>
          </a:p>
        </p:txBody>
      </p:sp>
    </p:spTree>
    <p:extLst>
      <p:ext uri="{BB962C8B-B14F-4D97-AF65-F5344CB8AC3E}">
        <p14:creationId xmlns:p14="http://schemas.microsoft.com/office/powerpoint/2010/main" val="494558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8 </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a:xfrm>
            <a:off x="582200" y="1040899"/>
            <a:ext cx="2376590" cy="3798729"/>
          </a:xfrm>
        </p:spPr>
        <p:txBody>
          <a:bodyPr/>
          <a:lstStyle/>
          <a:p>
            <a:pPr marL="38100" indent="0">
              <a:buNone/>
            </a:pPr>
            <a:r>
              <a:rPr lang="en-GB" sz="1400" b="1" u="sng" dirty="0"/>
              <a:t>Individual work</a:t>
            </a:r>
          </a:p>
          <a:p>
            <a:endParaRPr lang="en-GB" sz="1400" dirty="0"/>
          </a:p>
          <a:p>
            <a:endParaRPr lang="en-GB" sz="1400" dirty="0"/>
          </a:p>
          <a:p>
            <a:r>
              <a:rPr lang="en-GB" sz="1400" dirty="0"/>
              <a:t>Access </a:t>
            </a:r>
            <a:r>
              <a:rPr lang="en-GB" sz="1400" dirty="0" err="1"/>
              <a:t>Powtoon</a:t>
            </a:r>
            <a:r>
              <a:rPr lang="en-GB" sz="1400" dirty="0"/>
              <a:t> at: </a:t>
            </a:r>
            <a:r>
              <a:rPr lang="en-GB" sz="1400" dirty="0">
                <a:hlinkClick r:id="rId2"/>
              </a:rPr>
              <a:t>https://www.powtoon.com/edu-home/</a:t>
            </a:r>
            <a:r>
              <a:rPr lang="en-GB" sz="1400" dirty="0"/>
              <a:t> </a:t>
            </a:r>
          </a:p>
          <a:p>
            <a:r>
              <a:rPr lang="en-GB" sz="1400" dirty="0"/>
              <a:t>Click the button ‘Sign up’ or ‘Try it free’</a:t>
            </a:r>
          </a:p>
          <a:p>
            <a:r>
              <a:rPr lang="en-GB" sz="1400" dirty="0"/>
              <a:t>Create a short video to raise awareness of your primary children on school bullying</a:t>
            </a:r>
          </a:p>
          <a:p>
            <a:pPr marL="38100" indent="0">
              <a:buNone/>
            </a:pPr>
            <a:endParaRPr lang="en-GB" sz="1400" dirty="0"/>
          </a:p>
          <a:p>
            <a:pPr marL="38100" indent="0">
              <a:buNone/>
            </a:pPr>
            <a:r>
              <a:rPr lang="en-GB" sz="1400" dirty="0"/>
              <a:t>Working time: 30 minutes</a:t>
            </a:r>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pic>
        <p:nvPicPr>
          <p:cNvPr id="6" name="Picture 5">
            <a:extLst>
              <a:ext uri="{FF2B5EF4-FFF2-40B4-BE49-F238E27FC236}">
                <a16:creationId xmlns:a16="http://schemas.microsoft.com/office/drawing/2014/main" id="{63320726-2A75-4CE6-8800-6AF34C1331FD}"/>
              </a:ext>
            </a:extLst>
          </p:cNvPr>
          <p:cNvPicPr>
            <a:picLocks noChangeAspect="1"/>
          </p:cNvPicPr>
          <p:nvPr/>
        </p:nvPicPr>
        <p:blipFill>
          <a:blip r:embed="rId4"/>
          <a:stretch>
            <a:fillRect/>
          </a:stretch>
        </p:blipFill>
        <p:spPr>
          <a:xfrm>
            <a:off x="2958790" y="1626660"/>
            <a:ext cx="4240149" cy="2095679"/>
          </a:xfrm>
          <a:prstGeom prst="rect">
            <a:avLst/>
          </a:prstGeom>
        </p:spPr>
      </p:pic>
    </p:spTree>
    <p:extLst>
      <p:ext uri="{BB962C8B-B14F-4D97-AF65-F5344CB8AC3E}">
        <p14:creationId xmlns:p14="http://schemas.microsoft.com/office/powerpoint/2010/main" val="260089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281F-0CDA-4A14-B816-26A10513A258}"/>
              </a:ext>
            </a:extLst>
          </p:cNvPr>
          <p:cNvSpPr>
            <a:spLocks noGrp="1"/>
          </p:cNvSpPr>
          <p:nvPr>
            <p:ph type="title"/>
          </p:nvPr>
        </p:nvSpPr>
        <p:spPr>
          <a:xfrm>
            <a:off x="74341" y="0"/>
            <a:ext cx="7582830" cy="852900"/>
          </a:xfrm>
        </p:spPr>
        <p:txBody>
          <a:bodyPr/>
          <a:lstStyle/>
          <a:p>
            <a:r>
              <a:rPr lang="en-US" sz="2200" dirty="0"/>
              <a:t>A.3.3 </a:t>
            </a:r>
            <a:r>
              <a:rPr lang="en-GB" sz="2200" b="1" dirty="0"/>
              <a:t>Practical examples on how to create educational digital content with interactive platforms</a:t>
            </a:r>
            <a:endParaRPr lang="en-GB" sz="2200" dirty="0"/>
          </a:p>
        </p:txBody>
      </p:sp>
      <p:sp>
        <p:nvSpPr>
          <p:cNvPr id="3" name="Text Placeholder 2">
            <a:extLst>
              <a:ext uri="{FF2B5EF4-FFF2-40B4-BE49-F238E27FC236}">
                <a16:creationId xmlns:a16="http://schemas.microsoft.com/office/drawing/2014/main" id="{ABBFE9F6-3C0A-49AD-B98F-A9BE6880E386}"/>
              </a:ext>
            </a:extLst>
          </p:cNvPr>
          <p:cNvSpPr>
            <a:spLocks noGrp="1"/>
          </p:cNvSpPr>
          <p:nvPr>
            <p:ph type="body" idx="1"/>
          </p:nvPr>
        </p:nvSpPr>
        <p:spPr/>
        <p:txBody>
          <a:bodyPr/>
          <a:lstStyle/>
          <a:p>
            <a:pPr marL="38100" indent="0" algn="ctr">
              <a:buNone/>
            </a:pPr>
            <a:r>
              <a:rPr lang="en-GB" sz="2000" dirty="0"/>
              <a:t>Create your own educational digital content with interactive platforms	   (3)</a:t>
            </a:r>
          </a:p>
          <a:p>
            <a:pPr marL="0" indent="0" algn="ctr">
              <a:lnSpc>
                <a:spcPct val="107000"/>
              </a:lnSpc>
              <a:buNone/>
            </a:pPr>
            <a:endParaRPr lang="en-US" sz="1400" b="1" dirty="0">
              <a:solidFill>
                <a:schemeClr val="accent4">
                  <a:lumMod val="75000"/>
                </a:schemeClr>
              </a:solidFill>
              <a:latin typeface="Didact Gothic" panose="00000500000000000000" pitchFamily="2" charset="0"/>
              <a:cs typeface="Times New Roman" panose="02020603050405020304" pitchFamily="18" charset="0"/>
            </a:endParaRPr>
          </a:p>
          <a:p>
            <a:pPr marL="0" indent="0" algn="ctr">
              <a:lnSpc>
                <a:spcPct val="107000"/>
              </a:lnSpc>
              <a:buNone/>
            </a:pPr>
            <a:r>
              <a:rPr lang="en-US" sz="1400" b="1" dirty="0">
                <a:solidFill>
                  <a:schemeClr val="accent4">
                    <a:lumMod val="75000"/>
                  </a:schemeClr>
                </a:solidFill>
                <a:latin typeface="Didact Gothic" panose="00000500000000000000" pitchFamily="2" charset="0"/>
                <a:cs typeface="Times New Roman" panose="02020603050405020304" pitchFamily="18" charset="0"/>
              </a:rPr>
              <a:t>Canva</a:t>
            </a:r>
            <a:endParaRPr lang="en-US" sz="1400" dirty="0">
              <a:solidFill>
                <a:schemeClr val="accent4">
                  <a:lumMod val="75000"/>
                </a:schemeClr>
              </a:solidFill>
              <a:latin typeface="Didact Gothic" panose="00000500000000000000" pitchFamily="2" charset="0"/>
              <a:cs typeface="Times New Roman" panose="02020603050405020304" pitchFamily="18" charset="0"/>
            </a:endParaRPr>
          </a:p>
          <a:p>
            <a:r>
              <a:rPr lang="en-GB" sz="1400" dirty="0">
                <a:solidFill>
                  <a:schemeClr val="tx1"/>
                </a:solidFill>
              </a:rPr>
              <a:t>Watch the video tutorial at: </a:t>
            </a:r>
            <a:r>
              <a:rPr lang="en-GB" sz="1400" dirty="0">
                <a:solidFill>
                  <a:schemeClr val="tx1"/>
                </a:solidFill>
                <a:hlinkClick r:id="rId2"/>
              </a:rPr>
              <a:t>https://www.canva.com/designschool/tutorials/canva-for-teachers/</a:t>
            </a:r>
            <a:r>
              <a:rPr lang="en-GB" sz="1400" dirty="0">
                <a:solidFill>
                  <a:schemeClr val="tx1"/>
                </a:solidFill>
              </a:rPr>
              <a:t> </a:t>
            </a:r>
          </a:p>
          <a:p>
            <a:r>
              <a:rPr lang="en-GB" sz="1400" dirty="0"/>
              <a:t>Note that at:</a:t>
            </a:r>
            <a:r>
              <a:rPr lang="en-GB" sz="1400" b="1" dirty="0">
                <a:solidFill>
                  <a:schemeClr val="accent4">
                    <a:lumMod val="75000"/>
                  </a:schemeClr>
                </a:solidFill>
                <a:latin typeface="Didact Gothic" panose="00000500000000000000" pitchFamily="2" charset="0"/>
                <a:cs typeface="Times New Roman" panose="02020603050405020304" pitchFamily="18" charset="0"/>
              </a:rPr>
              <a:t> </a:t>
            </a:r>
          </a:p>
          <a:p>
            <a:pPr marL="38100" indent="0">
              <a:buNone/>
            </a:pPr>
            <a:r>
              <a:rPr lang="en-GB" sz="1400" b="1" dirty="0">
                <a:solidFill>
                  <a:schemeClr val="accent4">
                    <a:lumMod val="75000"/>
                  </a:schemeClr>
                </a:solidFill>
                <a:latin typeface="Didact Gothic" panose="00000500000000000000" pitchFamily="2" charset="0"/>
                <a:cs typeface="Times New Roman" panose="02020603050405020304" pitchFamily="18" charset="0"/>
                <a:hlinkClick r:id="rId2"/>
              </a:rPr>
              <a:t>https://www.canva.com/designschool/tutorials/canva-for-teachers/</a:t>
            </a:r>
            <a:r>
              <a:rPr lang="en-GB" sz="1400" b="1" dirty="0">
                <a:solidFill>
                  <a:schemeClr val="accent4">
                    <a:lumMod val="75000"/>
                  </a:schemeClr>
                </a:solidFill>
                <a:latin typeface="Didact Gothic" panose="00000500000000000000" pitchFamily="2" charset="0"/>
                <a:cs typeface="Times New Roman" panose="02020603050405020304" pitchFamily="18" charset="0"/>
              </a:rPr>
              <a:t> </a:t>
            </a:r>
          </a:p>
          <a:p>
            <a:pPr marL="38100" indent="0">
              <a:buNone/>
            </a:pPr>
            <a:r>
              <a:rPr lang="en-GB" sz="1400" dirty="0">
                <a:solidFill>
                  <a:schemeClr val="tx1"/>
                </a:solidFill>
                <a:latin typeface="Didact Gothic" panose="00000500000000000000" pitchFamily="2" charset="0"/>
                <a:cs typeface="Times New Roman" panose="02020603050405020304" pitchFamily="18" charset="0"/>
              </a:rPr>
              <a:t>you may find more tutorials for teachers on how to use Canva templates and  resources.</a:t>
            </a:r>
            <a:endParaRPr lang="en-GB" sz="1400" dirty="0">
              <a:solidFill>
                <a:schemeClr val="tx1"/>
              </a:solidFill>
              <a:latin typeface="Didact Gothic" panose="00000500000000000000" pitchFamily="2" charset="0"/>
            </a:endParaRPr>
          </a:p>
        </p:txBody>
      </p:sp>
    </p:spTree>
    <p:extLst>
      <p:ext uri="{BB962C8B-B14F-4D97-AF65-F5344CB8AC3E}">
        <p14:creationId xmlns:p14="http://schemas.microsoft.com/office/powerpoint/2010/main" val="1459582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9</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p:txBody>
          <a:bodyPr/>
          <a:lstStyle/>
          <a:p>
            <a:pPr marL="38100" indent="0">
              <a:buNone/>
            </a:pPr>
            <a:r>
              <a:rPr lang="en-GB" sz="1400" b="1" u="sng" dirty="0"/>
              <a:t>Individual work</a:t>
            </a:r>
          </a:p>
          <a:p>
            <a:endParaRPr lang="en-GB" sz="1400" dirty="0"/>
          </a:p>
          <a:p>
            <a:r>
              <a:rPr lang="en-GB" sz="1400" dirty="0"/>
              <a:t>Access Canva at: </a:t>
            </a:r>
            <a:r>
              <a:rPr lang="en-GB" sz="1400" dirty="0">
                <a:hlinkClick r:id="rId2"/>
              </a:rPr>
              <a:t>https://www.canva.com/</a:t>
            </a:r>
            <a:r>
              <a:rPr lang="en-GB" sz="1400" dirty="0"/>
              <a:t> </a:t>
            </a:r>
          </a:p>
          <a:p>
            <a:r>
              <a:rPr lang="en-GB" sz="1400" dirty="0"/>
              <a:t>Create a Canva account / Sign in</a:t>
            </a:r>
          </a:p>
          <a:p>
            <a:r>
              <a:rPr lang="en-GB" sz="1400" dirty="0"/>
              <a:t>Create class schedule for your pupils by choosing from provided templates</a:t>
            </a:r>
          </a:p>
          <a:p>
            <a:endParaRPr lang="en-GB" sz="1400" dirty="0"/>
          </a:p>
          <a:p>
            <a:pPr marL="38100" indent="0">
              <a:buNone/>
            </a:pPr>
            <a:r>
              <a:rPr lang="en-GB" sz="1400" dirty="0"/>
              <a:t>Working time: 15 minutes</a:t>
            </a:r>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spTree>
    <p:extLst>
      <p:ext uri="{BB962C8B-B14F-4D97-AF65-F5344CB8AC3E}">
        <p14:creationId xmlns:p14="http://schemas.microsoft.com/office/powerpoint/2010/main" val="3798070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281F-0CDA-4A14-B816-26A10513A258}"/>
              </a:ext>
            </a:extLst>
          </p:cNvPr>
          <p:cNvSpPr>
            <a:spLocks noGrp="1"/>
          </p:cNvSpPr>
          <p:nvPr>
            <p:ph type="title"/>
          </p:nvPr>
        </p:nvSpPr>
        <p:spPr>
          <a:xfrm>
            <a:off x="74341" y="0"/>
            <a:ext cx="7582830" cy="852900"/>
          </a:xfrm>
        </p:spPr>
        <p:txBody>
          <a:bodyPr/>
          <a:lstStyle/>
          <a:p>
            <a:r>
              <a:rPr lang="en-US" sz="2200" dirty="0"/>
              <a:t>A.3.3 </a:t>
            </a:r>
            <a:r>
              <a:rPr lang="en-GB" sz="2200" b="1" dirty="0"/>
              <a:t>Practical examples on how to create educational digital content with interactive platforms</a:t>
            </a:r>
            <a:endParaRPr lang="en-GB" sz="2200" dirty="0"/>
          </a:p>
        </p:txBody>
      </p:sp>
      <p:sp>
        <p:nvSpPr>
          <p:cNvPr id="3" name="Text Placeholder 2">
            <a:extLst>
              <a:ext uri="{FF2B5EF4-FFF2-40B4-BE49-F238E27FC236}">
                <a16:creationId xmlns:a16="http://schemas.microsoft.com/office/drawing/2014/main" id="{ABBFE9F6-3C0A-49AD-B98F-A9BE6880E386}"/>
              </a:ext>
            </a:extLst>
          </p:cNvPr>
          <p:cNvSpPr>
            <a:spLocks noGrp="1"/>
          </p:cNvSpPr>
          <p:nvPr>
            <p:ph type="body" idx="1"/>
          </p:nvPr>
        </p:nvSpPr>
        <p:spPr/>
        <p:txBody>
          <a:bodyPr/>
          <a:lstStyle/>
          <a:p>
            <a:pPr marL="38100" indent="0" algn="ctr">
              <a:buNone/>
            </a:pPr>
            <a:r>
              <a:rPr lang="en-GB" sz="2000" dirty="0"/>
              <a:t>Create your own educational digital content with interactive platforms	   (4)</a:t>
            </a:r>
          </a:p>
          <a:p>
            <a:pPr marL="0" indent="0" algn="ctr">
              <a:lnSpc>
                <a:spcPct val="107000"/>
              </a:lnSpc>
              <a:buNone/>
            </a:pPr>
            <a:endParaRPr lang="en-US" sz="1400" b="1" dirty="0">
              <a:solidFill>
                <a:schemeClr val="accent4">
                  <a:lumMod val="75000"/>
                </a:schemeClr>
              </a:solidFill>
              <a:latin typeface="Didact Gothic" panose="00000500000000000000" pitchFamily="2" charset="0"/>
              <a:cs typeface="Times New Roman" panose="02020603050405020304" pitchFamily="18" charset="0"/>
            </a:endParaRPr>
          </a:p>
          <a:p>
            <a:pPr marL="0" indent="0" algn="ctr">
              <a:lnSpc>
                <a:spcPct val="107000"/>
              </a:lnSpc>
              <a:buNone/>
            </a:pPr>
            <a:r>
              <a:rPr lang="en-US" sz="1400" b="1" dirty="0">
                <a:solidFill>
                  <a:schemeClr val="accent4">
                    <a:lumMod val="75000"/>
                  </a:schemeClr>
                </a:solidFill>
                <a:latin typeface="Didact Gothic" panose="00000500000000000000" pitchFamily="2" charset="0"/>
                <a:cs typeface="Times New Roman" panose="02020603050405020304" pitchFamily="18" charset="0"/>
              </a:rPr>
              <a:t>Kahoot</a:t>
            </a:r>
          </a:p>
          <a:p>
            <a:pPr marL="0" indent="0" algn="ctr">
              <a:lnSpc>
                <a:spcPct val="107000"/>
              </a:lnSpc>
              <a:buNone/>
            </a:pPr>
            <a:endParaRPr lang="en-US" sz="1400" dirty="0">
              <a:solidFill>
                <a:schemeClr val="accent4">
                  <a:lumMod val="75000"/>
                </a:schemeClr>
              </a:solidFill>
              <a:latin typeface="Didact Gothic" panose="00000500000000000000" pitchFamily="2" charset="0"/>
              <a:cs typeface="Times New Roman" panose="02020603050405020304" pitchFamily="18" charset="0"/>
            </a:endParaRPr>
          </a:p>
          <a:p>
            <a:r>
              <a:rPr lang="en-GB" sz="1400" dirty="0">
                <a:solidFill>
                  <a:schemeClr val="tx1"/>
                </a:solidFill>
              </a:rPr>
              <a:t>Watch the video tutorial at:  </a:t>
            </a:r>
            <a:r>
              <a:rPr lang="en-GB" sz="1400" dirty="0">
                <a:solidFill>
                  <a:schemeClr val="tx1"/>
                </a:solidFill>
                <a:hlinkClick r:id="rId2"/>
              </a:rPr>
              <a:t>https://www.youtube.com/watch?v=KJgZZQcsSPk</a:t>
            </a:r>
            <a:r>
              <a:rPr lang="en-GB" sz="1400" dirty="0">
                <a:solidFill>
                  <a:schemeClr val="tx1"/>
                </a:solidFill>
              </a:rPr>
              <a:t> </a:t>
            </a:r>
          </a:p>
          <a:p>
            <a:r>
              <a:rPr lang="en-GB" sz="1400" dirty="0"/>
              <a:t>Read the tutorial at:</a:t>
            </a:r>
            <a:r>
              <a:rPr lang="en-GB" sz="1400" b="1" dirty="0">
                <a:solidFill>
                  <a:schemeClr val="accent4">
                    <a:lumMod val="75000"/>
                  </a:schemeClr>
                </a:solidFill>
                <a:latin typeface="Didact Gothic" panose="00000500000000000000" pitchFamily="2" charset="0"/>
                <a:cs typeface="Times New Roman" panose="02020603050405020304" pitchFamily="18" charset="0"/>
              </a:rPr>
              <a:t> </a:t>
            </a:r>
            <a:r>
              <a:rPr lang="en-GB" sz="1400" dirty="0">
                <a:solidFill>
                  <a:schemeClr val="accent4">
                    <a:lumMod val="75000"/>
                  </a:schemeClr>
                </a:solidFill>
                <a:latin typeface="Didact Gothic" panose="00000500000000000000" pitchFamily="2" charset="0"/>
                <a:cs typeface="Times New Roman" panose="02020603050405020304" pitchFamily="18" charset="0"/>
                <a:hlinkClick r:id="rId3"/>
              </a:rPr>
              <a:t>https://kahoot.com/blog/2021/01/28/how-to-create-kahoot-tips-teachers/</a:t>
            </a:r>
            <a:r>
              <a:rPr lang="en-GB" sz="1400" dirty="0">
                <a:solidFill>
                  <a:schemeClr val="accent4">
                    <a:lumMod val="75000"/>
                  </a:schemeClr>
                </a:solidFill>
                <a:latin typeface="Didact Gothic" panose="00000500000000000000" pitchFamily="2" charset="0"/>
                <a:cs typeface="Times New Roman" panose="02020603050405020304" pitchFamily="18" charset="0"/>
              </a:rPr>
              <a:t> </a:t>
            </a:r>
            <a:endParaRPr lang="en-GB" sz="1400" dirty="0">
              <a:solidFill>
                <a:schemeClr val="accent4">
                  <a:lumMod val="75000"/>
                </a:schemeClr>
              </a:solidFill>
              <a:latin typeface="Didact Gothic" panose="00000500000000000000" pitchFamily="2" charset="0"/>
            </a:endParaRPr>
          </a:p>
          <a:p>
            <a:pPr marL="0" indent="0">
              <a:lnSpc>
                <a:spcPct val="107000"/>
              </a:lnSpc>
              <a:buNone/>
            </a:pPr>
            <a:r>
              <a:rPr lang="en-GB" sz="1400" b="1" dirty="0">
                <a:solidFill>
                  <a:schemeClr val="accent4">
                    <a:lumMod val="75000"/>
                  </a:schemeClr>
                </a:solidFill>
                <a:latin typeface="Didact Gothic" panose="00000500000000000000" pitchFamily="2" charset="0"/>
                <a:cs typeface="Times New Roman" panose="02020603050405020304" pitchFamily="18" charset="0"/>
              </a:rPr>
              <a:t> </a:t>
            </a:r>
            <a:endParaRPr lang="en-GB" sz="1400" b="1" dirty="0">
              <a:solidFill>
                <a:schemeClr val="accent4">
                  <a:lumMod val="75000"/>
                </a:schemeClr>
              </a:solidFill>
              <a:latin typeface="Didact Gothic" panose="00000500000000000000" pitchFamily="2" charset="0"/>
            </a:endParaRPr>
          </a:p>
        </p:txBody>
      </p:sp>
    </p:spTree>
    <p:extLst>
      <p:ext uri="{BB962C8B-B14F-4D97-AF65-F5344CB8AC3E}">
        <p14:creationId xmlns:p14="http://schemas.microsoft.com/office/powerpoint/2010/main" val="647241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10</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a:xfrm>
            <a:off x="494453" y="1040900"/>
            <a:ext cx="3210560" cy="3693660"/>
          </a:xfrm>
        </p:spPr>
        <p:txBody>
          <a:bodyPr/>
          <a:lstStyle/>
          <a:p>
            <a:pPr marL="38100" indent="0">
              <a:buNone/>
            </a:pPr>
            <a:r>
              <a:rPr lang="en-GB" sz="1400" b="1" u="sng" dirty="0"/>
              <a:t>Individual work</a:t>
            </a:r>
          </a:p>
          <a:p>
            <a:endParaRPr lang="en-GB" sz="1400" dirty="0"/>
          </a:p>
          <a:p>
            <a:r>
              <a:rPr lang="en-GB" sz="1400" dirty="0"/>
              <a:t>Access Kahoot at: </a:t>
            </a:r>
            <a:r>
              <a:rPr lang="en-GB" sz="1400" dirty="0">
                <a:hlinkClick r:id="rId2"/>
              </a:rPr>
              <a:t>https://kahoot.com/</a:t>
            </a:r>
            <a:r>
              <a:rPr lang="en-GB" sz="1400" dirty="0"/>
              <a:t> </a:t>
            </a:r>
          </a:p>
          <a:p>
            <a:pPr algn="just"/>
            <a:r>
              <a:rPr lang="en-GB" sz="1400" dirty="0"/>
              <a:t>Create a Kahoot account / Sign in</a:t>
            </a:r>
          </a:p>
          <a:p>
            <a:pPr algn="just"/>
            <a:r>
              <a:rPr lang="en-GB" sz="1400" dirty="0"/>
              <a:t>Create a brief assessment test (a game/quiz) on definition of school bullying and positive behaviour among primary pupils (3 multiple-choice items with 4 answer-options each, with 60 seconds solving time each item, and background image)</a:t>
            </a:r>
          </a:p>
          <a:p>
            <a:pPr marL="38100" indent="0">
              <a:buNone/>
            </a:pPr>
            <a:r>
              <a:rPr lang="en-GB" sz="1400" dirty="0"/>
              <a:t>Working time: 20 minutes</a:t>
            </a:r>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pic>
        <p:nvPicPr>
          <p:cNvPr id="6" name="Picture 5">
            <a:extLst>
              <a:ext uri="{FF2B5EF4-FFF2-40B4-BE49-F238E27FC236}">
                <a16:creationId xmlns:a16="http://schemas.microsoft.com/office/drawing/2014/main" id="{C38710B5-CB1E-4863-9444-28D600C2DEC0}"/>
              </a:ext>
            </a:extLst>
          </p:cNvPr>
          <p:cNvPicPr>
            <a:picLocks noChangeAspect="1"/>
          </p:cNvPicPr>
          <p:nvPr/>
        </p:nvPicPr>
        <p:blipFill>
          <a:blip r:embed="rId4"/>
          <a:stretch>
            <a:fillRect/>
          </a:stretch>
        </p:blipFill>
        <p:spPr>
          <a:xfrm>
            <a:off x="3613029" y="1040900"/>
            <a:ext cx="3485243" cy="1940061"/>
          </a:xfrm>
          <a:prstGeom prst="rect">
            <a:avLst/>
          </a:prstGeom>
        </p:spPr>
      </p:pic>
    </p:spTree>
    <p:extLst>
      <p:ext uri="{BB962C8B-B14F-4D97-AF65-F5344CB8AC3E}">
        <p14:creationId xmlns:p14="http://schemas.microsoft.com/office/powerpoint/2010/main" val="2635277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36DE-6B43-4A03-9896-E959AF09D8B5}"/>
              </a:ext>
            </a:extLst>
          </p:cNvPr>
          <p:cNvSpPr>
            <a:spLocks noGrp="1"/>
          </p:cNvSpPr>
          <p:nvPr>
            <p:ph type="title"/>
          </p:nvPr>
        </p:nvSpPr>
        <p:spPr/>
        <p:txBody>
          <a:bodyPr/>
          <a:lstStyle/>
          <a:p>
            <a:r>
              <a:rPr lang="en-US" dirty="0"/>
              <a:t>References</a:t>
            </a:r>
            <a:endParaRPr lang="en-GB" dirty="0"/>
          </a:p>
        </p:txBody>
      </p:sp>
      <p:sp>
        <p:nvSpPr>
          <p:cNvPr id="3" name="Text Placeholder 2">
            <a:extLst>
              <a:ext uri="{FF2B5EF4-FFF2-40B4-BE49-F238E27FC236}">
                <a16:creationId xmlns:a16="http://schemas.microsoft.com/office/drawing/2014/main" id="{B7467520-62EF-4481-902A-97A0B04ADDE9}"/>
              </a:ext>
            </a:extLst>
          </p:cNvPr>
          <p:cNvSpPr>
            <a:spLocks noGrp="1"/>
          </p:cNvSpPr>
          <p:nvPr>
            <p:ph type="body" idx="1"/>
          </p:nvPr>
        </p:nvSpPr>
        <p:spPr>
          <a:xfrm>
            <a:off x="582200" y="1040900"/>
            <a:ext cx="6525300" cy="3732138"/>
          </a:xfrm>
        </p:spPr>
        <p:txBody>
          <a:bodyPr/>
          <a:lstStyle/>
          <a:p>
            <a:pPr marL="0" lvl="0" indent="0">
              <a:buNone/>
              <a:tabLst>
                <a:tab pos="457200" algn="l"/>
              </a:tabLst>
            </a:pPr>
            <a:r>
              <a:rPr lang="en-GB" sz="1200" dirty="0">
                <a:effectLst/>
                <a:latin typeface="Didact Gothic" panose="00000500000000000000" pitchFamily="2" charset="0"/>
                <a:ea typeface="Calibri" panose="020F0502020204030204" pitchFamily="34" charset="0"/>
                <a:cs typeface="Times New Roman" panose="02020603050405020304" pitchFamily="18" charset="0"/>
              </a:rPr>
              <a:t>1. How to use Google Forms to create a survey, </a:t>
            </a:r>
            <a:r>
              <a:rPr lang="en-GB" sz="1200" u="sng" dirty="0">
                <a:solidFill>
                  <a:srgbClr val="0563C1"/>
                </a:solidFill>
                <a:effectLst/>
                <a:latin typeface="Didact Gothic" panose="00000500000000000000" pitchFamily="2" charset="0"/>
                <a:ea typeface="Calibri" panose="020F0502020204030204" pitchFamily="34" charset="0"/>
                <a:cs typeface="Times New Roman" panose="02020603050405020304" pitchFamily="18" charset="0"/>
                <a:hlinkClick r:id="rId2"/>
              </a:rPr>
              <a:t>https://www.youtube.com/watch?v=fXQDFhKFuTU</a:t>
            </a:r>
            <a:r>
              <a:rPr lang="en-GB" sz="1200" dirty="0">
                <a:effectLst/>
                <a:latin typeface="Didact Gothic" panose="00000500000000000000" pitchFamily="2" charset="0"/>
                <a:ea typeface="Calibri" panose="020F0502020204030204" pitchFamily="34" charset="0"/>
                <a:cs typeface="Times New Roman" panose="02020603050405020304" pitchFamily="18" charset="0"/>
              </a:rPr>
              <a:t> </a:t>
            </a:r>
          </a:p>
          <a:p>
            <a:pPr marL="0" lvl="0" indent="0">
              <a:buNone/>
              <a:tabLst>
                <a:tab pos="457200" algn="l"/>
              </a:tabLst>
            </a:pPr>
            <a:r>
              <a:rPr lang="en-GB" sz="1200" dirty="0">
                <a:effectLst/>
                <a:latin typeface="Didact Gothic" panose="00000500000000000000" pitchFamily="2" charset="0"/>
                <a:ea typeface="Calibri" panose="020F0502020204030204" pitchFamily="34" charset="0"/>
                <a:cs typeface="Times New Roman" panose="02020603050405020304" pitchFamily="18" charset="0"/>
              </a:rPr>
              <a:t>2. How to use Google Forms,  </a:t>
            </a:r>
            <a:r>
              <a:rPr lang="en-GB" sz="1200" u="sng" dirty="0">
                <a:solidFill>
                  <a:srgbClr val="0563C1"/>
                </a:solidFill>
                <a:effectLst/>
                <a:latin typeface="Didact Gothic" panose="00000500000000000000" pitchFamily="2" charset="0"/>
                <a:ea typeface="Calibri" panose="020F0502020204030204" pitchFamily="34" charset="0"/>
                <a:cs typeface="Times New Roman" panose="02020603050405020304" pitchFamily="18" charset="0"/>
                <a:hlinkClick r:id="rId3"/>
              </a:rPr>
              <a:t>https://support.google.com/docs/answer/6281888?hl=en&amp;co=GENIE.Platform%3DDesktop</a:t>
            </a:r>
            <a:r>
              <a:rPr lang="en-GB" sz="1200" dirty="0">
                <a:effectLst/>
                <a:latin typeface="Didact Gothic" panose="00000500000000000000" pitchFamily="2" charset="0"/>
                <a:ea typeface="Calibri" panose="020F0502020204030204" pitchFamily="34" charset="0"/>
                <a:cs typeface="Times New Roman" panose="02020603050405020304" pitchFamily="18" charset="0"/>
              </a:rPr>
              <a:t>  </a:t>
            </a:r>
          </a:p>
          <a:p>
            <a:pPr marL="0" lvl="0" indent="0">
              <a:buNone/>
              <a:tabLst>
                <a:tab pos="457200" algn="l"/>
              </a:tabLst>
            </a:pPr>
            <a:r>
              <a:rPr lang="en-US" sz="1200" dirty="0">
                <a:effectLst/>
                <a:latin typeface="Didact Gothic" panose="00000500000000000000" pitchFamily="2" charset="0"/>
                <a:ea typeface="Calibri" panose="020F0502020204030204" pitchFamily="34" charset="0"/>
                <a:cs typeface="Times New Roman" panose="02020603050405020304" pitchFamily="18" charset="0"/>
              </a:rPr>
              <a:t>3. </a:t>
            </a:r>
            <a:r>
              <a:rPr lang="ro-RO" sz="1200" dirty="0">
                <a:effectLst/>
                <a:latin typeface="Didact Gothic" panose="00000500000000000000" pitchFamily="2" charset="0"/>
                <a:ea typeface="Calibri" panose="020F0502020204030204" pitchFamily="34" charset="0"/>
                <a:cs typeface="Times New Roman" panose="02020603050405020304" pitchFamily="18" charset="0"/>
              </a:rPr>
              <a:t>Google </a:t>
            </a:r>
            <a:r>
              <a:rPr lang="ro-RO" sz="1200" dirty="0" err="1">
                <a:effectLst/>
                <a:latin typeface="Didact Gothic" panose="00000500000000000000" pitchFamily="2" charset="0"/>
                <a:ea typeface="Calibri" panose="020F0502020204030204" pitchFamily="34" charset="0"/>
                <a:cs typeface="Times New Roman" panose="02020603050405020304" pitchFamily="18" charset="0"/>
              </a:rPr>
              <a:t>Forms</a:t>
            </a:r>
            <a:r>
              <a:rPr lang="ro-RO" sz="1200" dirty="0">
                <a:effectLst/>
                <a:latin typeface="Didact Gothic" panose="00000500000000000000" pitchFamily="2" charset="0"/>
                <a:ea typeface="Calibri" panose="020F0502020204030204" pitchFamily="34" charset="0"/>
                <a:cs typeface="Times New Roman" panose="02020603050405020304" pitchFamily="18" charset="0"/>
              </a:rPr>
              <a:t>, </a:t>
            </a:r>
            <a:r>
              <a:rPr lang="ro-RO" sz="1200" u="sng" dirty="0">
                <a:solidFill>
                  <a:srgbClr val="0563C1"/>
                </a:solidFill>
                <a:effectLst/>
                <a:latin typeface="Didact Gothic" panose="00000500000000000000" pitchFamily="2" charset="0"/>
                <a:ea typeface="Calibri" panose="020F0502020204030204" pitchFamily="34" charset="0"/>
                <a:cs typeface="Times New Roman" panose="02020603050405020304" pitchFamily="18" charset="0"/>
                <a:hlinkClick r:id="rId4"/>
              </a:rPr>
              <a:t>https://docs.google.com/forms</a:t>
            </a:r>
            <a:r>
              <a:rPr lang="ro-RO" sz="1200" dirty="0">
                <a:effectLst/>
                <a:latin typeface="Didact Gothic" panose="00000500000000000000" pitchFamily="2" charset="0"/>
                <a:ea typeface="Calibri" panose="020F0502020204030204" pitchFamily="34" charset="0"/>
                <a:cs typeface="Times New Roman" panose="02020603050405020304" pitchFamily="18" charset="0"/>
              </a:rPr>
              <a:t>  </a:t>
            </a:r>
            <a:endParaRPr lang="en-GB" sz="1200" dirty="0">
              <a:effectLst/>
              <a:latin typeface="Didact Gothic" panose="00000500000000000000" pitchFamily="2" charset="0"/>
              <a:ea typeface="Calibri" panose="020F0502020204030204" pitchFamily="34" charset="0"/>
              <a:cs typeface="Times New Roman" panose="02020603050405020304" pitchFamily="18" charset="0"/>
            </a:endParaRPr>
          </a:p>
          <a:p>
            <a:pPr marL="0" lvl="0" indent="0">
              <a:buNone/>
              <a:tabLst>
                <a:tab pos="457200" algn="l"/>
              </a:tabLst>
            </a:pPr>
            <a:r>
              <a:rPr lang="en-GB" sz="1200" dirty="0">
                <a:effectLst/>
                <a:latin typeface="Didact Gothic" panose="00000500000000000000" pitchFamily="2" charset="0"/>
                <a:ea typeface="Calibri" panose="020F0502020204030204" pitchFamily="34" charset="0"/>
                <a:cs typeface="Times New Roman" panose="02020603050405020304" pitchFamily="18" charset="0"/>
              </a:rPr>
              <a:t>4. How to make video online in the </a:t>
            </a:r>
            <a:r>
              <a:rPr lang="en-GB" sz="1200" dirty="0" err="1">
                <a:effectLst/>
                <a:latin typeface="Didact Gothic" panose="00000500000000000000" pitchFamily="2" charset="0"/>
                <a:ea typeface="Calibri" panose="020F0502020204030204" pitchFamily="34" charset="0"/>
                <a:cs typeface="Times New Roman" panose="02020603050405020304" pitchFamily="18" charset="0"/>
              </a:rPr>
              <a:t>Powtoon</a:t>
            </a:r>
            <a:r>
              <a:rPr lang="en-GB" sz="1200" dirty="0">
                <a:effectLst/>
                <a:latin typeface="Didact Gothic" panose="00000500000000000000" pitchFamily="2" charset="0"/>
                <a:ea typeface="Calibri" panose="020F0502020204030204" pitchFamily="34" charset="0"/>
                <a:cs typeface="Times New Roman" panose="02020603050405020304" pitchFamily="18" charset="0"/>
              </a:rPr>
              <a:t> Studio / </a:t>
            </a:r>
            <a:r>
              <a:rPr lang="en-GB" sz="1200" dirty="0" err="1">
                <a:effectLst/>
                <a:latin typeface="Didact Gothic" panose="00000500000000000000" pitchFamily="2" charset="0"/>
                <a:ea typeface="Calibri" panose="020F0502020204030204" pitchFamily="34" charset="0"/>
                <a:cs typeface="Times New Roman" panose="02020603050405020304" pitchFamily="18" charset="0"/>
              </a:rPr>
              <a:t>Powtoon</a:t>
            </a:r>
            <a:r>
              <a:rPr lang="en-GB" sz="1200" dirty="0">
                <a:effectLst/>
                <a:latin typeface="Didact Gothic" panose="00000500000000000000" pitchFamily="2" charset="0"/>
                <a:ea typeface="Calibri" panose="020F0502020204030204" pitchFamily="34" charset="0"/>
                <a:cs typeface="Times New Roman" panose="02020603050405020304" pitchFamily="18" charset="0"/>
              </a:rPr>
              <a:t> tutorials,  </a:t>
            </a:r>
            <a:r>
              <a:rPr lang="en-GB" sz="1200" u="sng" dirty="0">
                <a:solidFill>
                  <a:srgbClr val="0563C1"/>
                </a:solidFill>
                <a:effectLst/>
                <a:latin typeface="Didact Gothic" panose="00000500000000000000" pitchFamily="2" charset="0"/>
                <a:ea typeface="Calibri" panose="020F0502020204030204" pitchFamily="34" charset="0"/>
                <a:cs typeface="Times New Roman" panose="02020603050405020304" pitchFamily="18" charset="0"/>
                <a:hlinkClick r:id="rId5"/>
              </a:rPr>
              <a:t>https://www.youtube.com/watch?v=vkfacjOpTcM</a:t>
            </a:r>
            <a:r>
              <a:rPr lang="en-GB" sz="1200" dirty="0">
                <a:effectLst/>
                <a:latin typeface="Didact Gothic" panose="00000500000000000000" pitchFamily="2" charset="0"/>
                <a:ea typeface="Calibri" panose="020F0502020204030204" pitchFamily="34" charset="0"/>
                <a:cs typeface="Times New Roman" panose="02020603050405020304" pitchFamily="18" charset="0"/>
              </a:rPr>
              <a:t>  </a:t>
            </a:r>
          </a:p>
          <a:p>
            <a:pPr marL="0" lvl="0" indent="0">
              <a:buNone/>
              <a:tabLst>
                <a:tab pos="457200" algn="l"/>
              </a:tabLst>
            </a:pPr>
            <a:r>
              <a:rPr lang="en-GB" sz="1200" dirty="0">
                <a:effectLst/>
                <a:latin typeface="Didact Gothic" panose="00000500000000000000" pitchFamily="2" charset="0"/>
                <a:ea typeface="Calibri" panose="020F0502020204030204" pitchFamily="34" charset="0"/>
                <a:cs typeface="Times New Roman" panose="02020603050405020304" pitchFamily="18" charset="0"/>
              </a:rPr>
              <a:t>5. How To Create Cool Animated Presentations In 5 Easy Steps, </a:t>
            </a:r>
            <a:r>
              <a:rPr lang="en-GB" sz="1200" u="sng" dirty="0">
                <a:solidFill>
                  <a:srgbClr val="0563C1"/>
                </a:solidFill>
                <a:effectLst/>
                <a:latin typeface="Didact Gothic" panose="00000500000000000000" pitchFamily="2" charset="0"/>
                <a:ea typeface="Calibri" panose="020F0502020204030204" pitchFamily="34" charset="0"/>
                <a:cs typeface="Times New Roman" panose="02020603050405020304" pitchFamily="18" charset="0"/>
                <a:hlinkClick r:id="rId6"/>
              </a:rPr>
              <a:t>https://www.powtoon.com/blog/how-to-create-an-animated-presentation-in-5-easy-steps/</a:t>
            </a:r>
            <a:r>
              <a:rPr lang="en-GB" sz="1200" dirty="0">
                <a:effectLst/>
                <a:latin typeface="Didact Gothic" panose="00000500000000000000" pitchFamily="2" charset="0"/>
                <a:ea typeface="Calibri" panose="020F0502020204030204" pitchFamily="34" charset="0"/>
                <a:cs typeface="Times New Roman" panose="02020603050405020304" pitchFamily="18" charset="0"/>
              </a:rPr>
              <a:t>  </a:t>
            </a:r>
          </a:p>
          <a:p>
            <a:pPr marL="0" lvl="0" indent="0">
              <a:buNone/>
              <a:tabLst>
                <a:tab pos="457200" algn="l"/>
              </a:tabLst>
            </a:pPr>
            <a:r>
              <a:rPr lang="en-US" sz="1200" dirty="0">
                <a:effectLst/>
                <a:latin typeface="Didact Gothic" panose="00000500000000000000" pitchFamily="2" charset="0"/>
                <a:ea typeface="Calibri" panose="020F0502020204030204" pitchFamily="34" charset="0"/>
                <a:cs typeface="Times New Roman" panose="02020603050405020304" pitchFamily="18" charset="0"/>
              </a:rPr>
              <a:t>6. </a:t>
            </a:r>
            <a:r>
              <a:rPr lang="ro-RO" sz="1200" dirty="0" err="1">
                <a:effectLst/>
                <a:latin typeface="Didact Gothic" panose="00000500000000000000" pitchFamily="2" charset="0"/>
                <a:ea typeface="Calibri" panose="020F0502020204030204" pitchFamily="34" charset="0"/>
                <a:cs typeface="Times New Roman" panose="02020603050405020304" pitchFamily="18" charset="0"/>
              </a:rPr>
              <a:t>Powtoon</a:t>
            </a:r>
            <a:r>
              <a:rPr lang="ro-RO" sz="1200" dirty="0">
                <a:effectLst/>
                <a:latin typeface="Didact Gothic" panose="00000500000000000000" pitchFamily="2" charset="0"/>
                <a:ea typeface="Calibri" panose="020F0502020204030204" pitchFamily="34" charset="0"/>
                <a:cs typeface="Times New Roman" panose="02020603050405020304" pitchFamily="18" charset="0"/>
              </a:rPr>
              <a:t>, </a:t>
            </a:r>
            <a:r>
              <a:rPr lang="ro-RO" sz="1200" u="sng" dirty="0">
                <a:solidFill>
                  <a:srgbClr val="0563C1"/>
                </a:solidFill>
                <a:effectLst/>
                <a:latin typeface="Didact Gothic" panose="00000500000000000000" pitchFamily="2" charset="0"/>
                <a:ea typeface="Calibri" panose="020F0502020204030204" pitchFamily="34" charset="0"/>
                <a:cs typeface="Times New Roman" panose="02020603050405020304" pitchFamily="18" charset="0"/>
                <a:hlinkClick r:id="rId7"/>
              </a:rPr>
              <a:t>https://www.powtoon.com/edu-home/</a:t>
            </a:r>
            <a:endParaRPr lang="en-GB" sz="1200" dirty="0">
              <a:effectLst/>
              <a:latin typeface="Didact Gothic" panose="00000500000000000000" pitchFamily="2" charset="0"/>
              <a:ea typeface="Calibri" panose="020F0502020204030204" pitchFamily="34" charset="0"/>
              <a:cs typeface="Times New Roman" panose="02020603050405020304" pitchFamily="18" charset="0"/>
            </a:endParaRPr>
          </a:p>
          <a:p>
            <a:pPr marL="0" lvl="0" indent="0">
              <a:buNone/>
              <a:tabLst>
                <a:tab pos="457200" algn="l"/>
              </a:tabLst>
            </a:pPr>
            <a:r>
              <a:rPr lang="en-US" sz="1200" dirty="0">
                <a:effectLst/>
                <a:latin typeface="Didact Gothic" panose="00000500000000000000" pitchFamily="2" charset="0"/>
                <a:ea typeface="Calibri" panose="020F0502020204030204" pitchFamily="34" charset="0"/>
                <a:cs typeface="Times New Roman" panose="02020603050405020304" pitchFamily="18" charset="0"/>
              </a:rPr>
              <a:t>7. </a:t>
            </a:r>
            <a:r>
              <a:rPr lang="ro-RO" sz="1200" dirty="0" err="1">
                <a:effectLst/>
                <a:latin typeface="Didact Gothic" panose="00000500000000000000" pitchFamily="2" charset="0"/>
                <a:ea typeface="Calibri" panose="020F0502020204030204" pitchFamily="34" charset="0"/>
                <a:cs typeface="Times New Roman" panose="02020603050405020304" pitchFamily="18" charset="0"/>
              </a:rPr>
              <a:t>Canva</a:t>
            </a:r>
            <a:r>
              <a:rPr lang="ro-RO" sz="1200" dirty="0">
                <a:effectLst/>
                <a:latin typeface="Didact Gothic" panose="00000500000000000000" pitchFamily="2" charset="0"/>
                <a:ea typeface="Calibri" panose="020F0502020204030204" pitchFamily="34" charset="0"/>
                <a:cs typeface="Times New Roman" panose="02020603050405020304" pitchFamily="18" charset="0"/>
              </a:rPr>
              <a:t> for </a:t>
            </a:r>
            <a:r>
              <a:rPr lang="ro-RO" sz="1200" dirty="0" err="1">
                <a:effectLst/>
                <a:latin typeface="Didact Gothic" panose="00000500000000000000" pitchFamily="2" charset="0"/>
                <a:ea typeface="Calibri" panose="020F0502020204030204" pitchFamily="34" charset="0"/>
                <a:cs typeface="Times New Roman" panose="02020603050405020304" pitchFamily="18" charset="0"/>
              </a:rPr>
              <a:t>Teachers</a:t>
            </a:r>
            <a:r>
              <a:rPr lang="ro-RO" sz="1200" dirty="0">
                <a:effectLst/>
                <a:latin typeface="Didact Gothic" panose="00000500000000000000" pitchFamily="2" charset="0"/>
                <a:ea typeface="Calibri" panose="020F0502020204030204" pitchFamily="34" charset="0"/>
                <a:cs typeface="Times New Roman" panose="02020603050405020304" pitchFamily="18" charset="0"/>
              </a:rPr>
              <a:t>, </a:t>
            </a:r>
            <a:r>
              <a:rPr lang="ro-RO" sz="1200" u="sng" dirty="0">
                <a:solidFill>
                  <a:srgbClr val="0563C1"/>
                </a:solidFill>
                <a:effectLst/>
                <a:latin typeface="Didact Gothic" panose="00000500000000000000" pitchFamily="2" charset="0"/>
                <a:ea typeface="Calibri" panose="020F0502020204030204" pitchFamily="34" charset="0"/>
                <a:cs typeface="Times New Roman" panose="02020603050405020304" pitchFamily="18" charset="0"/>
                <a:hlinkClick r:id="rId8"/>
              </a:rPr>
              <a:t>https://www.canva.com/designschool/tutorials/canva-for-teachers/</a:t>
            </a:r>
            <a:endParaRPr lang="en-GB" sz="1200" dirty="0">
              <a:effectLst/>
              <a:latin typeface="Didact Gothic" panose="00000500000000000000" pitchFamily="2" charset="0"/>
              <a:ea typeface="Calibri" panose="020F0502020204030204" pitchFamily="34" charset="0"/>
              <a:cs typeface="Times New Roman" panose="02020603050405020304" pitchFamily="18" charset="0"/>
            </a:endParaRPr>
          </a:p>
          <a:p>
            <a:pPr marL="0" lvl="0" indent="0">
              <a:buNone/>
              <a:tabLst>
                <a:tab pos="457200" algn="l"/>
              </a:tabLst>
            </a:pPr>
            <a:r>
              <a:rPr lang="en-GB" sz="1200" dirty="0">
                <a:effectLst/>
                <a:latin typeface="Didact Gothic" panose="00000500000000000000" pitchFamily="2" charset="0"/>
                <a:ea typeface="Calibri" panose="020F0502020204030204" pitchFamily="34" charset="0"/>
                <a:cs typeface="Times New Roman" panose="02020603050405020304" pitchFamily="18" charset="0"/>
              </a:rPr>
              <a:t>8. Canva, </a:t>
            </a:r>
            <a:r>
              <a:rPr lang="ro-RO" sz="1200" u="sng" dirty="0">
                <a:solidFill>
                  <a:srgbClr val="0563C1"/>
                </a:solidFill>
                <a:effectLst/>
                <a:latin typeface="Didact Gothic" panose="00000500000000000000" pitchFamily="2" charset="0"/>
                <a:ea typeface="Calibri" panose="020F0502020204030204" pitchFamily="34" charset="0"/>
                <a:cs typeface="Times New Roman" panose="02020603050405020304" pitchFamily="18" charset="0"/>
                <a:hlinkClick r:id="rId9"/>
              </a:rPr>
              <a:t>https://www.canva.com/</a:t>
            </a:r>
            <a:endParaRPr lang="en-GB" sz="1200" dirty="0">
              <a:effectLst/>
              <a:latin typeface="Didact Gothic" panose="00000500000000000000" pitchFamily="2" charset="0"/>
              <a:ea typeface="Calibri" panose="020F0502020204030204" pitchFamily="34" charset="0"/>
              <a:cs typeface="Times New Roman" panose="02020603050405020304" pitchFamily="18" charset="0"/>
            </a:endParaRPr>
          </a:p>
          <a:p>
            <a:pPr marL="0" lvl="0" indent="0">
              <a:buNone/>
              <a:tabLst>
                <a:tab pos="457200" algn="l"/>
              </a:tabLst>
            </a:pPr>
            <a:r>
              <a:rPr lang="en-GB" sz="1200" dirty="0">
                <a:effectLst/>
                <a:latin typeface="Didact Gothic" panose="00000500000000000000" pitchFamily="2" charset="0"/>
                <a:ea typeface="Calibri" panose="020F0502020204030204" pitchFamily="34" charset="0"/>
                <a:cs typeface="Times New Roman" panose="02020603050405020304" pitchFamily="18" charset="0"/>
              </a:rPr>
              <a:t>9. How to create a </a:t>
            </a:r>
            <a:r>
              <a:rPr lang="en-GB" sz="1200" dirty="0">
                <a:latin typeface="Didact Gothic" panose="00000500000000000000" pitchFamily="2" charset="0"/>
                <a:ea typeface="Calibri" panose="020F0502020204030204" pitchFamily="34" charset="0"/>
                <a:cs typeface="Times New Roman" panose="02020603050405020304" pitchFamily="18" charset="0"/>
              </a:rPr>
              <a:t>K</a:t>
            </a:r>
            <a:r>
              <a:rPr lang="en-GB" sz="1200" dirty="0">
                <a:effectLst/>
                <a:latin typeface="Didact Gothic" panose="00000500000000000000" pitchFamily="2" charset="0"/>
                <a:ea typeface="Calibri" panose="020F0502020204030204" pitchFamily="34" charset="0"/>
                <a:cs typeface="Times New Roman" panose="02020603050405020304" pitchFamily="18" charset="0"/>
              </a:rPr>
              <a:t>ahoot - tutorial,  </a:t>
            </a:r>
            <a:r>
              <a:rPr lang="en-GB" sz="1200" u="sng" dirty="0">
                <a:solidFill>
                  <a:srgbClr val="0563C1"/>
                </a:solidFill>
                <a:effectLst/>
                <a:latin typeface="Didact Gothic" panose="00000500000000000000" pitchFamily="2" charset="0"/>
                <a:ea typeface="Calibri" panose="020F0502020204030204" pitchFamily="34" charset="0"/>
                <a:cs typeface="Times New Roman" panose="02020603050405020304" pitchFamily="18" charset="0"/>
                <a:hlinkClick r:id="rId10"/>
              </a:rPr>
              <a:t>https://www.youtube.com/watch?v=KJgZZQcsSPk</a:t>
            </a:r>
            <a:r>
              <a:rPr lang="en-GB" sz="1200" dirty="0">
                <a:effectLst/>
                <a:latin typeface="Didact Gothic" panose="00000500000000000000" pitchFamily="2" charset="0"/>
                <a:ea typeface="Calibri" panose="020F0502020204030204" pitchFamily="34" charset="0"/>
                <a:cs typeface="Times New Roman" panose="02020603050405020304" pitchFamily="18" charset="0"/>
              </a:rPr>
              <a:t> </a:t>
            </a:r>
          </a:p>
          <a:p>
            <a:pPr marL="0" lvl="0" indent="0">
              <a:buNone/>
              <a:tabLst>
                <a:tab pos="457200" algn="l"/>
              </a:tabLst>
            </a:pPr>
            <a:r>
              <a:rPr lang="en-GB" sz="1200" dirty="0">
                <a:effectLst/>
                <a:latin typeface="Didact Gothic" panose="00000500000000000000" pitchFamily="2" charset="0"/>
                <a:ea typeface="Calibri" panose="020F0502020204030204" pitchFamily="34" charset="0"/>
                <a:cs typeface="Times New Roman" panose="02020603050405020304" pitchFamily="18" charset="0"/>
              </a:rPr>
              <a:t>10. How to create a </a:t>
            </a:r>
            <a:r>
              <a:rPr lang="en-GB" sz="1200" dirty="0">
                <a:latin typeface="Didact Gothic" panose="00000500000000000000" pitchFamily="2" charset="0"/>
                <a:ea typeface="Calibri" panose="020F0502020204030204" pitchFamily="34" charset="0"/>
                <a:cs typeface="Times New Roman" panose="02020603050405020304" pitchFamily="18" charset="0"/>
              </a:rPr>
              <a:t>K</a:t>
            </a:r>
            <a:r>
              <a:rPr lang="en-GB" sz="1200" dirty="0">
                <a:effectLst/>
                <a:latin typeface="Didact Gothic" panose="00000500000000000000" pitchFamily="2" charset="0"/>
                <a:ea typeface="Calibri" panose="020F0502020204030204" pitchFamily="34" charset="0"/>
                <a:cs typeface="Times New Roman" panose="02020603050405020304" pitchFamily="18" charset="0"/>
              </a:rPr>
              <a:t>ahoot: Step-by-step guide and extra tips for teachers,</a:t>
            </a:r>
            <a:r>
              <a:rPr lang="en-GB" sz="1200" b="1" dirty="0">
                <a:effectLst/>
                <a:latin typeface="Didact Gothic" panose="00000500000000000000" pitchFamily="2" charset="0"/>
                <a:ea typeface="Calibri" panose="020F0502020204030204" pitchFamily="34" charset="0"/>
                <a:cs typeface="Times New Roman" panose="02020603050405020304" pitchFamily="18" charset="0"/>
              </a:rPr>
              <a:t> </a:t>
            </a:r>
            <a:r>
              <a:rPr lang="en-GB" sz="1200" u="sng" dirty="0">
                <a:solidFill>
                  <a:srgbClr val="0563C1"/>
                </a:solidFill>
                <a:effectLst/>
                <a:latin typeface="Didact Gothic" panose="00000500000000000000" pitchFamily="2" charset="0"/>
                <a:ea typeface="Calibri" panose="020F0502020204030204" pitchFamily="34" charset="0"/>
                <a:cs typeface="Times New Roman" panose="02020603050405020304" pitchFamily="18" charset="0"/>
                <a:hlinkClick r:id="rId11"/>
              </a:rPr>
              <a:t>https://kahoot.com/blog/2021/01/28/how-to-create-kahoot-tips-teachers/</a:t>
            </a:r>
            <a:r>
              <a:rPr lang="en-GB" sz="1200" dirty="0">
                <a:effectLst/>
                <a:latin typeface="Didact Gothic" panose="00000500000000000000" pitchFamily="2" charset="0"/>
                <a:ea typeface="Calibri" panose="020F0502020204030204" pitchFamily="34" charset="0"/>
                <a:cs typeface="Times New Roman" panose="02020603050405020304" pitchFamily="18" charset="0"/>
              </a:rPr>
              <a:t> </a:t>
            </a:r>
          </a:p>
          <a:p>
            <a:pPr marL="0" lvl="0" indent="0">
              <a:buNone/>
              <a:tabLst>
                <a:tab pos="457200" algn="l"/>
              </a:tabLst>
            </a:pPr>
            <a:r>
              <a:rPr lang="en-GB" sz="1200" dirty="0">
                <a:effectLst/>
                <a:latin typeface="Didact Gothic" panose="00000500000000000000" pitchFamily="2" charset="0"/>
                <a:ea typeface="Calibri" panose="020F0502020204030204" pitchFamily="34" charset="0"/>
                <a:cs typeface="Times New Roman" panose="02020603050405020304" pitchFamily="18" charset="0"/>
              </a:rPr>
              <a:t>11. Kahoot, </a:t>
            </a:r>
            <a:r>
              <a:rPr lang="ro-RO" sz="1200" u="sng" dirty="0">
                <a:solidFill>
                  <a:srgbClr val="0563C1"/>
                </a:solidFill>
                <a:effectLst/>
                <a:latin typeface="Didact Gothic" panose="00000500000000000000" pitchFamily="2" charset="0"/>
                <a:ea typeface="Calibri" panose="020F0502020204030204" pitchFamily="34" charset="0"/>
                <a:cs typeface="Times New Roman" panose="02020603050405020304" pitchFamily="18" charset="0"/>
                <a:hlinkClick r:id="rId12"/>
              </a:rPr>
              <a:t>https://kahoot.com/</a:t>
            </a:r>
            <a:r>
              <a:rPr lang="en-GB" sz="1200" dirty="0">
                <a:effectLst/>
                <a:latin typeface="Didact Gothic" panose="00000500000000000000" pitchFamily="2" charset="0"/>
                <a:ea typeface="Calibri" panose="020F0502020204030204" pitchFamily="34" charset="0"/>
                <a:cs typeface="Times New Roman" panose="02020603050405020304" pitchFamily="18" charset="0"/>
              </a:rPr>
              <a:t> </a:t>
            </a:r>
          </a:p>
          <a:p>
            <a:pPr marL="38100" indent="0">
              <a:buNone/>
            </a:pPr>
            <a:endParaRPr lang="en-GB" sz="1400" dirty="0"/>
          </a:p>
        </p:txBody>
      </p:sp>
    </p:spTree>
    <p:extLst>
      <p:ext uri="{BB962C8B-B14F-4D97-AF65-F5344CB8AC3E}">
        <p14:creationId xmlns:p14="http://schemas.microsoft.com/office/powerpoint/2010/main" val="706047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7"/>
          <p:cNvSpPr txBox="1">
            <a:spLocks noGrp="1"/>
          </p:cNvSpPr>
          <p:nvPr>
            <p:ph type="ctrTitle" idx="4294967295"/>
          </p:nvPr>
        </p:nvSpPr>
        <p:spPr>
          <a:xfrm>
            <a:off x="1275150" y="1354750"/>
            <a:ext cx="6593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Thank you for attention!</a:t>
            </a:r>
            <a:endParaRPr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900"/>
            <a:ext cx="6525300" cy="3942124"/>
          </a:xfrm>
        </p:spPr>
        <p:txBody>
          <a:bodyPr/>
          <a:lstStyle/>
          <a:p>
            <a:pPr marL="38100" indent="0" algn="ctr">
              <a:buNone/>
            </a:pPr>
            <a:r>
              <a:rPr lang="en-US" sz="2000" dirty="0"/>
              <a:t>Definition	</a:t>
            </a:r>
          </a:p>
          <a:p>
            <a:pPr marL="38100" indent="0" algn="just">
              <a:buNone/>
            </a:pPr>
            <a:r>
              <a:rPr lang="en-GB" sz="1400" dirty="0"/>
              <a:t>Learning platform, educational platform, interactive platform for education…Many names – a single concept:</a:t>
            </a:r>
          </a:p>
          <a:p>
            <a:pPr algn="just"/>
            <a:r>
              <a:rPr lang="en-GB" sz="1400" dirty="0"/>
              <a:t>“A learning platform is an integrated set of interactive online services that provide teachers, learners, parents and others involved in education with information, tools and resources to support and enhance educational delivery and management.” </a:t>
            </a:r>
            <a:r>
              <a:rPr lang="en-GB" sz="1000" dirty="0"/>
              <a:t>(</a:t>
            </a:r>
            <a:r>
              <a:rPr lang="en-GB" sz="1000" dirty="0" err="1"/>
              <a:t>eLiterate</a:t>
            </a:r>
            <a:r>
              <a:rPr lang="en-GB" sz="1000" dirty="0"/>
              <a:t>, https://eliterate.us/what-is-a-learning-platform/)</a:t>
            </a:r>
          </a:p>
          <a:p>
            <a:pPr algn="just"/>
            <a:r>
              <a:rPr lang="en-GB" sz="1400" dirty="0"/>
              <a:t>“A educational platform or academic platform it is a virtual program whose function is to create virtual spaces to share information. It is intended for teachers and students. It is widely used in universities and schools, both face-to-face and online.” </a:t>
            </a:r>
            <a:r>
              <a:rPr lang="en-GB" sz="1000" dirty="0"/>
              <a:t>(GMOL Solutions, </a:t>
            </a:r>
            <a:r>
              <a:rPr lang="en-GB" sz="1000" dirty="0">
                <a:hlinkClick r:id="rId3"/>
              </a:rPr>
              <a:t>https://gmolsolutions.com/en/blog/what-are-educational-platforms-for/</a:t>
            </a:r>
            <a:r>
              <a:rPr lang="en-GB" sz="1000" dirty="0"/>
              <a:t> )</a:t>
            </a:r>
          </a:p>
          <a:p>
            <a:pPr algn="just"/>
            <a:r>
              <a:rPr lang="en-GB" sz="1400" dirty="0"/>
              <a:t>“An educational platform is a widely-used term, used to define an integrity of tools and services for writing, storing, disseminating digital communication, manage students activities, searching information etc.”</a:t>
            </a:r>
          </a:p>
          <a:p>
            <a:pPr algn="just"/>
            <a:r>
              <a:rPr lang="en-GB" sz="1000" dirty="0"/>
              <a:t>(IGI Global, </a:t>
            </a:r>
            <a:r>
              <a:rPr lang="en-GB" sz="1000" dirty="0">
                <a:hlinkClick r:id="rId4"/>
              </a:rPr>
              <a:t>https://www.igi-global.com/dictionary/emerging-platform-education/42260</a:t>
            </a:r>
            <a:r>
              <a:rPr lang="en-GB" sz="1000" dirty="0"/>
              <a:t> )</a:t>
            </a:r>
          </a:p>
          <a:p>
            <a:pPr marL="38100" indent="0" algn="just">
              <a:buNone/>
            </a:pPr>
            <a:endParaRPr lang="en-GB" sz="1400" dirty="0"/>
          </a:p>
        </p:txBody>
      </p:sp>
    </p:spTree>
    <p:extLst>
      <p:ext uri="{BB962C8B-B14F-4D97-AF65-F5344CB8AC3E}">
        <p14:creationId xmlns:p14="http://schemas.microsoft.com/office/powerpoint/2010/main" val="2032258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6" name="Picture 5" descr="A picture containing knife&#10;&#10;Description automatically generated">
            <a:extLst>
              <a:ext uri="{FF2B5EF4-FFF2-40B4-BE49-F238E27FC236}">
                <a16:creationId xmlns:a16="http://schemas.microsoft.com/office/drawing/2014/main" id="{7E27D6BB-3386-DD4E-A078-600ED9FF653C}"/>
              </a:ext>
            </a:extLst>
          </p:cNvPr>
          <p:cNvPicPr>
            <a:picLocks noChangeAspect="1"/>
          </p:cNvPicPr>
          <p:nvPr/>
        </p:nvPicPr>
        <p:blipFill rotWithShape="1">
          <a:blip r:embed="rId3"/>
          <a:srcRect l="3592" t="12865" r="27408" b="6289"/>
          <a:stretch/>
        </p:blipFill>
        <p:spPr>
          <a:xfrm>
            <a:off x="516910" y="3938256"/>
            <a:ext cx="2289190" cy="550075"/>
          </a:xfrm>
          <a:prstGeom prst="rect">
            <a:avLst/>
          </a:prstGeom>
        </p:spPr>
      </p:pic>
      <p:sp>
        <p:nvSpPr>
          <p:cNvPr id="7" name="TextBox 6">
            <a:extLst>
              <a:ext uri="{FF2B5EF4-FFF2-40B4-BE49-F238E27FC236}">
                <a16:creationId xmlns:a16="http://schemas.microsoft.com/office/drawing/2014/main" id="{D04E819B-C33F-BF47-A388-B6FA1F2C550A}"/>
              </a:ext>
            </a:extLst>
          </p:cNvPr>
          <p:cNvSpPr txBox="1"/>
          <p:nvPr/>
        </p:nvSpPr>
        <p:spPr>
          <a:xfrm>
            <a:off x="2806100" y="3934333"/>
            <a:ext cx="2773982" cy="553998"/>
          </a:xfrm>
          <a:prstGeom prst="rect">
            <a:avLst/>
          </a:prstGeom>
          <a:noFill/>
        </p:spPr>
        <p:txBody>
          <a:bodyPr wrap="square" rtlCol="0">
            <a:spAutoFit/>
          </a:bodyPr>
          <a:lstStyle/>
          <a:p>
            <a:r>
              <a:rPr lang="en-IE" sz="6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r>
              <a:rPr lang="en-IE" sz="600" dirty="0"/>
              <a:t>Project Number:</a:t>
            </a:r>
            <a:endParaRPr lang="en-GB" sz="600" dirty="0"/>
          </a:p>
        </p:txBody>
      </p:sp>
      <p:pic>
        <p:nvPicPr>
          <p:cNvPr id="8" name="Picture 7" descr="A close up of a sign&#10;&#10;Description automatically generated">
            <a:extLst>
              <a:ext uri="{FF2B5EF4-FFF2-40B4-BE49-F238E27FC236}">
                <a16:creationId xmlns:a16="http://schemas.microsoft.com/office/drawing/2014/main" id="{CE5AE726-7720-CF44-9FE7-9DA811C0714C}"/>
              </a:ext>
            </a:extLst>
          </p:cNvPr>
          <p:cNvPicPr>
            <a:picLocks noChangeAspect="1"/>
          </p:cNvPicPr>
          <p:nvPr/>
        </p:nvPicPr>
        <p:blipFill>
          <a:blip r:embed="rId4"/>
          <a:stretch>
            <a:fillRect/>
          </a:stretch>
        </p:blipFill>
        <p:spPr>
          <a:xfrm>
            <a:off x="3519518" y="3077625"/>
            <a:ext cx="922129" cy="459605"/>
          </a:xfrm>
          <a:prstGeom prst="rect">
            <a:avLst/>
          </a:prstGeom>
        </p:spPr>
      </p:pic>
      <p:pic>
        <p:nvPicPr>
          <p:cNvPr id="10" name="Picture 9" descr="A picture containing sitting, dark, computer, computer&#10;&#10;Description automatically generated">
            <a:extLst>
              <a:ext uri="{FF2B5EF4-FFF2-40B4-BE49-F238E27FC236}">
                <a16:creationId xmlns:a16="http://schemas.microsoft.com/office/drawing/2014/main" id="{2B686D7F-5A06-BB4B-A9BE-4AC23DDE7A37}"/>
              </a:ext>
            </a:extLst>
          </p:cNvPr>
          <p:cNvPicPr>
            <a:picLocks noChangeAspect="1"/>
          </p:cNvPicPr>
          <p:nvPr/>
        </p:nvPicPr>
        <p:blipFill>
          <a:blip r:embed="rId5"/>
          <a:stretch>
            <a:fillRect/>
          </a:stretch>
        </p:blipFill>
        <p:spPr>
          <a:xfrm>
            <a:off x="1862002" y="3206766"/>
            <a:ext cx="1489107" cy="378232"/>
          </a:xfrm>
          <a:prstGeom prst="rect">
            <a:avLst/>
          </a:prstGeom>
        </p:spPr>
      </p:pic>
      <p:pic>
        <p:nvPicPr>
          <p:cNvPr id="12" name="Picture 11" descr="A close up of a sign&#10;&#10;Description automatically generated">
            <a:extLst>
              <a:ext uri="{FF2B5EF4-FFF2-40B4-BE49-F238E27FC236}">
                <a16:creationId xmlns:a16="http://schemas.microsoft.com/office/drawing/2014/main" id="{2FF06939-DC98-C24C-BA17-6B6EB7D5CFCA}"/>
              </a:ext>
            </a:extLst>
          </p:cNvPr>
          <p:cNvPicPr>
            <a:picLocks noChangeAspect="1"/>
          </p:cNvPicPr>
          <p:nvPr/>
        </p:nvPicPr>
        <p:blipFill>
          <a:blip r:embed="rId6"/>
          <a:stretch>
            <a:fillRect/>
          </a:stretch>
        </p:blipFill>
        <p:spPr>
          <a:xfrm>
            <a:off x="4682873" y="3041465"/>
            <a:ext cx="470085" cy="673469"/>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E506D01-BF90-684E-B2E8-D4A796F4B93C}"/>
              </a:ext>
            </a:extLst>
          </p:cNvPr>
          <p:cNvPicPr>
            <a:picLocks noChangeAspect="1"/>
          </p:cNvPicPr>
          <p:nvPr/>
        </p:nvPicPr>
        <p:blipFill>
          <a:blip r:embed="rId7"/>
          <a:stretch>
            <a:fillRect/>
          </a:stretch>
        </p:blipFill>
        <p:spPr>
          <a:xfrm>
            <a:off x="1154526" y="3142506"/>
            <a:ext cx="535828" cy="47531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A7915A34-39FD-3B4C-A7F6-03681B70E187}"/>
              </a:ext>
            </a:extLst>
          </p:cNvPr>
          <p:cNvPicPr>
            <a:picLocks noChangeAspect="1"/>
          </p:cNvPicPr>
          <p:nvPr/>
        </p:nvPicPr>
        <p:blipFill>
          <a:blip r:embed="rId8"/>
          <a:stretch>
            <a:fillRect/>
          </a:stretch>
        </p:blipFill>
        <p:spPr>
          <a:xfrm>
            <a:off x="88682" y="2967114"/>
            <a:ext cx="1270000" cy="762000"/>
          </a:xfrm>
          <a:prstGeom prst="rect">
            <a:avLst/>
          </a:prstGeom>
        </p:spPr>
      </p:pic>
      <p:pic>
        <p:nvPicPr>
          <p:cNvPr id="18" name="Picture 17">
            <a:extLst>
              <a:ext uri="{FF2B5EF4-FFF2-40B4-BE49-F238E27FC236}">
                <a16:creationId xmlns:a16="http://schemas.microsoft.com/office/drawing/2014/main" id="{6646F093-071D-5245-9E52-BA1F9DE7E433}"/>
              </a:ext>
            </a:extLst>
          </p:cNvPr>
          <p:cNvPicPr>
            <a:picLocks noChangeAspect="1"/>
          </p:cNvPicPr>
          <p:nvPr/>
        </p:nvPicPr>
        <p:blipFill>
          <a:blip r:embed="rId9"/>
          <a:stretch>
            <a:fillRect/>
          </a:stretch>
        </p:blipFill>
        <p:spPr>
          <a:xfrm>
            <a:off x="5390543" y="3158998"/>
            <a:ext cx="1081608" cy="409573"/>
          </a:xfrm>
          <a:prstGeom prst="rect">
            <a:avLst/>
          </a:prstGeom>
        </p:spPr>
      </p:pic>
      <p:pic>
        <p:nvPicPr>
          <p:cNvPr id="20" name="Picture 19" descr="A picture containing drawing, plate, cup&#10;&#10;Description automatically generated">
            <a:extLst>
              <a:ext uri="{FF2B5EF4-FFF2-40B4-BE49-F238E27FC236}">
                <a16:creationId xmlns:a16="http://schemas.microsoft.com/office/drawing/2014/main" id="{85C71C97-AEDF-2646-AD43-9EB1E049BE82}"/>
              </a:ext>
            </a:extLst>
          </p:cNvPr>
          <p:cNvPicPr>
            <a:picLocks noChangeAspect="1"/>
          </p:cNvPicPr>
          <p:nvPr/>
        </p:nvPicPr>
        <p:blipFill>
          <a:blip r:embed="rId10"/>
          <a:stretch>
            <a:fillRect/>
          </a:stretch>
        </p:blipFill>
        <p:spPr>
          <a:xfrm>
            <a:off x="6676298" y="3077625"/>
            <a:ext cx="593129" cy="572317"/>
          </a:xfrm>
          <a:prstGeom prst="rect">
            <a:avLst/>
          </a:prstGeom>
        </p:spPr>
      </p:pic>
      <p:pic>
        <p:nvPicPr>
          <p:cNvPr id="22" name="Picture 21" descr="A drawing of a cartoon character&#10;&#10;Description automatically generated">
            <a:extLst>
              <a:ext uri="{FF2B5EF4-FFF2-40B4-BE49-F238E27FC236}">
                <a16:creationId xmlns:a16="http://schemas.microsoft.com/office/drawing/2014/main" id="{BDC68826-9457-494D-B6CC-FB11DCA78D30}"/>
              </a:ext>
            </a:extLst>
          </p:cNvPr>
          <p:cNvPicPr>
            <a:picLocks noChangeAspect="1"/>
          </p:cNvPicPr>
          <p:nvPr/>
        </p:nvPicPr>
        <p:blipFill>
          <a:blip r:embed="rId11"/>
          <a:stretch>
            <a:fillRect/>
          </a:stretch>
        </p:blipFill>
        <p:spPr>
          <a:xfrm>
            <a:off x="2538659" y="676010"/>
            <a:ext cx="2495068" cy="2004512"/>
          </a:xfrm>
          <a:prstGeom prst="rect">
            <a:avLst/>
          </a:prstGeom>
        </p:spPr>
      </p:pic>
    </p:spTree>
    <p:extLst>
      <p:ext uri="{BB962C8B-B14F-4D97-AF65-F5344CB8AC3E}">
        <p14:creationId xmlns:p14="http://schemas.microsoft.com/office/powerpoint/2010/main" val="44702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914400"/>
            <a:ext cx="6525300" cy="3880624"/>
          </a:xfrm>
        </p:spPr>
        <p:txBody>
          <a:bodyPr/>
          <a:lstStyle/>
          <a:p>
            <a:pPr marL="38100" indent="0" algn="ctr">
              <a:buNone/>
            </a:pPr>
            <a:r>
              <a:rPr lang="en-US" sz="2000" dirty="0"/>
              <a:t>Features	(1)	</a:t>
            </a:r>
          </a:p>
          <a:p>
            <a:pPr algn="just"/>
            <a:endParaRPr lang="en-GB" sz="1400" b="1" dirty="0">
              <a:solidFill>
                <a:schemeClr val="accent4">
                  <a:lumMod val="75000"/>
                </a:schemeClr>
              </a:solidFill>
            </a:endParaRPr>
          </a:p>
          <a:p>
            <a:pPr algn="just"/>
            <a:r>
              <a:rPr lang="en-GB" sz="1400" b="1" dirty="0">
                <a:solidFill>
                  <a:schemeClr val="accent4">
                    <a:lumMod val="75000"/>
                  </a:schemeClr>
                </a:solidFill>
              </a:rPr>
              <a:t>Customized Learning: </a:t>
            </a:r>
            <a:r>
              <a:rPr lang="en-GB" sz="1400" dirty="0">
                <a:solidFill>
                  <a:schemeClr val="tx1"/>
                </a:solidFill>
              </a:rPr>
              <a:t>the interactive platforms  </a:t>
            </a:r>
            <a:r>
              <a:rPr lang="en-GB" sz="1400" dirty="0"/>
              <a:t>offer personalized content that suits the requirements of various geographies, knowledge levels and competencies.</a:t>
            </a:r>
          </a:p>
          <a:p>
            <a:pPr algn="just"/>
            <a:endParaRPr lang="en-GB" sz="1400" dirty="0"/>
          </a:p>
          <a:p>
            <a:pPr algn="just"/>
            <a:r>
              <a:rPr lang="en-GB" sz="1400" b="1" dirty="0">
                <a:solidFill>
                  <a:schemeClr val="accent4">
                    <a:lumMod val="75000"/>
                  </a:schemeClr>
                </a:solidFill>
              </a:rPr>
              <a:t>Train-as-you-go:</a:t>
            </a:r>
            <a:r>
              <a:rPr lang="en-GB" sz="1400" dirty="0"/>
              <a:t> digital platforms function on a train-as-you-go basis; the learners don’t have to halt their learning process just because they are not present within the educational unit premises. </a:t>
            </a:r>
          </a:p>
          <a:p>
            <a:pPr algn="just"/>
            <a:endParaRPr lang="en-GB" sz="1400" dirty="0"/>
          </a:p>
          <a:p>
            <a:pPr algn="just"/>
            <a:r>
              <a:rPr lang="en-GB" sz="1400" b="1" dirty="0">
                <a:solidFill>
                  <a:schemeClr val="accent4">
                    <a:lumMod val="75000"/>
                  </a:schemeClr>
                </a:solidFill>
              </a:rPr>
              <a:t>Instructor-Led Virtual Learning:</a:t>
            </a:r>
            <a:r>
              <a:rPr lang="en-GB" sz="1400" dirty="0">
                <a:solidFill>
                  <a:schemeClr val="tx1"/>
                </a:solidFill>
              </a:rPr>
              <a:t> even while learner browses through a variety of animations, presentations, guidebooks and simulations, an instructor always remains present to interact, clarify, explain and therefore lends the session a dignified ‘human’ touch. </a:t>
            </a:r>
            <a:endParaRPr lang="en-GB" sz="1400" b="1" dirty="0">
              <a:solidFill>
                <a:schemeClr val="accent4">
                  <a:lumMod val="75000"/>
                </a:schemeClr>
              </a:solidFill>
            </a:endParaRPr>
          </a:p>
        </p:txBody>
      </p:sp>
    </p:spTree>
    <p:extLst>
      <p:ext uri="{BB962C8B-B14F-4D97-AF65-F5344CB8AC3E}">
        <p14:creationId xmlns:p14="http://schemas.microsoft.com/office/powerpoint/2010/main" val="217633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a:xfrm>
            <a:off x="388375" y="0"/>
            <a:ext cx="7387742" cy="852900"/>
          </a:xfrm>
        </p:spPr>
        <p:txBody>
          <a:bodyPr/>
          <a:lstStyle/>
          <a:p>
            <a:r>
              <a:rPr lang="en-US" dirty="0"/>
              <a:t>A.3.1 </a:t>
            </a:r>
            <a:r>
              <a:rPr lang="en-GB" sz="2400" b="1" dirty="0"/>
              <a:t>Interactive platforms for education: definition, features and examples</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914400"/>
            <a:ext cx="6525300" cy="3880624"/>
          </a:xfrm>
        </p:spPr>
        <p:txBody>
          <a:bodyPr/>
          <a:lstStyle/>
          <a:p>
            <a:pPr marL="38100" indent="0" algn="ctr">
              <a:buNone/>
            </a:pPr>
            <a:r>
              <a:rPr lang="en-US" sz="2000" dirty="0"/>
              <a:t>Features	(2)	</a:t>
            </a:r>
          </a:p>
          <a:p>
            <a:pPr algn="just"/>
            <a:r>
              <a:rPr lang="en-GB" sz="1400" b="1" dirty="0">
                <a:solidFill>
                  <a:schemeClr val="accent4">
                    <a:lumMod val="75000"/>
                  </a:schemeClr>
                </a:solidFill>
              </a:rPr>
              <a:t>Activity Oriented Learning: </a:t>
            </a:r>
            <a:r>
              <a:rPr lang="en-GB" sz="1400" dirty="0">
                <a:solidFill>
                  <a:schemeClr val="tx1"/>
                </a:solidFill>
              </a:rPr>
              <a:t>the</a:t>
            </a:r>
            <a:r>
              <a:rPr lang="en-GB" sz="1400" dirty="0">
                <a:solidFill>
                  <a:schemeClr val="accent4">
                    <a:lumMod val="75000"/>
                  </a:schemeClr>
                </a:solidFill>
              </a:rPr>
              <a:t> </a:t>
            </a:r>
            <a:r>
              <a:rPr lang="en-GB" sz="1400" dirty="0">
                <a:solidFill>
                  <a:schemeClr val="tx1"/>
                </a:solidFill>
              </a:rPr>
              <a:t>activities included in the interactive platforms (from online quizzes and app simulations to role playing, scenario-based learning, case studies, hands-on practice) make the learning process interesting, informative, useful and increase the learner engagement rate exponentially.</a:t>
            </a:r>
          </a:p>
          <a:p>
            <a:pPr algn="just"/>
            <a:endParaRPr lang="en-GB" sz="1400" b="1" dirty="0">
              <a:solidFill>
                <a:schemeClr val="accent4">
                  <a:lumMod val="75000"/>
                </a:schemeClr>
              </a:solidFill>
            </a:endParaRPr>
          </a:p>
          <a:p>
            <a:pPr algn="just"/>
            <a:r>
              <a:rPr lang="en-GB" sz="1400" b="1" dirty="0">
                <a:solidFill>
                  <a:schemeClr val="accent4">
                    <a:lumMod val="75000"/>
                  </a:schemeClr>
                </a:solidFill>
              </a:rPr>
              <a:t>Interactive Tools: </a:t>
            </a:r>
            <a:r>
              <a:rPr lang="en-GB" sz="1400" dirty="0">
                <a:solidFill>
                  <a:schemeClr val="tx1"/>
                </a:solidFill>
              </a:rPr>
              <a:t>the multiple tools and techniques (e.g. eBooks, interactive PDFs, gamification, leader boards, downloadable lessons, editable documents and remote classroom collaborations) enhance interactivity and make way for performance-based outcomes</a:t>
            </a:r>
          </a:p>
          <a:p>
            <a:pPr algn="just"/>
            <a:endParaRPr lang="en-GB" sz="1400" b="1" dirty="0">
              <a:solidFill>
                <a:schemeClr val="accent4">
                  <a:lumMod val="75000"/>
                </a:schemeClr>
              </a:solidFill>
            </a:endParaRPr>
          </a:p>
          <a:p>
            <a:pPr algn="just"/>
            <a:r>
              <a:rPr lang="en-GB" sz="1400" b="1" dirty="0">
                <a:solidFill>
                  <a:schemeClr val="accent4">
                    <a:lumMod val="75000"/>
                  </a:schemeClr>
                </a:solidFill>
              </a:rPr>
              <a:t>Comprehensive Outcome Reports: </a:t>
            </a:r>
            <a:r>
              <a:rPr lang="en-GB" sz="1400" dirty="0">
                <a:solidFill>
                  <a:schemeClr val="tx1"/>
                </a:solidFill>
              </a:rPr>
              <a:t>online platforms allow teacher to prepare expertly designed, well-crafted and informative outcome tracking reports on learner progress and assessment results, in a comprehensive manner.</a:t>
            </a:r>
          </a:p>
        </p:txBody>
      </p:sp>
    </p:spTree>
    <p:extLst>
      <p:ext uri="{BB962C8B-B14F-4D97-AF65-F5344CB8AC3E}">
        <p14:creationId xmlns:p14="http://schemas.microsoft.com/office/powerpoint/2010/main" val="51446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1 </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a:xfrm>
            <a:off x="582200" y="1040900"/>
            <a:ext cx="6525300" cy="3746690"/>
          </a:xfrm>
        </p:spPr>
        <p:txBody>
          <a:bodyPr/>
          <a:lstStyle/>
          <a:p>
            <a:pPr marL="38100" indent="0">
              <a:buNone/>
            </a:pPr>
            <a:r>
              <a:rPr lang="en-GB" sz="1400" b="1" u="sng" dirty="0"/>
              <a:t>Work in pairs</a:t>
            </a:r>
          </a:p>
          <a:p>
            <a:endParaRPr lang="en-GB" sz="1400" dirty="0">
              <a:sym typeface="Wingdings" panose="05000000000000000000" pitchFamily="2" charset="2"/>
            </a:endParaRPr>
          </a:p>
          <a:p>
            <a:pPr marL="38100" indent="0">
              <a:buNone/>
            </a:pPr>
            <a:r>
              <a:rPr lang="en-GB" sz="1400" dirty="0">
                <a:sym typeface="Wingdings" panose="05000000000000000000" pitchFamily="2" charset="2"/>
              </a:rPr>
              <a:t> </a:t>
            </a:r>
            <a:r>
              <a:rPr lang="en-GB" sz="1400" b="1" dirty="0"/>
              <a:t>Create pairs; </a:t>
            </a:r>
          </a:p>
          <a:p>
            <a:pPr marL="38100" indent="0">
              <a:buNone/>
            </a:pPr>
            <a:r>
              <a:rPr lang="en-GB" sz="1400" dirty="0">
                <a:sym typeface="Wingdings" panose="05000000000000000000" pitchFamily="2" charset="2"/>
              </a:rPr>
              <a:t> </a:t>
            </a:r>
            <a:r>
              <a:rPr lang="en-GB" sz="1400" b="1" dirty="0"/>
              <a:t>Ask your pair but also answer him/her the questions below:</a:t>
            </a:r>
          </a:p>
          <a:p>
            <a:endParaRPr lang="en-GB" sz="1400" b="1" dirty="0"/>
          </a:p>
          <a:p>
            <a:pPr marL="342900" indent="-342900">
              <a:buFont typeface="Arial" panose="020B0604020202020204" pitchFamily="34" charset="0"/>
              <a:buChar char="•"/>
            </a:pPr>
            <a:r>
              <a:rPr lang="en-GB" sz="1400" b="1" i="1" dirty="0">
                <a:solidFill>
                  <a:schemeClr val="accent4">
                    <a:lumMod val="75000"/>
                  </a:schemeClr>
                </a:solidFill>
              </a:rPr>
              <a:t>How do you feel about interactive platforms for education: are they useful for pupils’  school performance? But for the teachers? </a:t>
            </a:r>
          </a:p>
          <a:p>
            <a:pPr marL="342900" indent="-342900">
              <a:buFont typeface="Arial" panose="020B0604020202020204" pitchFamily="34" charset="0"/>
              <a:buChar char="•"/>
            </a:pPr>
            <a:r>
              <a:rPr lang="en-GB" sz="1400" b="1" i="1" dirty="0">
                <a:solidFill>
                  <a:schemeClr val="accent4">
                    <a:lumMod val="75000"/>
                  </a:schemeClr>
                </a:solidFill>
              </a:rPr>
              <a:t>Have you used before such platforms? Which ones? </a:t>
            </a:r>
            <a:endParaRPr lang="en-GB" sz="1400" dirty="0"/>
          </a:p>
          <a:p>
            <a:pPr marL="38100" indent="0">
              <a:buNone/>
            </a:pPr>
            <a:endParaRPr lang="en-GB" sz="1400" dirty="0"/>
          </a:p>
          <a:p>
            <a:pPr marL="38100" indent="0">
              <a:buNone/>
            </a:pPr>
            <a:r>
              <a:rPr lang="en-GB" sz="1400" dirty="0"/>
              <a:t>Working time: 5 minutes</a:t>
            </a:r>
            <a:endParaRPr lang="en-GB" dirty="0"/>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spTree>
    <p:extLst>
      <p:ext uri="{BB962C8B-B14F-4D97-AF65-F5344CB8AC3E}">
        <p14:creationId xmlns:p14="http://schemas.microsoft.com/office/powerpoint/2010/main" val="2569651798"/>
      </p:ext>
    </p:extLst>
  </p:cSld>
  <p:clrMapOvr>
    <a:masterClrMapping/>
  </p:clrMapOvr>
</p:sld>
</file>

<file path=ppt/theme/theme1.xml><?xml version="1.0" encoding="utf-8"?>
<a:theme xmlns:a="http://schemas.openxmlformats.org/drawingml/2006/main" name="Crab template">
  <a:themeElements>
    <a:clrScheme name="Custom 347">
      <a:dk1>
        <a:srgbClr val="3E4A63"/>
      </a:dk1>
      <a:lt1>
        <a:srgbClr val="FFFFFF"/>
      </a:lt1>
      <a:dk2>
        <a:srgbClr val="ACBCD3"/>
      </a:dk2>
      <a:lt2>
        <a:srgbClr val="EEEEEE"/>
      </a:lt2>
      <a:accent1>
        <a:srgbClr val="F4D7B7"/>
      </a:accent1>
      <a:accent2>
        <a:srgbClr val="E6C393"/>
      </a:accent2>
      <a:accent3>
        <a:srgbClr val="B1CDF4"/>
      </a:accent3>
      <a:accent4>
        <a:srgbClr val="6D9EEB"/>
      </a:accent4>
      <a:accent5>
        <a:srgbClr val="F8BAB6"/>
      </a:accent5>
      <a:accent6>
        <a:srgbClr val="B6D7A8"/>
      </a:accent6>
      <a:hlink>
        <a:srgbClr val="3E4A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3865</TotalTime>
  <Words>6729</Words>
  <Application>Microsoft Office PowerPoint</Application>
  <PresentationFormat>On-screen Show (16:9)</PresentationFormat>
  <Paragraphs>515</Paragraphs>
  <Slides>60</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Varela Round</vt:lpstr>
      <vt:lpstr>Didact Gothic</vt:lpstr>
      <vt:lpstr>Times New Roman</vt:lpstr>
      <vt:lpstr>Arial</vt:lpstr>
      <vt:lpstr>Calibri</vt:lpstr>
      <vt:lpstr>Open Sans</vt:lpstr>
      <vt:lpstr>GT Walsheim Pro</vt:lpstr>
      <vt:lpstr>Crab template</vt:lpstr>
      <vt:lpstr>IO2: Module 2 F2f learning</vt:lpstr>
      <vt:lpstr>Aim of Module 3</vt:lpstr>
      <vt:lpstr>PowerPoint Presentation</vt:lpstr>
      <vt:lpstr>Structure of Module 1</vt:lpstr>
      <vt:lpstr>PowerPoint Presentation</vt:lpstr>
      <vt:lpstr>A.3.1 Interactive platforms for education: definition, features and examples</vt:lpstr>
      <vt:lpstr>A.3.1 Interactive platforms for education: definition, features and examples</vt:lpstr>
      <vt:lpstr>A.3.1 Interactive platforms for education: definition, features and examples</vt:lpstr>
      <vt:lpstr>Task to do 1 </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A.3.1 Interactive platforms for education: definition, features and examples</vt:lpstr>
      <vt:lpstr>Task to do 2 </vt:lpstr>
      <vt:lpstr>A.3.1 Interactive platforms for education: definition, features and examples</vt:lpstr>
      <vt:lpstr>A.3.1 Interactive platforms for education: definition, features and examples</vt:lpstr>
      <vt:lpstr>A.3.1 Interactive platforms for education: definition, features and examples</vt:lpstr>
      <vt:lpstr>Task to do 3 </vt:lpstr>
      <vt:lpstr>References</vt:lpstr>
      <vt:lpstr>PowerPoint Presentation</vt:lpstr>
      <vt:lpstr>A.3.2 Why and how to use interactive platforms in primary education: explanations, advices and tips</vt:lpstr>
      <vt:lpstr>A.3.2 Why and how to use interactive platforms in primary education: explanations, advices and tips</vt:lpstr>
      <vt:lpstr>Task to do 4  </vt:lpstr>
      <vt:lpstr>A.3.2 Why and how to use interactive platforms in primary education: explanations, advices and tips</vt:lpstr>
      <vt:lpstr>A.3.2 Why and how to use interactive platforms in primary education: explanations, advices and tips</vt:lpstr>
      <vt:lpstr>PowerPoint Presentation</vt:lpstr>
      <vt:lpstr>Task to do 5  </vt:lpstr>
      <vt:lpstr>A.3.2 Why and how to use interactive platforms in primary education: explanations, advices and tips</vt:lpstr>
      <vt:lpstr>A.3.2 Why and how to use interactive platforms in primary education: explanations, advices and tips</vt:lpstr>
      <vt:lpstr>A.3.2 Why and how to use interactive platforms in primary education: explanations, advices and tips</vt:lpstr>
      <vt:lpstr>A.3.2 Why and how to use interactive platforms in primary education: explanations, advices and tips</vt:lpstr>
      <vt:lpstr>A.3.2 Why and how to use interactive platforms in primary education: explanations, advices and tips</vt:lpstr>
      <vt:lpstr>A.3.2 Why and how to use interactive platforms in primary education: explanations, advices and tips</vt:lpstr>
      <vt:lpstr>Task to do 6  </vt:lpstr>
      <vt:lpstr>References</vt:lpstr>
      <vt:lpstr>PowerPoint Presentation</vt:lpstr>
      <vt:lpstr>A.3.3 Practical examples on how to create educational digital content with interactive platforms</vt:lpstr>
      <vt:lpstr>Task to do 7 </vt:lpstr>
      <vt:lpstr>A.3.3 Practical examples on how to create educational digital content with interactive platforms</vt:lpstr>
      <vt:lpstr>Task to do 8 </vt:lpstr>
      <vt:lpstr>A.3.3 Practical examples on how to create educational digital content with interactive platforms</vt:lpstr>
      <vt:lpstr>Task to do 9</vt:lpstr>
      <vt:lpstr>A.3.3 Practical examples on how to create educational digital content with interactive platforms</vt:lpstr>
      <vt:lpstr>Task to do 10</vt:lpstr>
      <vt:lpstr>References</vt:lpstr>
      <vt:lpstr>Thank you for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Georgeta Chirlesan</dc:creator>
  <cp:lastModifiedBy>g.chirlesan</cp:lastModifiedBy>
  <cp:revision>307</cp:revision>
  <dcterms:modified xsi:type="dcterms:W3CDTF">2022-04-05T19:17:56Z</dcterms:modified>
</cp:coreProperties>
</file>