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Lst>
  <p:sldSz cy="5143500" cx="9144000"/>
  <p:notesSz cx="6858000" cy="9144000"/>
  <p:embeddedFontLst>
    <p:embeddedFont>
      <p:font typeface="Inter"/>
      <p:regular r:id="rId83"/>
      <p:bold r:id="rId84"/>
    </p:embeddedFont>
    <p:embeddedFont>
      <p:font typeface="Varela Round"/>
      <p:regular r:id="rId85"/>
    </p:embeddedFont>
    <p:embeddedFont>
      <p:font typeface="Didact Gothic"/>
      <p:regular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7" roundtripDataSignature="AMtx7mjzem4GeI7w2tCwRbqEqPUP6z5B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6310F8-00F2-4EF0-8B13-B425B2D5B326}">
  <a:tblStyle styleId="{5F6310F8-00F2-4EF0-8B13-B425B2D5B326}"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Inter-bold.fntdata"/><Relationship Id="rId83" Type="http://schemas.openxmlformats.org/officeDocument/2006/relationships/font" Target="fonts/Inter-regular.fntdata"/><Relationship Id="rId42" Type="http://schemas.openxmlformats.org/officeDocument/2006/relationships/slide" Target="slides/slide37.xml"/><Relationship Id="rId86" Type="http://schemas.openxmlformats.org/officeDocument/2006/relationships/font" Target="fonts/DidactGothic-regular.fntdata"/><Relationship Id="rId41" Type="http://schemas.openxmlformats.org/officeDocument/2006/relationships/slide" Target="slides/slide36.xml"/><Relationship Id="rId85" Type="http://schemas.openxmlformats.org/officeDocument/2006/relationships/font" Target="fonts/VarelaRound-regular.fntdata"/><Relationship Id="rId44" Type="http://schemas.openxmlformats.org/officeDocument/2006/relationships/slide" Target="slides/slide39.xml"/><Relationship Id="rId43" Type="http://schemas.openxmlformats.org/officeDocument/2006/relationships/slide" Target="slides/slide38.xml"/><Relationship Id="rId87" Type="http://customschemas.google.com/relationships/presentationmetadata" Target="metadata"/><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1" lang="en-GB"/>
              <a:t>Static Infographic </a:t>
            </a:r>
            <a:r>
              <a:rPr b="0" i="0" lang="en-GB">
                <a:solidFill>
                  <a:srgbClr val="171923"/>
                </a:solidFill>
                <a:latin typeface="Inter"/>
                <a:ea typeface="Inter"/>
                <a:cs typeface="Inter"/>
                <a:sym typeface="Inter"/>
              </a:rPr>
              <a:t>requires organization and planning to decide what information will be added to it, to prevent the reader from getting confused while reading it.</a:t>
            </a:r>
            <a:endParaRPr/>
          </a:p>
          <a:p>
            <a:pPr indent="0" lvl="0" marL="139700" rtl="0" algn="l">
              <a:lnSpc>
                <a:spcPct val="100000"/>
              </a:lnSpc>
              <a:spcBef>
                <a:spcPts val="0"/>
              </a:spcBef>
              <a:spcAft>
                <a:spcPts val="0"/>
              </a:spcAft>
              <a:buSzPts val="1400"/>
              <a:buNone/>
            </a:pPr>
            <a:r>
              <a:rPr b="1" i="0" lang="en-GB">
                <a:solidFill>
                  <a:srgbClr val="171923"/>
                </a:solidFill>
                <a:latin typeface="Inter"/>
                <a:ea typeface="Inter"/>
                <a:cs typeface="Inter"/>
                <a:sym typeface="Inter"/>
              </a:rPr>
              <a:t>Animated Infographic</a:t>
            </a:r>
            <a:r>
              <a:rPr b="0" i="0" lang="en-GB">
                <a:solidFill>
                  <a:srgbClr val="171923"/>
                </a:solidFill>
                <a:latin typeface="Inter"/>
                <a:ea typeface="Inter"/>
                <a:cs typeface="Inter"/>
                <a:sym typeface="Inter"/>
              </a:rPr>
              <a:t>: the process to create this type of content is more complex and requires more resources and technical knowledge.</a:t>
            </a:r>
            <a:endParaRPr/>
          </a:p>
          <a:p>
            <a:pPr indent="0" lvl="0" marL="139700" rtl="0" algn="l">
              <a:lnSpc>
                <a:spcPct val="100000"/>
              </a:lnSpc>
              <a:spcBef>
                <a:spcPts val="0"/>
              </a:spcBef>
              <a:spcAft>
                <a:spcPts val="0"/>
              </a:spcAft>
              <a:buSzPts val="1400"/>
              <a:buNone/>
            </a:pPr>
            <a:r>
              <a:rPr b="1" lang="en-GB"/>
              <a:t>Motion graphic</a:t>
            </a:r>
            <a:r>
              <a:rPr lang="en-GB"/>
              <a:t>: </a:t>
            </a:r>
            <a:r>
              <a:rPr b="0" i="0" lang="en-GB">
                <a:solidFill>
                  <a:srgbClr val="171923"/>
                </a:solidFill>
                <a:latin typeface="Inter"/>
                <a:ea typeface="Inter"/>
                <a:cs typeface="Inter"/>
                <a:sym typeface="Inter"/>
              </a:rPr>
              <a:t>as in the animated infographic, the production of this one requires technical knowledge. Most of them are 30 to 60 seconds long.</a:t>
            </a:r>
            <a:endParaRPr/>
          </a:p>
          <a:p>
            <a:pPr indent="0" lvl="0" marL="139700" rtl="0" algn="l">
              <a:lnSpc>
                <a:spcPct val="100000"/>
              </a:lnSpc>
              <a:spcBef>
                <a:spcPts val="0"/>
              </a:spcBef>
              <a:spcAft>
                <a:spcPts val="0"/>
              </a:spcAft>
              <a:buSzPts val="1400"/>
              <a:buNone/>
            </a:pPr>
            <a:r>
              <a:rPr b="1" i="0" lang="en-GB">
                <a:solidFill>
                  <a:srgbClr val="171923"/>
                </a:solidFill>
                <a:latin typeface="Inter"/>
                <a:ea typeface="Inter"/>
                <a:cs typeface="Inter"/>
                <a:sym typeface="Inter"/>
              </a:rPr>
              <a:t>Interactive Infographic</a:t>
            </a:r>
            <a:r>
              <a:rPr b="0" i="0" lang="en-GB">
                <a:solidFill>
                  <a:srgbClr val="171923"/>
                </a:solidFill>
                <a:latin typeface="Inter"/>
                <a:ea typeface="Inter"/>
                <a:cs typeface="Inter"/>
                <a:sym typeface="Inter"/>
              </a:rPr>
              <a:t>: Its creation also requires a high technical level due to its complexity.</a:t>
            </a:r>
            <a:endParaRPr/>
          </a:p>
          <a:p>
            <a:pPr indent="-317500" lvl="0" marL="457200" rtl="0" algn="l">
              <a:lnSpc>
                <a:spcPct val="100000"/>
              </a:lnSpc>
              <a:spcBef>
                <a:spcPts val="0"/>
              </a:spcBef>
              <a:spcAft>
                <a:spcPts val="0"/>
              </a:spcAft>
              <a:buSzPts val="1400"/>
              <a:buChar char="●"/>
            </a:pPr>
            <a:r>
              <a:rPr b="0" i="0" lang="en-GB">
                <a:solidFill>
                  <a:srgbClr val="171923"/>
                </a:solidFill>
                <a:latin typeface="Inter"/>
                <a:ea typeface="Inter"/>
                <a:cs typeface="Inter"/>
                <a:sym typeface="Inter"/>
              </a:rPr>
              <a:t>It is by far the most interesting type of infographic because it makes it possible to use several features at the same material and gives the audience full control of how the content will be consumed.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1" lang="en-GB"/>
              <a:t>Data visualization</a:t>
            </a:r>
            <a:r>
              <a:rPr lang="en-GB"/>
              <a:t>: </a:t>
            </a:r>
            <a:r>
              <a:rPr b="0" i="0" lang="en-GB">
                <a:solidFill>
                  <a:srgbClr val="606060"/>
                </a:solidFill>
                <a:latin typeface="Arial"/>
                <a:ea typeface="Arial"/>
                <a:cs typeface="Arial"/>
                <a:sym typeface="Arial"/>
              </a:rPr>
              <a:t>“the science of visual representation of -‚data’, defined as information which has been abstracted in some schematic form, including attributes or variables for the units of information”.</a:t>
            </a:r>
            <a:endParaRPr/>
          </a:p>
          <a:p>
            <a:pPr indent="0" lvl="0" marL="139700" rtl="0" algn="l">
              <a:lnSpc>
                <a:spcPct val="100000"/>
              </a:lnSpc>
              <a:spcBef>
                <a:spcPts val="0"/>
              </a:spcBef>
              <a:spcAft>
                <a:spcPts val="0"/>
              </a:spcAft>
              <a:buSzPts val="1400"/>
              <a:buNone/>
            </a:pPr>
            <a:r>
              <a:rPr b="1" i="0" lang="en-GB">
                <a:solidFill>
                  <a:srgbClr val="606060"/>
                </a:solidFill>
                <a:latin typeface="Arial"/>
                <a:ea typeface="Arial"/>
                <a:cs typeface="Arial"/>
                <a:sym typeface="Arial"/>
              </a:rPr>
              <a:t>Semiotic system</a:t>
            </a:r>
            <a:r>
              <a:rPr b="0" i="0" lang="en-GB">
                <a:solidFill>
                  <a:srgbClr val="606060"/>
                </a:solidFill>
                <a:latin typeface="Arial"/>
                <a:ea typeface="Arial"/>
                <a:cs typeface="Arial"/>
                <a:sym typeface="Arial"/>
              </a:rPr>
              <a:t>: As the second part of the compound word indicates, infographics belong to the semiotic system of images. However, many infographics can be characterized as an interplay of three semiotic systems: image, language, and number. The relevance of numbers for infographics has received little attention, so far. That might change with the upcoming data journalism.</a:t>
            </a:r>
            <a:endParaRPr/>
          </a:p>
          <a:p>
            <a:pPr indent="0" lvl="0" marL="139700" rtl="0" algn="l">
              <a:lnSpc>
                <a:spcPct val="100000"/>
              </a:lnSpc>
              <a:spcBef>
                <a:spcPts val="0"/>
              </a:spcBef>
              <a:spcAft>
                <a:spcPts val="0"/>
              </a:spcAft>
              <a:buSzPts val="1400"/>
              <a:buNone/>
            </a:pPr>
            <a:r>
              <a:rPr b="1" lang="en-GB"/>
              <a:t>Interactivity</a:t>
            </a:r>
            <a:r>
              <a:rPr lang="en-GB"/>
              <a:t>: low interactivity includes </a:t>
            </a:r>
            <a:r>
              <a:rPr b="0" i="0" lang="en-GB">
                <a:solidFill>
                  <a:srgbClr val="606060"/>
                </a:solidFill>
                <a:latin typeface="Arial"/>
                <a:ea typeface="Arial"/>
                <a:cs typeface="Arial"/>
                <a:sym typeface="Arial"/>
              </a:rPr>
              <a:t>interactivity includes object interactivity (the user clicks on a button, he or she gets a response); medium interactivity comprises hierarchical and hyperlinked interactivity; high interactivity is reached when users can influence or modify the content and choose their own navigation path through the information graphic.</a:t>
            </a:r>
            <a:endParaRPr/>
          </a:p>
          <a:p>
            <a:pPr indent="0" lvl="0" marL="139700" rtl="0" algn="l">
              <a:lnSpc>
                <a:spcPct val="100000"/>
              </a:lnSpc>
              <a:spcBef>
                <a:spcPts val="0"/>
              </a:spcBef>
              <a:spcAft>
                <a:spcPts val="0"/>
              </a:spcAft>
              <a:buSzPts val="1400"/>
              <a:buNone/>
            </a:pPr>
            <a:r>
              <a:rPr b="1" i="0" lang="en-GB">
                <a:solidFill>
                  <a:srgbClr val="606060"/>
                </a:solidFill>
                <a:latin typeface="Arial"/>
                <a:ea typeface="Arial"/>
                <a:cs typeface="Arial"/>
                <a:sym typeface="Arial"/>
              </a:rPr>
              <a:t>Linear</a:t>
            </a:r>
            <a:r>
              <a:rPr b="0" i="0" lang="en-GB">
                <a:solidFill>
                  <a:srgbClr val="606060"/>
                </a:solidFill>
                <a:latin typeface="Arial"/>
                <a:ea typeface="Arial"/>
                <a:cs typeface="Arial"/>
                <a:sym typeface="Arial"/>
              </a:rPr>
              <a:t> interactivity enables the user to move between information sequences through a (narrative) frame predefined by the author. </a:t>
            </a:r>
            <a:r>
              <a:rPr b="1" i="0" lang="en-GB">
                <a:solidFill>
                  <a:srgbClr val="606060"/>
                </a:solidFill>
                <a:latin typeface="Arial"/>
                <a:ea typeface="Arial"/>
                <a:cs typeface="Arial"/>
                <a:sym typeface="Arial"/>
              </a:rPr>
              <a:t>Non-linear</a:t>
            </a:r>
            <a:r>
              <a:rPr b="0" i="0" lang="en-GB">
                <a:solidFill>
                  <a:srgbClr val="606060"/>
                </a:solidFill>
                <a:latin typeface="Arial"/>
                <a:ea typeface="Arial"/>
                <a:cs typeface="Arial"/>
                <a:sym typeface="Arial"/>
              </a:rPr>
              <a:t> information is often based on data visualization and lets the users explore the data by themselves.</a:t>
            </a:r>
            <a:endParaRPr/>
          </a:p>
          <a:p>
            <a:pPr indent="0" lvl="0" marL="139700" rtl="0" algn="l">
              <a:lnSpc>
                <a:spcPct val="100000"/>
              </a:lnSpc>
              <a:spcBef>
                <a:spcPts val="0"/>
              </a:spcBef>
              <a:spcAft>
                <a:spcPts val="0"/>
              </a:spcAft>
              <a:buSzPts val="1400"/>
              <a:buNone/>
            </a:pPr>
            <a:r>
              <a:rPr b="1" i="0" lang="en-GB">
                <a:solidFill>
                  <a:srgbClr val="606060"/>
                </a:solidFill>
                <a:latin typeface="Arial"/>
                <a:ea typeface="Arial"/>
                <a:cs typeface="Arial"/>
                <a:sym typeface="Arial"/>
              </a:rPr>
              <a:t>Multimodality:</a:t>
            </a:r>
            <a:r>
              <a:rPr b="0" i="0" lang="en-GB">
                <a:solidFill>
                  <a:srgbClr val="606060"/>
                </a:solidFill>
                <a:latin typeface="Arial"/>
                <a:ea typeface="Arial"/>
                <a:cs typeface="Arial"/>
                <a:sym typeface="Arial"/>
              </a:rPr>
              <a:t> image, writing, music, gesture, speech, moving image, 3D objects, layout and even color can be a mode.</a:t>
            </a:r>
            <a:endParaRPr/>
          </a:p>
          <a:p>
            <a:pPr indent="0" lvl="0" marL="139700" rtl="0" algn="l">
              <a:lnSpc>
                <a:spcPct val="100000"/>
              </a:lnSpc>
              <a:spcBef>
                <a:spcPts val="0"/>
              </a:spcBef>
              <a:spcAft>
                <a:spcPts val="0"/>
              </a:spcAft>
              <a:buSzPts val="1400"/>
              <a:buNone/>
            </a:pPr>
            <a:r>
              <a:rPr b="0" i="0" lang="en-GB">
                <a:solidFill>
                  <a:srgbClr val="606060"/>
                </a:solidFill>
                <a:latin typeface="Arial"/>
                <a:ea typeface="Arial"/>
                <a:cs typeface="Arial"/>
                <a:sym typeface="Arial"/>
              </a:rPr>
              <a:t>Communicative function: The main function of an infographic is to show something that is hard to explain verbally, in a visual way. A further important function is to inform, which can be done in three different ways: narrative, explicative, and descriptive.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7000"/>
              </a:lnSpc>
              <a:spcBef>
                <a:spcPts val="0"/>
              </a:spcBef>
              <a:spcAft>
                <a:spcPts val="0"/>
              </a:spcAft>
              <a:buSzPts val="1400"/>
              <a:buNone/>
            </a:pPr>
            <a:r>
              <a:rPr b="1" lang="en-GB" sz="1800">
                <a:latin typeface="Calibri"/>
                <a:ea typeface="Calibri"/>
                <a:cs typeface="Calibri"/>
                <a:sym typeface="Calibri"/>
              </a:rPr>
              <a:t>1. Statistical Infographics</a:t>
            </a:r>
            <a:r>
              <a:rPr lang="en-GB" sz="1800">
                <a:latin typeface="Calibri"/>
                <a:ea typeface="Calibri"/>
                <a:cs typeface="Calibri"/>
                <a:sym typeface="Calibri"/>
              </a:rPr>
              <a:t>: they usually contain lots of pie charts, pictograms, maps, and bar graphs; a plus when making such infographic is the possibility to make these elements animated.</a:t>
            </a:r>
            <a:endParaRPr/>
          </a:p>
          <a:p>
            <a:pPr indent="0" lvl="0" marL="139700" rtl="0" algn="l">
              <a:lnSpc>
                <a:spcPct val="107000"/>
              </a:lnSpc>
              <a:spcBef>
                <a:spcPts val="800"/>
              </a:spcBef>
              <a:spcAft>
                <a:spcPts val="0"/>
              </a:spcAft>
              <a:buSzPts val="1400"/>
              <a:buNone/>
            </a:pPr>
            <a:r>
              <a:rPr b="1" lang="en-GB" sz="1800">
                <a:latin typeface="Calibri"/>
                <a:ea typeface="Calibri"/>
                <a:cs typeface="Calibri"/>
                <a:sym typeface="Calibri"/>
              </a:rPr>
              <a:t>2. Timeline Infographic: </a:t>
            </a:r>
            <a:r>
              <a:rPr lang="en-GB" sz="1800">
                <a:latin typeface="Calibri"/>
                <a:ea typeface="Calibri"/>
                <a:cs typeface="Calibri"/>
                <a:sym typeface="Calibri"/>
              </a:rPr>
              <a:t>is telling a story in chronological order; you can also add much more information under each time point or story point without making it overcrowded; you can achieve that with hotspots, videos, or by providing details on mouseovers.  </a:t>
            </a:r>
            <a:endParaRPr sz="1800">
              <a:latin typeface="Calibri"/>
              <a:ea typeface="Calibri"/>
              <a:cs typeface="Calibri"/>
              <a:sym typeface="Calibri"/>
            </a:endParaRPr>
          </a:p>
          <a:p>
            <a:pPr indent="0" lvl="0" marL="139700" rtl="0" algn="l">
              <a:lnSpc>
                <a:spcPct val="107000"/>
              </a:lnSpc>
              <a:spcBef>
                <a:spcPts val="800"/>
              </a:spcBef>
              <a:spcAft>
                <a:spcPts val="0"/>
              </a:spcAft>
              <a:buSzPts val="1400"/>
              <a:buNone/>
            </a:pPr>
            <a:r>
              <a:rPr b="1" lang="en-GB" sz="1800">
                <a:latin typeface="Calibri"/>
                <a:ea typeface="Calibri"/>
                <a:cs typeface="Calibri"/>
                <a:sym typeface="Calibri"/>
              </a:rPr>
              <a:t>3. Comparison Infographic:</a:t>
            </a:r>
            <a:r>
              <a:rPr lang="en-GB" sz="1800">
                <a:latin typeface="Calibri"/>
                <a:ea typeface="Calibri"/>
                <a:cs typeface="Calibri"/>
                <a:sym typeface="Calibri"/>
              </a:rPr>
              <a:t> you compare two similar things side-by-side to highlight the difference between them.</a:t>
            </a:r>
            <a:endParaRPr sz="1800">
              <a:latin typeface="Calibri"/>
              <a:ea typeface="Calibri"/>
              <a:cs typeface="Calibri"/>
              <a:sym typeface="Calibri"/>
            </a:endParaRPr>
          </a:p>
          <a:p>
            <a:pPr indent="0" lvl="0" marL="139700" rtl="0" algn="l">
              <a:lnSpc>
                <a:spcPct val="107000"/>
              </a:lnSpc>
              <a:spcBef>
                <a:spcPts val="800"/>
              </a:spcBef>
              <a:spcAft>
                <a:spcPts val="0"/>
              </a:spcAft>
              <a:buSzPts val="1400"/>
              <a:buNone/>
            </a:pPr>
            <a:r>
              <a:rPr b="1" lang="en-GB" sz="1800">
                <a:latin typeface="Calibri"/>
                <a:ea typeface="Calibri"/>
                <a:cs typeface="Calibri"/>
                <a:sym typeface="Calibri"/>
              </a:rPr>
              <a:t>4. Process Infographics: </a:t>
            </a:r>
            <a:r>
              <a:rPr lang="en-GB" sz="1800">
                <a:latin typeface="Calibri"/>
                <a:ea typeface="Calibri"/>
                <a:cs typeface="Calibri"/>
                <a:sym typeface="Calibri"/>
              </a:rPr>
              <a:t>are similar to timeline infographics because they have a similar visual format; the difference is a process infographic describes a process steps-by-step; a great feature is the possibility to expand each step with regular or interactive videos.</a:t>
            </a:r>
            <a:endParaRPr sz="1800">
              <a:latin typeface="Calibri"/>
              <a:ea typeface="Calibri"/>
              <a:cs typeface="Calibri"/>
              <a:sym typeface="Calibri"/>
            </a:endParaRPr>
          </a:p>
          <a:p>
            <a:pPr indent="0" lvl="0" marL="139700" rtl="0" algn="l">
              <a:lnSpc>
                <a:spcPct val="107000"/>
              </a:lnSpc>
              <a:spcBef>
                <a:spcPts val="800"/>
              </a:spcBef>
              <a:spcAft>
                <a:spcPts val="0"/>
              </a:spcAft>
              <a:buSzPts val="1400"/>
              <a:buNone/>
            </a:pPr>
            <a:r>
              <a:rPr b="1" lang="en-GB" sz="1800">
                <a:latin typeface="Calibri"/>
                <a:ea typeface="Calibri"/>
                <a:cs typeface="Calibri"/>
                <a:sym typeface="Calibri"/>
              </a:rPr>
              <a:t>5. List-based Infographics: </a:t>
            </a:r>
            <a:r>
              <a:rPr lang="en-GB" sz="1800">
                <a:latin typeface="Calibri"/>
                <a:ea typeface="Calibri"/>
                <a:cs typeface="Calibri"/>
                <a:sym typeface="Calibri"/>
              </a:rPr>
              <a:t>don’t rely on visual elements as much as some of the other types. Instead, it’s often mostly text and icons; that’s why they are generally very easy to design.</a:t>
            </a:r>
            <a:endParaRPr sz="1800">
              <a:latin typeface="Calibri"/>
              <a:ea typeface="Calibri"/>
              <a:cs typeface="Calibri"/>
              <a:sym typeface="Calibri"/>
            </a:endParaRPr>
          </a:p>
          <a:p>
            <a:pPr indent="0" lvl="0" marL="139700" rtl="0" algn="l">
              <a:lnSpc>
                <a:spcPct val="107000"/>
              </a:lnSpc>
              <a:spcBef>
                <a:spcPts val="800"/>
              </a:spcBef>
              <a:spcAft>
                <a:spcPts val="0"/>
              </a:spcAft>
              <a:buSzPts val="1400"/>
              <a:buNone/>
            </a:pPr>
            <a:r>
              <a:rPr b="1" lang="en-GB" sz="1800">
                <a:latin typeface="Calibri"/>
                <a:ea typeface="Calibri"/>
                <a:cs typeface="Calibri"/>
                <a:sym typeface="Calibri"/>
              </a:rPr>
              <a:t>6. Informational Infographic:</a:t>
            </a:r>
            <a:r>
              <a:rPr lang="en-GB" sz="1800">
                <a:latin typeface="Calibri"/>
                <a:ea typeface="Calibri"/>
                <a:cs typeface="Calibri"/>
                <a:sym typeface="Calibri"/>
              </a:rPr>
              <a:t> are like a mix of all the different types of infographics; they are great when you want to really educate your pupils on a complex concept because they allow you to add many different elements like text, images, icons, lists, graphs, etc.; because they mix different sections, they can often become quite overcrowded, so it’s nice to add interactive pop-ups to them to keep the infographic visually appealing. </a:t>
            </a:r>
            <a:endParaRPr sz="1800">
              <a:latin typeface="Calibri"/>
              <a:ea typeface="Calibri"/>
              <a:cs typeface="Calibri"/>
              <a:sym typeface="Calibri"/>
            </a:endParaRPr>
          </a:p>
          <a:p>
            <a:pPr indent="0" lvl="0" marL="139700" rtl="0" algn="l">
              <a:lnSpc>
                <a:spcPct val="107000"/>
              </a:lnSpc>
              <a:spcBef>
                <a:spcPts val="800"/>
              </a:spcBef>
              <a:spcAft>
                <a:spcPts val="0"/>
              </a:spcAft>
              <a:buSzPts val="1400"/>
              <a:buNone/>
            </a:pPr>
            <a:r>
              <a:rPr b="1" lang="en-GB" sz="1800">
                <a:latin typeface="Calibri"/>
                <a:ea typeface="Calibri"/>
                <a:cs typeface="Calibri"/>
                <a:sym typeface="Calibri"/>
              </a:rPr>
              <a:t>7. Hierarchical Infographic:</a:t>
            </a:r>
            <a:r>
              <a:rPr lang="en-GB" sz="1800">
                <a:latin typeface="Calibri"/>
                <a:ea typeface="Calibri"/>
                <a:cs typeface="Calibri"/>
                <a:sym typeface="Calibri"/>
              </a:rPr>
              <a:t> here you can organize information according to the various levels; you need to display the differences between the various levels appropriately; the key with these types of infographics is to compare the different levels to each other and show how they relate to each other.</a:t>
            </a:r>
            <a:endParaRPr sz="1800">
              <a:latin typeface="Calibri"/>
              <a:ea typeface="Calibri"/>
              <a:cs typeface="Calibri"/>
              <a:sym typeface="Calibri"/>
            </a:endParaRPr>
          </a:p>
          <a:p>
            <a:pPr indent="0" lvl="0" marL="139700" rtl="0" algn="l">
              <a:lnSpc>
                <a:spcPct val="107000"/>
              </a:lnSpc>
              <a:spcBef>
                <a:spcPts val="800"/>
              </a:spcBef>
              <a:spcAft>
                <a:spcPts val="800"/>
              </a:spcAft>
              <a:buSzPts val="1400"/>
              <a:buNone/>
            </a:pPr>
            <a:r>
              <a:rPr b="1" lang="en-GB" sz="1800">
                <a:latin typeface="Calibri"/>
                <a:ea typeface="Calibri"/>
                <a:cs typeface="Calibri"/>
                <a:sym typeface="Calibri"/>
              </a:rPr>
              <a:t>8. Location Infographic:</a:t>
            </a:r>
            <a:r>
              <a:rPr lang="en-GB" sz="1800">
                <a:latin typeface="Calibri"/>
                <a:ea typeface="Calibri"/>
                <a:cs typeface="Calibri"/>
                <a:sym typeface="Calibri"/>
              </a:rPr>
              <a:t> they provide an easy way to communicate any trends across regions whether we talk about local, national, or global levels; you can compare any kind of statistics and data based on location.</a:t>
            </a:r>
            <a:endParaRPr sz="18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just">
              <a:lnSpc>
                <a:spcPct val="107000"/>
              </a:lnSpc>
              <a:spcBef>
                <a:spcPts val="0"/>
              </a:spcBef>
              <a:spcAft>
                <a:spcPts val="0"/>
              </a:spcAft>
              <a:buSzPts val="1400"/>
              <a:buChar char="●"/>
            </a:pPr>
            <a:r>
              <a:rPr b="1" lang="en-GB" sz="1800">
                <a:latin typeface="Calibri"/>
                <a:ea typeface="Calibri"/>
                <a:cs typeface="Calibri"/>
                <a:sym typeface="Calibri"/>
              </a:rPr>
              <a:t>1. Collaboration of Various Learning Tools: </a:t>
            </a:r>
            <a:r>
              <a:rPr lang="en-GB" sz="1800">
                <a:latin typeface="Calibri"/>
                <a:ea typeface="Calibri"/>
                <a:cs typeface="Calibri"/>
                <a:sym typeface="Calibri"/>
              </a:rPr>
              <a:t>Mixed learning resources that you may include while teaching via an online environment enable you to oblige diverse adapting needs and inclinations. You can offer your pupils up close and customized guidance. Also, you can provide them self-guided, web-based learning ways. </a:t>
            </a:r>
            <a:endParaRPr/>
          </a:p>
          <a:p>
            <a:pPr indent="-317500" lvl="0" marL="457200" rtl="0" algn="just">
              <a:lnSpc>
                <a:spcPct val="107000"/>
              </a:lnSpc>
              <a:spcBef>
                <a:spcPts val="800"/>
              </a:spcBef>
              <a:spcAft>
                <a:spcPts val="0"/>
              </a:spcAft>
              <a:buSzPts val="1400"/>
              <a:buChar char="●"/>
            </a:pPr>
            <a:r>
              <a:rPr b="1" lang="en-GB" sz="1800">
                <a:latin typeface="Calibri"/>
                <a:ea typeface="Calibri"/>
                <a:cs typeface="Calibri"/>
                <a:sym typeface="Calibri"/>
              </a:rPr>
              <a:t>2. Strong Reporting with Customization:</a:t>
            </a:r>
            <a:r>
              <a:rPr lang="en-GB" sz="1800">
                <a:latin typeface="Calibri"/>
                <a:ea typeface="Calibri"/>
                <a:cs typeface="Calibri"/>
                <a:sym typeface="Calibri"/>
              </a:rPr>
              <a:t> Online Learning Management Systems (LMS) reports give you a total picture of online pupil’s execution, commitment, and fulfilment evaluations. You can discover how well they are faring amid intelligent activities. View eLearning appraisal scores with the goal that you can suggest supplemental web-based preparing assets, and guarantee that they are getting the data they have to accomplish the ideal results.</a:t>
            </a:r>
            <a:endParaRPr/>
          </a:p>
          <a:p>
            <a:pPr indent="-317500" lvl="0" marL="457200" rtl="0" algn="just">
              <a:lnSpc>
                <a:spcPct val="107000"/>
              </a:lnSpc>
              <a:spcBef>
                <a:spcPts val="800"/>
              </a:spcBef>
              <a:spcAft>
                <a:spcPts val="0"/>
              </a:spcAft>
              <a:buSzPts val="1400"/>
              <a:buChar char="●"/>
            </a:pPr>
            <a:r>
              <a:rPr b="1" lang="en-GB" sz="1800">
                <a:latin typeface="Calibri"/>
                <a:ea typeface="Calibri"/>
                <a:cs typeface="Calibri"/>
                <a:sym typeface="Calibri"/>
              </a:rPr>
              <a:t>3. Natural User Interface:</a:t>
            </a:r>
            <a:r>
              <a:rPr lang="en-GB" sz="1800">
                <a:latin typeface="Calibri"/>
                <a:ea typeface="Calibri"/>
                <a:cs typeface="Calibri"/>
                <a:sym typeface="Calibri"/>
              </a:rPr>
              <a:t> An online course or lesson (i.e. teaching in an online environment) is easy to use and instinctive. It allows you to include an assortment of dashboards that feature distinctive parts of the eLearning process you provide to pupils.</a:t>
            </a:r>
            <a:endParaRPr/>
          </a:p>
          <a:p>
            <a:pPr indent="-317500" lvl="0" marL="457200" rtl="0" algn="just">
              <a:lnSpc>
                <a:spcPct val="107000"/>
              </a:lnSpc>
              <a:spcBef>
                <a:spcPts val="800"/>
              </a:spcBef>
              <a:spcAft>
                <a:spcPts val="0"/>
              </a:spcAft>
              <a:buSzPts val="1400"/>
              <a:buChar char="●"/>
            </a:pPr>
            <a:r>
              <a:rPr b="1" lang="en-GB" sz="1800">
                <a:latin typeface="Calibri"/>
                <a:ea typeface="Calibri"/>
                <a:cs typeface="Calibri"/>
                <a:sym typeface="Calibri"/>
              </a:rPr>
              <a:t>4. Responsive Design Features:</a:t>
            </a:r>
            <a:r>
              <a:rPr lang="en-GB" sz="1800">
                <a:latin typeface="Calibri"/>
                <a:ea typeface="Calibri"/>
                <a:cs typeface="Calibri"/>
                <a:sym typeface="Calibri"/>
              </a:rPr>
              <a:t> As pupils need access to online learning anytime, anyplace, the online learning environment can convey portable inviting substance immediately; it offers everybody a similar survey involvement and gives similar advantages through responsive structure highlights.</a:t>
            </a:r>
            <a:endParaRPr/>
          </a:p>
          <a:p>
            <a:pPr indent="-317500" lvl="0" marL="457200" rtl="0" algn="just">
              <a:lnSpc>
                <a:spcPct val="107000"/>
              </a:lnSpc>
              <a:spcBef>
                <a:spcPts val="800"/>
              </a:spcBef>
              <a:spcAft>
                <a:spcPts val="800"/>
              </a:spcAft>
              <a:buSzPts val="1400"/>
              <a:buChar char="●"/>
            </a:pPr>
            <a:r>
              <a:rPr b="1" lang="en-GB" sz="1800">
                <a:latin typeface="Calibri"/>
                <a:ea typeface="Calibri"/>
                <a:cs typeface="Calibri"/>
                <a:sym typeface="Calibri"/>
              </a:rPr>
              <a:t>5. Availability Features: </a:t>
            </a:r>
            <a:r>
              <a:rPr lang="en-GB" sz="1800">
                <a:latin typeface="Calibri"/>
                <a:ea typeface="Calibri"/>
                <a:cs typeface="Calibri"/>
                <a:sym typeface="Calibri"/>
              </a:rPr>
              <a:t>If you are working with pupils with Special Educational Needs (SEN) and you need to consider availability highlights, online learning environment allows you to include inscriptions and captions to suit pupils who are hearing debilitated or sound portrayals for the individuals who are outwardly hindered; it also allows you to provide useful online assets to pupils worldwide.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7000"/>
              </a:lnSpc>
              <a:spcBef>
                <a:spcPts val="0"/>
              </a:spcBef>
              <a:spcAft>
                <a:spcPts val="0"/>
              </a:spcAft>
              <a:buSzPts val="1400"/>
              <a:buChar char="●"/>
            </a:pPr>
            <a:r>
              <a:rPr b="1" lang="en-GB" sz="1800">
                <a:latin typeface="Calibri"/>
                <a:ea typeface="Calibri"/>
                <a:cs typeface="Calibri"/>
                <a:sym typeface="Calibri"/>
              </a:rPr>
              <a:t>6. Convenience and Flexibility:</a:t>
            </a:r>
            <a:r>
              <a:rPr lang="en-GB" sz="1800">
                <a:latin typeface="Calibri"/>
                <a:ea typeface="Calibri"/>
                <a:cs typeface="Calibri"/>
                <a:sym typeface="Calibri"/>
              </a:rPr>
              <a:t> online learning environment offers convenience and flexibility in timings and pace, allowing you to learn in your own time.</a:t>
            </a:r>
            <a:endParaRPr/>
          </a:p>
          <a:p>
            <a:pPr indent="-317500" lvl="0" marL="457200" rtl="0" algn="l">
              <a:lnSpc>
                <a:spcPct val="107000"/>
              </a:lnSpc>
              <a:spcBef>
                <a:spcPts val="800"/>
              </a:spcBef>
              <a:spcAft>
                <a:spcPts val="0"/>
              </a:spcAft>
              <a:buSzPts val="1400"/>
              <a:buChar char="●"/>
            </a:pPr>
            <a:r>
              <a:rPr b="1" lang="en-GB" sz="1800">
                <a:latin typeface="Calibri"/>
                <a:ea typeface="Calibri"/>
                <a:cs typeface="Calibri"/>
                <a:sym typeface="Calibri"/>
              </a:rPr>
              <a:t>7. High-Quality Pupil-Teacher Interactions: </a:t>
            </a:r>
            <a:r>
              <a:rPr lang="en-GB" sz="1800">
                <a:latin typeface="Calibri"/>
                <a:ea typeface="Calibri"/>
                <a:cs typeface="Calibri"/>
                <a:sym typeface="Calibri"/>
              </a:rPr>
              <a:t>allows for better quality interactions between pupils and teacher, because the teacher has various teaching methods at his/her disposal. S/he can focus on individual pupils a lot more than s/he would in traditional classes. It ensures that each pupil gets adequate attention and advice from his/her teacher.</a:t>
            </a:r>
            <a:endParaRPr/>
          </a:p>
          <a:p>
            <a:pPr indent="-317500" lvl="0" marL="457200" rtl="0" algn="l">
              <a:lnSpc>
                <a:spcPct val="107000"/>
              </a:lnSpc>
              <a:spcBef>
                <a:spcPts val="800"/>
              </a:spcBef>
              <a:spcAft>
                <a:spcPts val="0"/>
              </a:spcAft>
              <a:buSzPts val="1400"/>
              <a:buChar char="●"/>
            </a:pPr>
            <a:r>
              <a:rPr lang="en-GB" sz="1800">
                <a:latin typeface="Calibri"/>
                <a:ea typeface="Calibri"/>
                <a:cs typeface="Calibri"/>
                <a:sym typeface="Calibri"/>
              </a:rPr>
              <a:t>8. </a:t>
            </a:r>
            <a:r>
              <a:rPr b="1" lang="en-GB" sz="1800">
                <a:latin typeface="Calibri"/>
                <a:ea typeface="Calibri"/>
                <a:cs typeface="Calibri"/>
                <a:sym typeface="Calibri"/>
              </a:rPr>
              <a:t>More pupils can enrol at once</a:t>
            </a:r>
            <a:r>
              <a:rPr lang="en-GB" sz="1800">
                <a:latin typeface="Calibri"/>
                <a:ea typeface="Calibri"/>
                <a:cs typeface="Calibri"/>
                <a:sym typeface="Calibri"/>
              </a:rPr>
              <a:t>: Online learning classes that depend on pre-recorded videos and tests can have an unlimited number of pupils enrolling, since there’s no need for physical classrooms and seats.</a:t>
            </a:r>
            <a:endParaRPr/>
          </a:p>
          <a:p>
            <a:pPr indent="-317500" lvl="0" marL="457200" rtl="0" algn="l">
              <a:lnSpc>
                <a:spcPct val="107000"/>
              </a:lnSpc>
              <a:spcBef>
                <a:spcPts val="800"/>
              </a:spcBef>
              <a:spcAft>
                <a:spcPts val="0"/>
              </a:spcAft>
              <a:buSzPts val="1400"/>
              <a:buChar char="●"/>
            </a:pPr>
            <a:r>
              <a:rPr lang="en-GB" sz="1800">
                <a:latin typeface="Calibri"/>
                <a:ea typeface="Calibri"/>
                <a:cs typeface="Calibri"/>
                <a:sym typeface="Calibri"/>
              </a:rPr>
              <a:t>9. </a:t>
            </a:r>
            <a:r>
              <a:rPr b="1" lang="en-GB" sz="1800">
                <a:latin typeface="Calibri"/>
                <a:ea typeface="Calibri"/>
                <a:cs typeface="Calibri"/>
                <a:sym typeface="Calibri"/>
              </a:rPr>
              <a:t>Better learning experience: </a:t>
            </a:r>
            <a:r>
              <a:rPr lang="en-GB" sz="1800">
                <a:latin typeface="Calibri"/>
                <a:ea typeface="Calibri"/>
                <a:cs typeface="Calibri"/>
                <a:sym typeface="Calibri"/>
              </a:rPr>
              <a:t>because pupils are allowed to learn at their own pace and are encouraged to gain hands-on experience over memorizing textbooks;  it also helps pupils attend classes from places they’re comfortable being in, which makes them more likely to approach learning with a positive attitude, without pressure from commutes, class timings and personal schedules – thus students have more energy to attend online classes.</a:t>
            </a:r>
            <a:endParaRPr/>
          </a:p>
          <a:p>
            <a:pPr indent="-317500" lvl="0" marL="457200" rtl="0" algn="l">
              <a:lnSpc>
                <a:spcPct val="107000"/>
              </a:lnSpc>
              <a:spcBef>
                <a:spcPts val="800"/>
              </a:spcBef>
              <a:spcAft>
                <a:spcPts val="800"/>
              </a:spcAft>
              <a:buSzPts val="1400"/>
              <a:buChar char="●"/>
            </a:pPr>
            <a:r>
              <a:rPr b="1" lang="en-GB" sz="1800">
                <a:latin typeface="Calibri"/>
                <a:ea typeface="Calibri"/>
                <a:cs typeface="Calibri"/>
                <a:sym typeface="Calibri"/>
              </a:rPr>
              <a:t>10. More cost-effective: </a:t>
            </a:r>
            <a:r>
              <a:rPr lang="en-GB" sz="1800">
                <a:latin typeface="Calibri"/>
                <a:ea typeface="Calibri"/>
                <a:cs typeface="Calibri"/>
                <a:sym typeface="Calibri"/>
              </a:rPr>
              <a:t>Online learning is priced lower than traditional learning and is also worth the cost. The fees often don’t account for accommodation, textbooks, equipment, groceries, transport and other factors that contribute to the full learning experience in traditional schooling. Lower costs don’t mean a decrease in quality; lower costs ensure that a wider audience has access to universities and courses that were once reserved for those with higher budgets.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0" lang="en-GB">
                <a:solidFill>
                  <a:srgbClr val="111111"/>
                </a:solidFill>
                <a:latin typeface="Verdana"/>
                <a:ea typeface="Verdana"/>
                <a:cs typeface="Verdana"/>
                <a:sym typeface="Verdana"/>
              </a:rPr>
              <a:t>The Online Learning Environment (OLE) provides helpful resources such as discussion forums, quizzes, eReadings, and the study notes. The online learning environment is primarily an asynchronous environment that is, you don’t have to log on to the computer at exactly the same time as your instructor or classmates in order to attend class. You</a:t>
            </a:r>
            <a:br>
              <a:rPr lang="en-GB"/>
            </a:br>
            <a:r>
              <a:rPr b="0" i="0" lang="en-GB">
                <a:solidFill>
                  <a:srgbClr val="111111"/>
                </a:solidFill>
                <a:latin typeface="Verdana"/>
                <a:ea typeface="Verdana"/>
                <a:cs typeface="Verdana"/>
                <a:sym typeface="Verdana"/>
              </a:rPr>
              <a:t>will however, have specific deadlines to meet for the reading assignments and learning activities.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The trainer may find and share with trainees more information about each of the 10 types of online learning here: https://e-student.org/types-of-e-learning/ .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The trainer may find and share with trainees more information about MOODLE here: https://docs.moodle.org/311/en/Features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just">
              <a:lnSpc>
                <a:spcPct val="107000"/>
              </a:lnSpc>
              <a:spcBef>
                <a:spcPts val="0"/>
              </a:spcBef>
              <a:spcAft>
                <a:spcPts val="0"/>
              </a:spcAft>
              <a:buSzPts val="1400"/>
              <a:buChar char="●"/>
            </a:pPr>
            <a:r>
              <a:rPr b="1" lang="en-GB" sz="1800">
                <a:latin typeface="Calibri"/>
                <a:ea typeface="Calibri"/>
                <a:cs typeface="Calibri"/>
                <a:sym typeface="Calibri"/>
              </a:rPr>
              <a:t>Animated response:</a:t>
            </a:r>
            <a:r>
              <a:rPr lang="en-GB" sz="1800">
                <a:latin typeface="Calibri"/>
                <a:ea typeface="Calibri"/>
                <a:cs typeface="Calibri"/>
                <a:sym typeface="Calibri"/>
              </a:rPr>
              <a:t> Sites such as Voki, PowToon and StoryBird are examples of online platforms that allow students to respond to content in an interactive manner through the creation of a voice-over character, cartoon, or creative story-telling.</a:t>
            </a:r>
            <a:endParaRPr/>
          </a:p>
          <a:p>
            <a:pPr indent="-317500" lvl="0" marL="457200" rtl="0" algn="just">
              <a:lnSpc>
                <a:spcPct val="107000"/>
              </a:lnSpc>
              <a:spcBef>
                <a:spcPts val="800"/>
              </a:spcBef>
              <a:spcAft>
                <a:spcPts val="0"/>
              </a:spcAft>
              <a:buSzPts val="1400"/>
              <a:buChar char="●"/>
            </a:pPr>
            <a:r>
              <a:rPr b="1" lang="en-GB" sz="1800">
                <a:latin typeface="Calibri"/>
                <a:ea typeface="Calibri"/>
                <a:cs typeface="Calibri"/>
                <a:sym typeface="Calibri"/>
              </a:rPr>
              <a:t>Cooperative learning:</a:t>
            </a:r>
            <a:r>
              <a:rPr lang="en-GB" sz="1800">
                <a:latin typeface="Calibri"/>
                <a:ea typeface="Calibri"/>
                <a:cs typeface="Calibri"/>
                <a:sym typeface="Calibri"/>
              </a:rPr>
              <a:t> Cooperative learning (e.g. through think/pair/share, jigsaw and flexible grouping) requires that all group members have specific, designated tasks to complete, and without each group member’s contribution the work is incomplete. Platforms that can support this: Edublogs, Weebly for education, Zoom breakout rooms, or a shared Google document.</a:t>
            </a:r>
            <a:endParaRPr/>
          </a:p>
          <a:p>
            <a:pPr indent="-317500" lvl="0" marL="457200" rtl="0" algn="just">
              <a:lnSpc>
                <a:spcPct val="107000"/>
              </a:lnSpc>
              <a:spcBef>
                <a:spcPts val="800"/>
              </a:spcBef>
              <a:spcAft>
                <a:spcPts val="0"/>
              </a:spcAft>
              <a:buSzPts val="1400"/>
              <a:buChar char="●"/>
            </a:pPr>
            <a:r>
              <a:rPr b="1" lang="en-GB" sz="1800">
                <a:latin typeface="Calibri"/>
                <a:ea typeface="Calibri"/>
                <a:cs typeface="Calibri"/>
                <a:sym typeface="Calibri"/>
              </a:rPr>
              <a:t>Organizational outlets:</a:t>
            </a:r>
            <a:r>
              <a:rPr lang="en-GB" sz="1800">
                <a:latin typeface="Calibri"/>
                <a:ea typeface="Calibri"/>
                <a:cs typeface="Calibri"/>
                <a:sym typeface="Calibri"/>
              </a:rPr>
              <a:t> All students benefit from organizing their learning. Graphic organizers (e.g. Freeology.com, Canva.com, Microsoft, Google and EndNote) assist students in conceptualizing and chunking out the material being learned and helps maintain a clear focus of what needs to be dissected from the information. </a:t>
            </a:r>
            <a:endParaRPr/>
          </a:p>
          <a:p>
            <a:pPr indent="-317500" lvl="0" marL="457200" rtl="0" algn="just">
              <a:lnSpc>
                <a:spcPct val="107000"/>
              </a:lnSpc>
              <a:spcBef>
                <a:spcPts val="800"/>
              </a:spcBef>
              <a:spcAft>
                <a:spcPts val="0"/>
              </a:spcAft>
              <a:buSzPts val="1400"/>
              <a:buChar char="●"/>
            </a:pPr>
            <a:r>
              <a:rPr b="1" lang="en-GB" sz="1800">
                <a:latin typeface="Calibri"/>
                <a:ea typeface="Calibri"/>
                <a:cs typeface="Calibri"/>
                <a:sym typeface="Calibri"/>
              </a:rPr>
              <a:t>Movement:</a:t>
            </a:r>
            <a:r>
              <a:rPr lang="en-GB" sz="1800">
                <a:latin typeface="Calibri"/>
                <a:ea typeface="Calibri"/>
                <a:cs typeface="Calibri"/>
                <a:sym typeface="Calibri"/>
              </a:rPr>
              <a:t> By intentionally incorporating movement into instruction, engagement can become more achievable. Four corners learning is one strategy that can encourage student movement. In an online environment this would be done through the incorporation of a GoNoodle activity, or simply having the teacher walk students through movements together with their directive during a transition.</a:t>
            </a:r>
            <a:endParaRPr/>
          </a:p>
          <a:p>
            <a:pPr indent="-317500" lvl="0" marL="457200" rtl="0" algn="just">
              <a:lnSpc>
                <a:spcPct val="107000"/>
              </a:lnSpc>
              <a:spcBef>
                <a:spcPts val="800"/>
              </a:spcBef>
              <a:spcAft>
                <a:spcPts val="800"/>
              </a:spcAft>
              <a:buSzPts val="1400"/>
              <a:buChar char="●"/>
            </a:pPr>
            <a:r>
              <a:rPr b="1" lang="en-GB" sz="1800">
                <a:latin typeface="Calibri"/>
                <a:ea typeface="Calibri"/>
                <a:cs typeface="Calibri"/>
                <a:sym typeface="Calibri"/>
              </a:rPr>
              <a:t>Interactive learning: </a:t>
            </a:r>
            <a:r>
              <a:rPr lang="en-GB" sz="1800">
                <a:latin typeface="Calibri"/>
                <a:ea typeface="Calibri"/>
                <a:cs typeface="Calibri"/>
                <a:sym typeface="Calibri"/>
              </a:rPr>
              <a:t>Teachers can also embed interactive learning opportunities for students in PowerPoints through the PearDeck add-on for Google Slides or NearPod where students can interact with learning content through questions, surveys, or specific student responses.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i="0" lang="en-GB" sz="1800" u="none" strike="noStrike">
                <a:solidFill>
                  <a:srgbClr val="000000"/>
                </a:solidFill>
                <a:latin typeface="Arial"/>
                <a:ea typeface="Arial"/>
                <a:cs typeface="Arial"/>
                <a:sym typeface="Arial"/>
              </a:rPr>
              <a:t>Cyberbullying</a:t>
            </a:r>
            <a:r>
              <a:rPr b="0" i="0" lang="en-GB" sz="1800" u="none" strike="noStrike">
                <a:solidFill>
                  <a:srgbClr val="000000"/>
                </a:solidFill>
                <a:latin typeface="Arial"/>
                <a:ea typeface="Arial"/>
                <a:cs typeface="Arial"/>
                <a:sym typeface="Arial"/>
              </a:rPr>
              <a:t> refers to the act of harassing someone through information technology. </a:t>
            </a:r>
            <a:endParaRPr/>
          </a:p>
          <a:p>
            <a:pPr indent="-317500" lvl="0" marL="457200" rtl="0" algn="l">
              <a:lnSpc>
                <a:spcPct val="100000"/>
              </a:lnSpc>
              <a:spcBef>
                <a:spcPts val="0"/>
              </a:spcBef>
              <a:spcAft>
                <a:spcPts val="0"/>
              </a:spcAft>
              <a:buSzPts val="1400"/>
              <a:buChar char="●"/>
            </a:pPr>
            <a:r>
              <a:rPr b="1" i="0" lang="en-GB" sz="1800" u="none" strike="noStrike">
                <a:solidFill>
                  <a:srgbClr val="000000"/>
                </a:solidFill>
                <a:latin typeface="Arial"/>
                <a:ea typeface="Arial"/>
                <a:cs typeface="Arial"/>
                <a:sym typeface="Arial"/>
              </a:rPr>
              <a:t>Online grooming </a:t>
            </a:r>
            <a:r>
              <a:rPr b="0" i="0" lang="en-GB" sz="1800" u="none" strike="noStrike">
                <a:solidFill>
                  <a:srgbClr val="000000"/>
                </a:solidFill>
                <a:latin typeface="Arial"/>
                <a:ea typeface="Arial"/>
                <a:cs typeface="Arial"/>
                <a:sym typeface="Arial"/>
              </a:rPr>
              <a:t>is a way for online predators to victimize unsuspecting children. Sexual predators may attempt to befriend children online through flattery, sympathy, or gifts.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79"/>
          <p:cNvSpPr/>
          <p:nvPr/>
        </p:nvSpPr>
        <p:spPr>
          <a:xfrm>
            <a:off x="-75" y="4253100"/>
            <a:ext cx="9144000" cy="8904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79"/>
          <p:cNvGrpSpPr/>
          <p:nvPr/>
        </p:nvGrpSpPr>
        <p:grpSpPr>
          <a:xfrm>
            <a:off x="388375" y="557031"/>
            <a:ext cx="7205283" cy="4029437"/>
            <a:chOff x="388375" y="548150"/>
            <a:chExt cx="7205283" cy="4029437"/>
          </a:xfrm>
        </p:grpSpPr>
        <p:sp>
          <p:nvSpPr>
            <p:cNvPr id="12" name="Google Shape;12;p79"/>
            <p:cNvSpPr/>
            <p:nvPr/>
          </p:nvSpPr>
          <p:spPr>
            <a:xfrm>
              <a:off x="428433" y="5833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13" name="Google Shape;13;p79"/>
            <p:cNvSpPr/>
            <p:nvPr/>
          </p:nvSpPr>
          <p:spPr>
            <a:xfrm>
              <a:off x="388375" y="5481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14" name="Google Shape;14;p79"/>
          <p:cNvSpPr txBox="1"/>
          <p:nvPr>
            <p:ph type="ctrTitle"/>
          </p:nvPr>
        </p:nvSpPr>
        <p:spPr>
          <a:xfrm>
            <a:off x="975350" y="1133950"/>
            <a:ext cx="5701800" cy="287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6000"/>
              <a:buNone/>
              <a:defRPr sz="6000">
                <a:solidFill>
                  <a:schemeClr val="dk1"/>
                </a:solidFill>
              </a:defRPr>
            </a:lvl1pPr>
            <a:lvl2pPr lvl="1" algn="l">
              <a:lnSpc>
                <a:spcPct val="100000"/>
              </a:lnSpc>
              <a:spcBef>
                <a:spcPts val="0"/>
              </a:spcBef>
              <a:spcAft>
                <a:spcPts val="0"/>
              </a:spcAft>
              <a:buClr>
                <a:schemeClr val="dk1"/>
              </a:buClr>
              <a:buSzPts val="6000"/>
              <a:buNone/>
              <a:defRPr sz="6000">
                <a:solidFill>
                  <a:schemeClr val="dk1"/>
                </a:solidFill>
              </a:defRPr>
            </a:lvl2pPr>
            <a:lvl3pPr lvl="2" algn="l">
              <a:lnSpc>
                <a:spcPct val="100000"/>
              </a:lnSpc>
              <a:spcBef>
                <a:spcPts val="0"/>
              </a:spcBef>
              <a:spcAft>
                <a:spcPts val="0"/>
              </a:spcAft>
              <a:buClr>
                <a:schemeClr val="dk1"/>
              </a:buClr>
              <a:buSzPts val="6000"/>
              <a:buNone/>
              <a:defRPr sz="6000">
                <a:solidFill>
                  <a:schemeClr val="dk1"/>
                </a:solidFill>
              </a:defRPr>
            </a:lvl3pPr>
            <a:lvl4pPr lvl="3" algn="l">
              <a:lnSpc>
                <a:spcPct val="100000"/>
              </a:lnSpc>
              <a:spcBef>
                <a:spcPts val="0"/>
              </a:spcBef>
              <a:spcAft>
                <a:spcPts val="0"/>
              </a:spcAft>
              <a:buClr>
                <a:schemeClr val="dk1"/>
              </a:buClr>
              <a:buSzPts val="6000"/>
              <a:buNone/>
              <a:defRPr sz="6000">
                <a:solidFill>
                  <a:schemeClr val="dk1"/>
                </a:solidFill>
              </a:defRPr>
            </a:lvl4pPr>
            <a:lvl5pPr lvl="4" algn="l">
              <a:lnSpc>
                <a:spcPct val="100000"/>
              </a:lnSpc>
              <a:spcBef>
                <a:spcPts val="0"/>
              </a:spcBef>
              <a:spcAft>
                <a:spcPts val="0"/>
              </a:spcAft>
              <a:buClr>
                <a:schemeClr val="dk1"/>
              </a:buClr>
              <a:buSzPts val="6000"/>
              <a:buNone/>
              <a:defRPr sz="6000">
                <a:solidFill>
                  <a:schemeClr val="dk1"/>
                </a:solidFill>
              </a:defRPr>
            </a:lvl5pPr>
            <a:lvl6pPr lvl="5" algn="l">
              <a:lnSpc>
                <a:spcPct val="100000"/>
              </a:lnSpc>
              <a:spcBef>
                <a:spcPts val="0"/>
              </a:spcBef>
              <a:spcAft>
                <a:spcPts val="0"/>
              </a:spcAft>
              <a:buClr>
                <a:schemeClr val="dk1"/>
              </a:buClr>
              <a:buSzPts val="6000"/>
              <a:buNone/>
              <a:defRPr sz="6000">
                <a:solidFill>
                  <a:schemeClr val="dk1"/>
                </a:solidFill>
              </a:defRPr>
            </a:lvl6pPr>
            <a:lvl7pPr lvl="6" algn="l">
              <a:lnSpc>
                <a:spcPct val="100000"/>
              </a:lnSpc>
              <a:spcBef>
                <a:spcPts val="0"/>
              </a:spcBef>
              <a:spcAft>
                <a:spcPts val="0"/>
              </a:spcAft>
              <a:buClr>
                <a:schemeClr val="dk1"/>
              </a:buClr>
              <a:buSzPts val="6000"/>
              <a:buNone/>
              <a:defRPr sz="6000">
                <a:solidFill>
                  <a:schemeClr val="dk1"/>
                </a:solidFill>
              </a:defRPr>
            </a:lvl7pPr>
            <a:lvl8pPr lvl="7" algn="l">
              <a:lnSpc>
                <a:spcPct val="100000"/>
              </a:lnSpc>
              <a:spcBef>
                <a:spcPts val="0"/>
              </a:spcBef>
              <a:spcAft>
                <a:spcPts val="0"/>
              </a:spcAft>
              <a:buClr>
                <a:schemeClr val="dk1"/>
              </a:buClr>
              <a:buSzPts val="6000"/>
              <a:buNone/>
              <a:defRPr sz="6000">
                <a:solidFill>
                  <a:schemeClr val="dk1"/>
                </a:solidFill>
              </a:defRPr>
            </a:lvl8pPr>
            <a:lvl9pPr lvl="8" algn="l">
              <a:lnSpc>
                <a:spcPct val="100000"/>
              </a:lnSpc>
              <a:spcBef>
                <a:spcPts val="0"/>
              </a:spcBef>
              <a:spcAft>
                <a:spcPts val="0"/>
              </a:spcAft>
              <a:buClr>
                <a:schemeClr val="dk1"/>
              </a:buClr>
              <a:buSzPts val="6000"/>
              <a:buNone/>
              <a:defRPr sz="6000">
                <a:solidFill>
                  <a:schemeClr val="dk1"/>
                </a:solidFill>
              </a:defRPr>
            </a:lvl9pPr>
          </a:lstStyle>
          <a:p/>
        </p:txBody>
      </p:sp>
      <p:pic>
        <p:nvPicPr>
          <p:cNvPr descr="A picture containing light, clock&#10;&#10;Description automatically generated" id="15" name="Google Shape;15;p79"/>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16" name="Google Shape;16;p79"/>
          <p:cNvGrpSpPr/>
          <p:nvPr/>
        </p:nvGrpSpPr>
        <p:grpSpPr>
          <a:xfrm>
            <a:off x="7886184" y="175845"/>
            <a:ext cx="1199201" cy="1119555"/>
            <a:chOff x="7886184" y="175845"/>
            <a:chExt cx="1199201" cy="1119555"/>
          </a:xfrm>
        </p:grpSpPr>
        <p:sp>
          <p:nvSpPr>
            <p:cNvPr id="17" name="Google Shape;17;p79"/>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18" name="Google Shape;18;p79"/>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19" name="Google Shape;19;p79"/>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0" name="Shape 20"/>
        <p:cNvGrpSpPr/>
        <p:nvPr/>
      </p:nvGrpSpPr>
      <p:grpSpPr>
        <a:xfrm>
          <a:off x="0" y="0"/>
          <a:ext cx="0" cy="0"/>
          <a:chOff x="0" y="0"/>
          <a:chExt cx="0" cy="0"/>
        </a:xfrm>
      </p:grpSpPr>
      <p:sp>
        <p:nvSpPr>
          <p:cNvPr id="21" name="Google Shape;21;p80"/>
          <p:cNvSpPr/>
          <p:nvPr/>
        </p:nvSpPr>
        <p:spPr>
          <a:xfrm>
            <a:off x="-75" y="4253100"/>
            <a:ext cx="9144000" cy="8904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 name="Google Shape;22;p80"/>
          <p:cNvGrpSpPr/>
          <p:nvPr/>
        </p:nvGrpSpPr>
        <p:grpSpPr>
          <a:xfrm>
            <a:off x="388375" y="557031"/>
            <a:ext cx="7205283" cy="4029437"/>
            <a:chOff x="388375" y="548150"/>
            <a:chExt cx="7205283" cy="4029437"/>
          </a:xfrm>
        </p:grpSpPr>
        <p:sp>
          <p:nvSpPr>
            <p:cNvPr id="23" name="Google Shape;23;p80"/>
            <p:cNvSpPr/>
            <p:nvPr/>
          </p:nvSpPr>
          <p:spPr>
            <a:xfrm>
              <a:off x="428433" y="5833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24" name="Google Shape;24;p80"/>
            <p:cNvSpPr/>
            <p:nvPr/>
          </p:nvSpPr>
          <p:spPr>
            <a:xfrm>
              <a:off x="388375" y="5481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25" name="Google Shape;25;p80"/>
          <p:cNvSpPr txBox="1"/>
          <p:nvPr>
            <p:ph type="ctrTitle"/>
          </p:nvPr>
        </p:nvSpPr>
        <p:spPr>
          <a:xfrm>
            <a:off x="967600" y="1583350"/>
            <a:ext cx="5711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4800"/>
              <a:buNone/>
              <a:defRPr sz="4800">
                <a:solidFill>
                  <a:schemeClr val="dk1"/>
                </a:solidFill>
              </a:defRPr>
            </a:lvl1pPr>
            <a:lvl2pPr lvl="1" algn="l">
              <a:lnSpc>
                <a:spcPct val="100000"/>
              </a:lnSpc>
              <a:spcBef>
                <a:spcPts val="0"/>
              </a:spcBef>
              <a:spcAft>
                <a:spcPts val="0"/>
              </a:spcAft>
              <a:buClr>
                <a:schemeClr val="dk1"/>
              </a:buClr>
              <a:buSzPts val="4800"/>
              <a:buNone/>
              <a:defRPr sz="4800">
                <a:solidFill>
                  <a:schemeClr val="dk1"/>
                </a:solidFill>
              </a:defRPr>
            </a:lvl2pPr>
            <a:lvl3pPr lvl="2" algn="l">
              <a:lnSpc>
                <a:spcPct val="100000"/>
              </a:lnSpc>
              <a:spcBef>
                <a:spcPts val="0"/>
              </a:spcBef>
              <a:spcAft>
                <a:spcPts val="0"/>
              </a:spcAft>
              <a:buClr>
                <a:schemeClr val="dk1"/>
              </a:buClr>
              <a:buSzPts val="4800"/>
              <a:buNone/>
              <a:defRPr sz="4800">
                <a:solidFill>
                  <a:schemeClr val="dk1"/>
                </a:solidFill>
              </a:defRPr>
            </a:lvl3pPr>
            <a:lvl4pPr lvl="3" algn="l">
              <a:lnSpc>
                <a:spcPct val="100000"/>
              </a:lnSpc>
              <a:spcBef>
                <a:spcPts val="0"/>
              </a:spcBef>
              <a:spcAft>
                <a:spcPts val="0"/>
              </a:spcAft>
              <a:buClr>
                <a:schemeClr val="dk1"/>
              </a:buClr>
              <a:buSzPts val="4800"/>
              <a:buNone/>
              <a:defRPr sz="4800">
                <a:solidFill>
                  <a:schemeClr val="dk1"/>
                </a:solidFill>
              </a:defRPr>
            </a:lvl4pPr>
            <a:lvl5pPr lvl="4" algn="l">
              <a:lnSpc>
                <a:spcPct val="100000"/>
              </a:lnSpc>
              <a:spcBef>
                <a:spcPts val="0"/>
              </a:spcBef>
              <a:spcAft>
                <a:spcPts val="0"/>
              </a:spcAft>
              <a:buClr>
                <a:schemeClr val="dk1"/>
              </a:buClr>
              <a:buSzPts val="4800"/>
              <a:buNone/>
              <a:defRPr sz="4800">
                <a:solidFill>
                  <a:schemeClr val="dk1"/>
                </a:solidFill>
              </a:defRPr>
            </a:lvl5pPr>
            <a:lvl6pPr lvl="5" algn="l">
              <a:lnSpc>
                <a:spcPct val="100000"/>
              </a:lnSpc>
              <a:spcBef>
                <a:spcPts val="0"/>
              </a:spcBef>
              <a:spcAft>
                <a:spcPts val="0"/>
              </a:spcAft>
              <a:buClr>
                <a:schemeClr val="dk1"/>
              </a:buClr>
              <a:buSzPts val="4800"/>
              <a:buNone/>
              <a:defRPr sz="4800">
                <a:solidFill>
                  <a:schemeClr val="dk1"/>
                </a:solidFill>
              </a:defRPr>
            </a:lvl6pPr>
            <a:lvl7pPr lvl="6" algn="l">
              <a:lnSpc>
                <a:spcPct val="100000"/>
              </a:lnSpc>
              <a:spcBef>
                <a:spcPts val="0"/>
              </a:spcBef>
              <a:spcAft>
                <a:spcPts val="0"/>
              </a:spcAft>
              <a:buClr>
                <a:schemeClr val="dk1"/>
              </a:buClr>
              <a:buSzPts val="4800"/>
              <a:buNone/>
              <a:defRPr sz="4800">
                <a:solidFill>
                  <a:schemeClr val="dk1"/>
                </a:solidFill>
              </a:defRPr>
            </a:lvl7pPr>
            <a:lvl8pPr lvl="7" algn="l">
              <a:lnSpc>
                <a:spcPct val="100000"/>
              </a:lnSpc>
              <a:spcBef>
                <a:spcPts val="0"/>
              </a:spcBef>
              <a:spcAft>
                <a:spcPts val="0"/>
              </a:spcAft>
              <a:buClr>
                <a:schemeClr val="dk1"/>
              </a:buClr>
              <a:buSzPts val="4800"/>
              <a:buNone/>
              <a:defRPr sz="4800">
                <a:solidFill>
                  <a:schemeClr val="dk1"/>
                </a:solidFill>
              </a:defRPr>
            </a:lvl8pPr>
            <a:lvl9pPr lvl="8" algn="l">
              <a:lnSpc>
                <a:spcPct val="100000"/>
              </a:lnSpc>
              <a:spcBef>
                <a:spcPts val="0"/>
              </a:spcBef>
              <a:spcAft>
                <a:spcPts val="0"/>
              </a:spcAft>
              <a:buClr>
                <a:schemeClr val="dk1"/>
              </a:buClr>
              <a:buSzPts val="4800"/>
              <a:buNone/>
              <a:defRPr sz="4800">
                <a:solidFill>
                  <a:schemeClr val="dk1"/>
                </a:solidFill>
              </a:defRPr>
            </a:lvl9pPr>
          </a:lstStyle>
          <a:p/>
        </p:txBody>
      </p:sp>
      <p:sp>
        <p:nvSpPr>
          <p:cNvPr id="26" name="Google Shape;26;p80"/>
          <p:cNvSpPr txBox="1"/>
          <p:nvPr>
            <p:ph idx="1" type="subTitle"/>
          </p:nvPr>
        </p:nvSpPr>
        <p:spPr>
          <a:xfrm>
            <a:off x="967600" y="2840052"/>
            <a:ext cx="5711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3000"/>
              <a:buNone/>
              <a:defRPr>
                <a:solidFill>
                  <a:schemeClr val="accent4"/>
                </a:solidFill>
              </a:defRPr>
            </a:lvl1pPr>
            <a:lvl2pPr lvl="1" algn="l">
              <a:lnSpc>
                <a:spcPct val="100000"/>
              </a:lnSpc>
              <a:spcBef>
                <a:spcPts val="0"/>
              </a:spcBef>
              <a:spcAft>
                <a:spcPts val="0"/>
              </a:spcAft>
              <a:buClr>
                <a:schemeClr val="accent4"/>
              </a:buClr>
              <a:buSzPts val="3000"/>
              <a:buNone/>
              <a:defRPr sz="3000">
                <a:solidFill>
                  <a:schemeClr val="accent4"/>
                </a:solidFill>
              </a:defRPr>
            </a:lvl2pPr>
            <a:lvl3pPr lvl="2" algn="l">
              <a:lnSpc>
                <a:spcPct val="100000"/>
              </a:lnSpc>
              <a:spcBef>
                <a:spcPts val="0"/>
              </a:spcBef>
              <a:spcAft>
                <a:spcPts val="0"/>
              </a:spcAft>
              <a:buClr>
                <a:schemeClr val="accent4"/>
              </a:buClr>
              <a:buSzPts val="3000"/>
              <a:buNone/>
              <a:defRPr sz="3000">
                <a:solidFill>
                  <a:schemeClr val="accent4"/>
                </a:solidFill>
              </a:defRPr>
            </a:lvl3pPr>
            <a:lvl4pPr lvl="3" algn="l">
              <a:lnSpc>
                <a:spcPct val="100000"/>
              </a:lnSpc>
              <a:spcBef>
                <a:spcPts val="0"/>
              </a:spcBef>
              <a:spcAft>
                <a:spcPts val="0"/>
              </a:spcAft>
              <a:buClr>
                <a:schemeClr val="accent4"/>
              </a:buClr>
              <a:buSzPts val="3000"/>
              <a:buNone/>
              <a:defRPr sz="3000">
                <a:solidFill>
                  <a:schemeClr val="accent4"/>
                </a:solidFill>
              </a:defRPr>
            </a:lvl4pPr>
            <a:lvl5pPr lvl="4" algn="l">
              <a:lnSpc>
                <a:spcPct val="100000"/>
              </a:lnSpc>
              <a:spcBef>
                <a:spcPts val="0"/>
              </a:spcBef>
              <a:spcAft>
                <a:spcPts val="0"/>
              </a:spcAft>
              <a:buClr>
                <a:schemeClr val="accent4"/>
              </a:buClr>
              <a:buSzPts val="3000"/>
              <a:buNone/>
              <a:defRPr sz="3000">
                <a:solidFill>
                  <a:schemeClr val="accent4"/>
                </a:solidFill>
              </a:defRPr>
            </a:lvl5pPr>
            <a:lvl6pPr lvl="5" algn="l">
              <a:lnSpc>
                <a:spcPct val="100000"/>
              </a:lnSpc>
              <a:spcBef>
                <a:spcPts val="0"/>
              </a:spcBef>
              <a:spcAft>
                <a:spcPts val="0"/>
              </a:spcAft>
              <a:buClr>
                <a:schemeClr val="accent4"/>
              </a:buClr>
              <a:buSzPts val="3000"/>
              <a:buNone/>
              <a:defRPr sz="3000">
                <a:solidFill>
                  <a:schemeClr val="accent4"/>
                </a:solidFill>
              </a:defRPr>
            </a:lvl6pPr>
            <a:lvl7pPr lvl="6" algn="l">
              <a:lnSpc>
                <a:spcPct val="100000"/>
              </a:lnSpc>
              <a:spcBef>
                <a:spcPts val="0"/>
              </a:spcBef>
              <a:spcAft>
                <a:spcPts val="0"/>
              </a:spcAft>
              <a:buClr>
                <a:schemeClr val="accent4"/>
              </a:buClr>
              <a:buSzPts val="3000"/>
              <a:buNone/>
              <a:defRPr sz="3000">
                <a:solidFill>
                  <a:schemeClr val="accent4"/>
                </a:solidFill>
              </a:defRPr>
            </a:lvl7pPr>
            <a:lvl8pPr lvl="7" algn="l">
              <a:lnSpc>
                <a:spcPct val="100000"/>
              </a:lnSpc>
              <a:spcBef>
                <a:spcPts val="0"/>
              </a:spcBef>
              <a:spcAft>
                <a:spcPts val="0"/>
              </a:spcAft>
              <a:buClr>
                <a:schemeClr val="accent4"/>
              </a:buClr>
              <a:buSzPts val="3000"/>
              <a:buNone/>
              <a:defRPr sz="3000">
                <a:solidFill>
                  <a:schemeClr val="accent4"/>
                </a:solidFill>
              </a:defRPr>
            </a:lvl8pPr>
            <a:lvl9pPr lvl="8" algn="l">
              <a:lnSpc>
                <a:spcPct val="100000"/>
              </a:lnSpc>
              <a:spcBef>
                <a:spcPts val="0"/>
              </a:spcBef>
              <a:spcAft>
                <a:spcPts val="0"/>
              </a:spcAft>
              <a:buClr>
                <a:schemeClr val="accent4"/>
              </a:buClr>
              <a:buSzPts val="3000"/>
              <a:buNone/>
              <a:defRPr sz="3000">
                <a:solidFill>
                  <a:schemeClr val="accent4"/>
                </a:solidFill>
              </a:defRPr>
            </a:lvl9pPr>
          </a:lstStyle>
          <a:p/>
        </p:txBody>
      </p:sp>
      <p:sp>
        <p:nvSpPr>
          <p:cNvPr id="27" name="Google Shape;27;p80"/>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28" name="Google Shape;28;p80"/>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29" name="Google Shape;29;p80"/>
          <p:cNvGrpSpPr/>
          <p:nvPr/>
        </p:nvGrpSpPr>
        <p:grpSpPr>
          <a:xfrm>
            <a:off x="7886184" y="175845"/>
            <a:ext cx="1199201" cy="1119555"/>
            <a:chOff x="7886184" y="175845"/>
            <a:chExt cx="1199201" cy="1119555"/>
          </a:xfrm>
        </p:grpSpPr>
        <p:sp>
          <p:nvSpPr>
            <p:cNvPr id="30" name="Google Shape;30;p80"/>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31" name="Google Shape;31;p80"/>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32" name="Google Shape;32;p80"/>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3" name="Shape 33"/>
        <p:cNvGrpSpPr/>
        <p:nvPr/>
      </p:nvGrpSpPr>
      <p:grpSpPr>
        <a:xfrm>
          <a:off x="0" y="0"/>
          <a:ext cx="0" cy="0"/>
          <a:chOff x="0" y="0"/>
          <a:chExt cx="0" cy="0"/>
        </a:xfrm>
      </p:grpSpPr>
      <p:sp>
        <p:nvSpPr>
          <p:cNvPr id="34" name="Google Shape;34;p81"/>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1"/>
          <p:cNvSpPr/>
          <p:nvPr/>
        </p:nvSpPr>
        <p:spPr>
          <a:xfrm>
            <a:off x="428433" y="8881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36" name="Google Shape;36;p81"/>
          <p:cNvSpPr/>
          <p:nvPr/>
        </p:nvSpPr>
        <p:spPr>
          <a:xfrm>
            <a:off x="388375" y="8529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37" name="Google Shape;37;p8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8" name="Google Shape;38;p8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9" name="Google Shape;39;p81"/>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40" name="Google Shape;40;p81"/>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41" name="Google Shape;41;p81"/>
          <p:cNvGrpSpPr/>
          <p:nvPr/>
        </p:nvGrpSpPr>
        <p:grpSpPr>
          <a:xfrm>
            <a:off x="7886184" y="175845"/>
            <a:ext cx="1199201" cy="1119555"/>
            <a:chOff x="7886184" y="175845"/>
            <a:chExt cx="1199201" cy="1119555"/>
          </a:xfrm>
        </p:grpSpPr>
        <p:sp>
          <p:nvSpPr>
            <p:cNvPr id="42" name="Google Shape;42;p81"/>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43" name="Google Shape;43;p81"/>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44" name="Google Shape;44;p81"/>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at)">
  <p:cSld name="BLANK_1">
    <p:spTree>
      <p:nvGrpSpPr>
        <p:cNvPr id="45" name="Shape 45"/>
        <p:cNvGrpSpPr/>
        <p:nvPr/>
      </p:nvGrpSpPr>
      <p:grpSpPr>
        <a:xfrm>
          <a:off x="0" y="0"/>
          <a:ext cx="0" cy="0"/>
          <a:chOff x="0" y="0"/>
          <a:chExt cx="0" cy="0"/>
        </a:xfrm>
      </p:grpSpPr>
      <p:sp>
        <p:nvSpPr>
          <p:cNvPr id="46" name="Google Shape;46;p82"/>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2"/>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48" name="Google Shape;48;p82"/>
          <p:cNvPicPr preferRelativeResize="0"/>
          <p:nvPr/>
        </p:nvPicPr>
        <p:blipFill rotWithShape="1">
          <a:blip r:embed="rId2">
            <a:alphaModFix/>
          </a:blip>
          <a:srcRect b="0" l="0" r="0" t="0"/>
          <a:stretch/>
        </p:blipFill>
        <p:spPr>
          <a:xfrm>
            <a:off x="-401147" y="2944265"/>
            <a:ext cx="2424382" cy="2424382"/>
          </a:xfrm>
          <a:prstGeom prst="rect">
            <a:avLst/>
          </a:prstGeom>
          <a:noFill/>
          <a:ln>
            <a:noFill/>
          </a:ln>
        </p:spPr>
      </p:pic>
      <p:grpSp>
        <p:nvGrpSpPr>
          <p:cNvPr id="49" name="Google Shape;49;p82"/>
          <p:cNvGrpSpPr/>
          <p:nvPr/>
        </p:nvGrpSpPr>
        <p:grpSpPr>
          <a:xfrm>
            <a:off x="7886184" y="175845"/>
            <a:ext cx="1199201" cy="1119555"/>
            <a:chOff x="7886184" y="175845"/>
            <a:chExt cx="1199201" cy="1119555"/>
          </a:xfrm>
        </p:grpSpPr>
        <p:sp>
          <p:nvSpPr>
            <p:cNvPr id="50" name="Google Shape;50;p82"/>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51" name="Google Shape;51;p82"/>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52" name="Google Shape;52;p82"/>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og)" type="blank">
  <p:cSld name="BLANK">
    <p:spTree>
      <p:nvGrpSpPr>
        <p:cNvPr id="53" name="Shape 53"/>
        <p:cNvGrpSpPr/>
        <p:nvPr/>
      </p:nvGrpSpPr>
      <p:grpSpPr>
        <a:xfrm>
          <a:off x="0" y="0"/>
          <a:ext cx="0" cy="0"/>
          <a:chOff x="0" y="0"/>
          <a:chExt cx="0" cy="0"/>
        </a:xfrm>
      </p:grpSpPr>
      <p:sp>
        <p:nvSpPr>
          <p:cNvPr id="54" name="Google Shape;54;p83"/>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3"/>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56" name="Google Shape;56;p83"/>
          <p:cNvPicPr preferRelativeResize="0"/>
          <p:nvPr/>
        </p:nvPicPr>
        <p:blipFill rotWithShape="1">
          <a:blip r:embed="rId2">
            <a:alphaModFix/>
          </a:blip>
          <a:srcRect b="0" l="0" r="0" t="0"/>
          <a:stretch/>
        </p:blipFill>
        <p:spPr>
          <a:xfrm>
            <a:off x="-527528" y="2892226"/>
            <a:ext cx="2424382" cy="2424382"/>
          </a:xfrm>
          <a:prstGeom prst="rect">
            <a:avLst/>
          </a:prstGeom>
          <a:noFill/>
          <a:ln>
            <a:noFill/>
          </a:ln>
        </p:spPr>
      </p:pic>
      <p:grpSp>
        <p:nvGrpSpPr>
          <p:cNvPr id="57" name="Google Shape;57;p83"/>
          <p:cNvGrpSpPr/>
          <p:nvPr/>
        </p:nvGrpSpPr>
        <p:grpSpPr>
          <a:xfrm>
            <a:off x="7886184" y="175845"/>
            <a:ext cx="1199201" cy="1119555"/>
            <a:chOff x="7886184" y="175845"/>
            <a:chExt cx="1199201" cy="1119555"/>
          </a:xfrm>
        </p:grpSpPr>
        <p:sp>
          <p:nvSpPr>
            <p:cNvPr id="58" name="Google Shape;58;p83"/>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59" name="Google Shape;59;p83"/>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60" name="Google Shape;60;p83"/>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3"/>
        </a:solidFill>
      </p:bgPr>
    </p:bg>
    <p:spTree>
      <p:nvGrpSpPr>
        <p:cNvPr id="5" name="Shape 5"/>
        <p:cNvGrpSpPr/>
        <p:nvPr/>
      </p:nvGrpSpPr>
      <p:grpSpPr>
        <a:xfrm>
          <a:off x="0" y="0"/>
          <a:ext cx="0" cy="0"/>
          <a:chOff x="0" y="0"/>
          <a:chExt cx="0" cy="0"/>
        </a:xfrm>
      </p:grpSpPr>
      <p:sp>
        <p:nvSpPr>
          <p:cNvPr id="6" name="Google Shape;6;p7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1pPr>
            <a:lvl2pPr lvl="1"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2pPr>
            <a:lvl3pPr lvl="2"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3pPr>
            <a:lvl4pPr lvl="3"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4pPr>
            <a:lvl5pPr lvl="4"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5pPr>
            <a:lvl6pPr lvl="5"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6pPr>
            <a:lvl7pPr lvl="6"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7pPr>
            <a:lvl8pPr lvl="7"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8pPr>
            <a:lvl9pPr lvl="8"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9pPr>
          </a:lstStyle>
          <a:p/>
        </p:txBody>
      </p:sp>
      <p:sp>
        <p:nvSpPr>
          <p:cNvPr id="7" name="Google Shape;7;p78"/>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3"/>
              </a:buClr>
              <a:buSzPts val="3000"/>
              <a:buFont typeface="Didact Gothic"/>
              <a:buChar char="●"/>
              <a:defRPr b="0" i="0" sz="3000" u="none" cap="none" strike="noStrike">
                <a:solidFill>
                  <a:schemeClr val="dk1"/>
                </a:solidFill>
                <a:latin typeface="Didact Gothic"/>
                <a:ea typeface="Didact Gothic"/>
                <a:cs typeface="Didact Gothic"/>
                <a:sym typeface="Didact Gothic"/>
              </a:defRPr>
            </a:lvl1pPr>
            <a:lvl2pPr indent="-381000" lvl="1" marL="914400" marR="0" rtl="0" algn="l">
              <a:lnSpc>
                <a:spcPct val="100000"/>
              </a:lnSpc>
              <a:spcBef>
                <a:spcPts val="0"/>
              </a:spcBef>
              <a:spcAft>
                <a:spcPts val="0"/>
              </a:spcAft>
              <a:buClr>
                <a:schemeClr val="accent3"/>
              </a:buClr>
              <a:buSzPts val="2400"/>
              <a:buFont typeface="Didact Gothic"/>
              <a:buChar char="○"/>
              <a:defRPr b="0" i="0" sz="2400" u="none" cap="none" strike="noStrike">
                <a:solidFill>
                  <a:schemeClr val="dk1"/>
                </a:solidFill>
                <a:latin typeface="Didact Gothic"/>
                <a:ea typeface="Didact Gothic"/>
                <a:cs typeface="Didact Gothic"/>
                <a:sym typeface="Didact Gothic"/>
              </a:defRPr>
            </a:lvl2pPr>
            <a:lvl3pPr indent="-381000" lvl="2" marL="1371600" marR="0" rtl="0" algn="l">
              <a:lnSpc>
                <a:spcPct val="100000"/>
              </a:lnSpc>
              <a:spcBef>
                <a:spcPts val="0"/>
              </a:spcBef>
              <a:spcAft>
                <a:spcPts val="0"/>
              </a:spcAft>
              <a:buClr>
                <a:schemeClr val="accent3"/>
              </a:buClr>
              <a:buSzPts val="2400"/>
              <a:buFont typeface="Didact Gothic"/>
              <a:buChar char="■"/>
              <a:defRPr b="0" i="0" sz="2400" u="none" cap="none" strike="noStrike">
                <a:solidFill>
                  <a:schemeClr val="dk1"/>
                </a:solidFill>
                <a:latin typeface="Didact Gothic"/>
                <a:ea typeface="Didact Gothic"/>
                <a:cs typeface="Didact Gothic"/>
                <a:sym typeface="Didact Gothic"/>
              </a:defRPr>
            </a:lvl3pPr>
            <a:lvl4pPr indent="-342900" lvl="3" marL="18288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4pPr>
            <a:lvl5pPr indent="-342900" lvl="4" marL="22860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5pPr>
            <a:lvl6pPr indent="-342900" lvl="5" marL="27432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6pPr>
            <a:lvl7pPr indent="-342900" lvl="6" marL="32004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7pPr>
            <a:lvl8pPr indent="-342900" lvl="7" marL="36576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8pPr>
            <a:lvl9pPr indent="-342900" lvl="8" marL="41148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9pPr>
          </a:lstStyle>
          <a:p/>
        </p:txBody>
      </p:sp>
      <p:sp>
        <p:nvSpPr>
          <p:cNvPr id="8" name="Google Shape;8;p78"/>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podio.com/site/creative-routines"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ictionary.cambridge.org/dictionary/english/infographic" TargetMode="External"/><Relationship Id="rId4" Type="http://schemas.openxmlformats.org/officeDocument/2006/relationships/hyperlink" Target="https://www.lexico.com/definition/infographic" TargetMode="External"/><Relationship Id="rId11" Type="http://schemas.openxmlformats.org/officeDocument/2006/relationships/hyperlink" Target="https://medium.com/visual-stories/16-stunning-examples-of-interactive-infographics-fa7203845cb1" TargetMode="External"/><Relationship Id="rId10" Type="http://schemas.openxmlformats.org/officeDocument/2006/relationships/hyperlink" Target="https://killervisualstrategies.com/blog/best-types-interactive-content-infographics-design.html" TargetMode="External"/><Relationship Id="rId9" Type="http://schemas.openxmlformats.org/officeDocument/2006/relationships/hyperlink" Target="https://blog.dot.vu/8-types-of-interactive-infographics/" TargetMode="External"/><Relationship Id="rId5" Type="http://schemas.openxmlformats.org/officeDocument/2006/relationships/hyperlink" Target="https://venngage.com/blog/what-is-an-infographic/" TargetMode="External"/><Relationship Id="rId6" Type="http://schemas.openxmlformats.org/officeDocument/2006/relationships/hyperlink" Target="https://rockcontent.com/blog/interactive-infographic/" TargetMode="External"/><Relationship Id="rId7" Type="http://schemas.openxmlformats.org/officeDocument/2006/relationships/hyperlink" Target="http://www.itvantage.co.uk/services/interactive-infographic" TargetMode="External"/><Relationship Id="rId8" Type="http://schemas.openxmlformats.org/officeDocument/2006/relationships/hyperlink" Target="https://blog.dot.vu/8-types-of-interactive-infographic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hyperlink" Target="https://youtu.be/MxtNoZqIVx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www.trendmicro.com/internet-safety/" TargetMode="External"/><Relationship Id="rId4" Type="http://schemas.openxmlformats.org/officeDocument/2006/relationships/hyperlink" Target="https://www.trendmicro.com/en_us/initiative-education/internet-safety-kids-families.html" TargetMode="External"/><Relationship Id="rId5" Type="http://schemas.openxmlformats.org/officeDocument/2006/relationships/hyperlink" Target="https://www.trendmicro.com/vinfo/us/threat-encyclopedia/"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www.igi-global.com/dictionary/interacting-at-a-distance/21004" TargetMode="External"/><Relationship Id="rId4" Type="http://schemas.openxmlformats.org/officeDocument/2006/relationships/hyperlink" Target="https://elearningindustry.com/elearning-features-top-everyone-know" TargetMode="External"/><Relationship Id="rId10" Type="http://schemas.openxmlformats.org/officeDocument/2006/relationships/hyperlink" Target="https://www.facultyfocus.com/articles/online-education/online-course-delivery-and-instruction/five-ways-to-engage-students-in-an-online-learning-environment/" TargetMode="External"/><Relationship Id="rId9" Type="http://schemas.openxmlformats.org/officeDocument/2006/relationships/hyperlink" Target="https://docs.moodle.org/311/en/Features" TargetMode="External"/><Relationship Id="rId5" Type="http://schemas.openxmlformats.org/officeDocument/2006/relationships/hyperlink" Target="https://elearningindustry.com/why-online-learning-is-future-of-education" TargetMode="External"/><Relationship Id="rId6" Type="http://schemas.openxmlformats.org/officeDocument/2006/relationships/hyperlink" Target="https://fahiezan.wordpress.com/week-3/" TargetMode="External"/><Relationship Id="rId7" Type="http://schemas.openxmlformats.org/officeDocument/2006/relationships/hyperlink" Target="https://e-student.org/types-of-e-learning/" TargetMode="External"/><Relationship Id="rId8" Type="http://schemas.openxmlformats.org/officeDocument/2006/relationships/hyperlink" Target="https://axiomq.com/blog/10-best-examples-of-elearning-platforms-today/"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ww.digitalclassworld.com/blog/how-to-engage-students-online/" TargetMode="External"/><Relationship Id="rId4" Type="http://schemas.openxmlformats.org/officeDocument/2006/relationships/hyperlink" Target="https://learnsafe.com/maintaining-a-safe-learning-environment-for-distance-learning/#:~:text=It%20is%20important%20to%20define,online%20behaviors%20for%20the%20future" TargetMode="External"/><Relationship Id="rId5" Type="http://schemas.openxmlformats.org/officeDocument/2006/relationships/hyperlink" Target="https://www.itu.int/en/cop/Documents/Creating%20a%20Safe%20Online%20Environment%20for%20Kids%20ITU.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s://www.youtube.com/watch?v=2csQTdfrctk" TargetMode="External"/><Relationship Id="rId4" Type="http://schemas.openxmlformats.org/officeDocument/2006/relationships/image" Target="../media/image6.png"/><Relationship Id="rId5"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www.canva.co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www.youtube.com/watch?v=bt4M2_f9lwY" TargetMode="External"/><Relationship Id="rId4" Type="http://schemas.openxmlformats.org/officeDocument/2006/relationships/hyperlink" Target="https://www.canva.com/" TargetMode="External"/><Relationship Id="rId5" Type="http://schemas.openxmlformats.org/officeDocument/2006/relationships/image" Target="../media/image6.png"/><Relationship Id="rId6"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owtoon.com/?locale=en" TargetMode="External"/><Relationship Id="rId4" Type="http://schemas.openxmlformats.org/officeDocument/2006/relationships/hyperlink" Target="https://kahoot.it/" TargetMode="External"/><Relationship Id="rId9" Type="http://schemas.openxmlformats.org/officeDocument/2006/relationships/hyperlink" Target="https://www.youtube.com/watch?v=bt4M2_f9lwY" TargetMode="External"/><Relationship Id="rId5" Type="http://schemas.openxmlformats.org/officeDocument/2006/relationships/hyperlink" Target="https://workspace.google.com/" TargetMode="External"/><Relationship Id="rId6" Type="http://schemas.openxmlformats.org/officeDocument/2006/relationships/hyperlink" Target="https://www.canva.com/" TargetMode="External"/><Relationship Id="rId7" Type="http://schemas.openxmlformats.org/officeDocument/2006/relationships/hyperlink" Target="https://www.freetech4teachers.com/2019/12/how-to-make-interactive-graphic-with.html" TargetMode="External"/><Relationship Id="rId8" Type="http://schemas.openxmlformats.org/officeDocument/2006/relationships/hyperlink" Target="http://www.canva.com/create/lesson-plans/"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9.jpg"/><Relationship Id="rId4" Type="http://schemas.openxmlformats.org/officeDocument/2006/relationships/image" Target="../media/image33.png"/><Relationship Id="rId11" Type="http://schemas.openxmlformats.org/officeDocument/2006/relationships/image" Target="../media/image1.png"/><Relationship Id="rId10" Type="http://schemas.openxmlformats.org/officeDocument/2006/relationships/image" Target="../media/image37.jpg"/><Relationship Id="rId9"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8.png"/><Relationship Id="rId7" Type="http://schemas.openxmlformats.org/officeDocument/2006/relationships/image" Target="../media/image32.png"/><Relationship Id="rId8"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441196" y="1133950"/>
            <a:ext cx="5701800" cy="287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GB" sz="3400"/>
              <a:t>IO2: Module 1</a:t>
            </a:r>
            <a:br>
              <a:rPr lang="en-GB" sz="3400"/>
            </a:br>
            <a:r>
              <a:rPr lang="en-GB" sz="2000"/>
              <a:t>F2f learning</a:t>
            </a:r>
            <a:endParaRPr sz="2000"/>
          </a:p>
        </p:txBody>
      </p:sp>
      <p:pic>
        <p:nvPicPr>
          <p:cNvPr descr="A close up of a sign&#10;&#10;Description automatically generated" id="66" name="Google Shape;66;p1"/>
          <p:cNvPicPr preferRelativeResize="0"/>
          <p:nvPr/>
        </p:nvPicPr>
        <p:blipFill rotWithShape="1">
          <a:blip r:embed="rId3">
            <a:alphaModFix/>
          </a:blip>
          <a:srcRect b="0" l="0" r="0" t="0"/>
          <a:stretch/>
        </p:blipFill>
        <p:spPr>
          <a:xfrm>
            <a:off x="4183518" y="1422153"/>
            <a:ext cx="2452672" cy="2145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18" name="Google Shape;118;p10"/>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Types of Infographic</a:t>
            </a:r>
            <a:endParaRPr/>
          </a:p>
          <a:p>
            <a:pPr indent="0" lvl="0" marL="38100" rtl="0" algn="ctr">
              <a:lnSpc>
                <a:spcPct val="100000"/>
              </a:lnSpc>
              <a:spcBef>
                <a:spcPts val="600"/>
              </a:spcBef>
              <a:spcAft>
                <a:spcPts val="0"/>
              </a:spcAft>
              <a:buSzPts val="3000"/>
              <a:buNone/>
            </a:pPr>
            <a:r>
              <a:t/>
            </a:r>
            <a:endParaRPr sz="2000"/>
          </a:p>
          <a:p>
            <a:pPr indent="-419100" lvl="0" marL="457200" rtl="0" algn="just">
              <a:lnSpc>
                <a:spcPct val="100000"/>
              </a:lnSpc>
              <a:spcBef>
                <a:spcPts val="600"/>
              </a:spcBef>
              <a:spcAft>
                <a:spcPts val="0"/>
              </a:spcAft>
              <a:buSzPts val="3000"/>
              <a:buChar char="●"/>
            </a:pPr>
            <a:r>
              <a:rPr b="1" lang="en-GB" sz="1400"/>
              <a:t>Static Infographic</a:t>
            </a:r>
            <a:r>
              <a:rPr lang="en-GB" sz="1400"/>
              <a:t>: it presents a static image with a large amount of text.</a:t>
            </a:r>
            <a:endParaRPr/>
          </a:p>
          <a:p>
            <a:pPr indent="-419100" lvl="0" marL="457200" rtl="0" algn="just">
              <a:lnSpc>
                <a:spcPct val="100000"/>
              </a:lnSpc>
              <a:spcBef>
                <a:spcPts val="600"/>
              </a:spcBef>
              <a:spcAft>
                <a:spcPts val="0"/>
              </a:spcAft>
              <a:buSzPts val="3000"/>
              <a:buChar char="●"/>
            </a:pPr>
            <a:r>
              <a:rPr b="1" lang="en-GB" sz="1400"/>
              <a:t>Animated Infographic</a:t>
            </a:r>
            <a:r>
              <a:rPr lang="en-GB" sz="1400"/>
              <a:t>: is similar to the static one, however, the difference is that some visual elements can move.</a:t>
            </a:r>
            <a:endParaRPr/>
          </a:p>
          <a:p>
            <a:pPr indent="-419100" lvl="0" marL="457200" rtl="0" algn="just">
              <a:lnSpc>
                <a:spcPct val="100000"/>
              </a:lnSpc>
              <a:spcBef>
                <a:spcPts val="600"/>
              </a:spcBef>
              <a:spcAft>
                <a:spcPts val="0"/>
              </a:spcAft>
              <a:buSzPts val="3000"/>
              <a:buChar char="●"/>
            </a:pPr>
            <a:r>
              <a:rPr b="1" lang="en-GB" sz="1400"/>
              <a:t>Motion Graphic</a:t>
            </a:r>
            <a:r>
              <a:rPr lang="en-GB" sz="1400"/>
              <a:t>: it is presented in the video format, often hosted on platforms such as Vimeo and YouTube, but it contains animated images and graphs instead of live-action.</a:t>
            </a:r>
            <a:endParaRPr/>
          </a:p>
          <a:p>
            <a:pPr indent="-419100" lvl="0" marL="457200" rtl="0" algn="just">
              <a:lnSpc>
                <a:spcPct val="100000"/>
              </a:lnSpc>
              <a:spcBef>
                <a:spcPts val="600"/>
              </a:spcBef>
              <a:spcAft>
                <a:spcPts val="0"/>
              </a:spcAft>
              <a:buSzPts val="3000"/>
              <a:buChar char="●"/>
            </a:pPr>
            <a:r>
              <a:rPr b="1" lang="en-GB" sz="1400"/>
              <a:t>Statistical Infographic</a:t>
            </a:r>
            <a:r>
              <a:rPr lang="en-GB" sz="1400"/>
              <a:t>: explore visual content to present data based on researches, analytic reports, and so on.</a:t>
            </a:r>
            <a:endParaRPr/>
          </a:p>
          <a:p>
            <a:pPr indent="-419100" lvl="0" marL="457200" rtl="0" algn="just">
              <a:lnSpc>
                <a:spcPct val="100000"/>
              </a:lnSpc>
              <a:spcBef>
                <a:spcPts val="600"/>
              </a:spcBef>
              <a:spcAft>
                <a:spcPts val="0"/>
              </a:spcAft>
              <a:buSzPts val="3000"/>
              <a:buChar char="●"/>
            </a:pPr>
            <a:r>
              <a:rPr b="1" lang="en-GB" sz="1400">
                <a:solidFill>
                  <a:srgbClr val="C41D12"/>
                </a:solidFill>
              </a:rPr>
              <a:t>Interactive Infographic</a:t>
            </a:r>
            <a:r>
              <a:rPr lang="en-GB" sz="1400"/>
              <a:t>: allow the audience to click or drag specific elements of the image.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24" name="Google Shape;124;p1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is an </a:t>
            </a:r>
            <a:r>
              <a:rPr b="1" lang="en-GB" sz="2000"/>
              <a:t>Interactive</a:t>
            </a:r>
            <a:r>
              <a:rPr lang="en-GB" sz="2000"/>
              <a:t> Infographic?</a:t>
            </a:r>
            <a:endParaRPr/>
          </a:p>
          <a:p>
            <a:pPr indent="0" lvl="0" marL="38100" rtl="0" algn="ctr">
              <a:lnSpc>
                <a:spcPct val="100000"/>
              </a:lnSpc>
              <a:spcBef>
                <a:spcPts val="600"/>
              </a:spcBef>
              <a:spcAft>
                <a:spcPts val="0"/>
              </a:spcAft>
              <a:buSzPts val="3000"/>
              <a:buNone/>
            </a:pPr>
            <a:r>
              <a:t/>
            </a:r>
            <a:endParaRPr b="1" sz="1600"/>
          </a:p>
          <a:p>
            <a:pPr indent="0" lvl="0" marL="38100" rtl="0" algn="just">
              <a:lnSpc>
                <a:spcPct val="100000"/>
              </a:lnSpc>
              <a:spcBef>
                <a:spcPts val="600"/>
              </a:spcBef>
              <a:spcAft>
                <a:spcPts val="0"/>
              </a:spcAft>
              <a:buSzPts val="3000"/>
              <a:buNone/>
            </a:pPr>
            <a:r>
              <a:rPr lang="en-GB" sz="1400"/>
              <a:t>An </a:t>
            </a:r>
            <a:r>
              <a:rPr b="1" lang="en-GB" sz="1400"/>
              <a:t>Interactive</a:t>
            </a:r>
            <a:r>
              <a:rPr lang="en-GB" sz="1400"/>
              <a:t> Information Graphic (or </a:t>
            </a:r>
            <a:r>
              <a:rPr b="1" lang="en-GB" sz="1400"/>
              <a:t>Interactive Infographic</a:t>
            </a:r>
            <a:r>
              <a:rPr lang="en-GB" sz="1400"/>
              <a:t>) is a visual representation of information that integrates different modes – e.g. image (which is the constitutive element), written text, sound, layout – into a coherent whole and offers at least one navigation option to control the graphic; its communicative function is to inform, e.g. by describing or explaining something or narrating a factual story.</a:t>
            </a:r>
            <a:endParaRPr/>
          </a:p>
          <a:p>
            <a:pPr indent="0" lvl="0" marL="38100" rtl="0" algn="just">
              <a:lnSpc>
                <a:spcPct val="100000"/>
              </a:lnSpc>
              <a:spcBef>
                <a:spcPts val="600"/>
              </a:spcBef>
              <a:spcAft>
                <a:spcPts val="0"/>
              </a:spcAft>
              <a:buSzPts val="3000"/>
              <a:buNone/>
            </a:pPr>
            <a:r>
              <a:rPr lang="en-GB" sz="1400"/>
              <a:t>Thus, an </a:t>
            </a:r>
            <a:r>
              <a:rPr b="1" lang="en-GB" sz="1400"/>
              <a:t>Interactive Infographic </a:t>
            </a:r>
            <a:r>
              <a:rPr lang="en-GB" sz="1400"/>
              <a:t>is a data-rich, visually compelling and engaging infographic that also utilizes animation so users can “interact” with the design.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30" name="Google Shape;130;p12"/>
          <p:cNvSpPr txBox="1"/>
          <p:nvPr>
            <p:ph idx="1" type="body"/>
          </p:nvPr>
        </p:nvSpPr>
        <p:spPr>
          <a:xfrm>
            <a:off x="582200" y="1040900"/>
            <a:ext cx="6525300" cy="371695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is an Interactive Infographic for (primary) education and why is valuable for education</a:t>
            </a:r>
            <a:endParaRPr/>
          </a:p>
          <a:p>
            <a:pPr indent="-419100" lvl="0" marL="457200" rtl="0" algn="l">
              <a:lnSpc>
                <a:spcPct val="100000"/>
              </a:lnSpc>
              <a:spcBef>
                <a:spcPts val="600"/>
              </a:spcBef>
              <a:spcAft>
                <a:spcPts val="0"/>
              </a:spcAft>
              <a:buSzPts val="3000"/>
              <a:buChar char="●"/>
            </a:pPr>
            <a:r>
              <a:rPr lang="en-GB" sz="1400"/>
              <a:t>An Interactive Infographic is an engaging educational experience for pupils.</a:t>
            </a:r>
            <a:endParaRPr/>
          </a:p>
          <a:p>
            <a:pPr indent="-419100" lvl="0" marL="457200" rtl="0" algn="l">
              <a:lnSpc>
                <a:spcPct val="100000"/>
              </a:lnSpc>
              <a:spcBef>
                <a:spcPts val="600"/>
              </a:spcBef>
              <a:spcAft>
                <a:spcPts val="0"/>
              </a:spcAft>
              <a:buSzPts val="3000"/>
              <a:buChar char="●"/>
            </a:pPr>
            <a:r>
              <a:rPr lang="en-GB" sz="1400"/>
              <a:t>It consists of learning materials that engage pupils so that they “interact” with information. </a:t>
            </a:r>
            <a:endParaRPr/>
          </a:p>
          <a:p>
            <a:pPr indent="-419100" lvl="0" marL="457200" rtl="0" algn="l">
              <a:lnSpc>
                <a:spcPct val="100000"/>
              </a:lnSpc>
              <a:spcBef>
                <a:spcPts val="600"/>
              </a:spcBef>
              <a:spcAft>
                <a:spcPts val="0"/>
              </a:spcAft>
              <a:buSzPts val="3000"/>
              <a:buChar char="●"/>
            </a:pPr>
            <a:r>
              <a:rPr lang="en-GB" sz="1400"/>
              <a:t>In Sticks’n’Stones Project, the Infographic is presented as a poster with QR codes. </a:t>
            </a:r>
            <a:endParaRPr/>
          </a:p>
          <a:p>
            <a:pPr indent="-419100" lvl="0" marL="457200" rtl="0" algn="l">
              <a:lnSpc>
                <a:spcPct val="100000"/>
              </a:lnSpc>
              <a:spcBef>
                <a:spcPts val="600"/>
              </a:spcBef>
              <a:spcAft>
                <a:spcPts val="0"/>
              </a:spcAft>
              <a:buSzPts val="3000"/>
              <a:buChar char="●"/>
            </a:pPr>
            <a:r>
              <a:rPr lang="en-GB" sz="1400"/>
              <a:t>Usually, in an Interactive Infographic if you scan each QR code you will find it is linked to one of the following digital learning resources: quizzes, widgets, maps, games, graphs &amp; charts, microsites, interactive video, ebooks, reports, calculators, polls &amp; surveys, timelines.</a:t>
            </a:r>
            <a:endParaRPr/>
          </a:p>
          <a:p>
            <a:pPr indent="0" lvl="0" marL="38100" rtl="0" algn="ctr">
              <a:lnSpc>
                <a:spcPct val="100000"/>
              </a:lnSpc>
              <a:spcBef>
                <a:spcPts val="600"/>
              </a:spcBef>
              <a:spcAft>
                <a:spcPts val="0"/>
              </a:spcAft>
              <a:buSzPts val="3000"/>
              <a:buNone/>
            </a:pPr>
            <a:r>
              <a:rPr b="1" lang="en-GB" sz="1400">
                <a:solidFill>
                  <a:srgbClr val="1A5CB8"/>
                </a:solidFill>
              </a:rPr>
              <a:t>In this way, a simple poster can be brought to life and turned into an educational resource!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36" name="Google Shape;136;p13"/>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Features of Interactive Infographic</a:t>
            </a:r>
            <a:r>
              <a:rPr b="1" lang="en-GB" sz="1600"/>
              <a:t>s</a:t>
            </a:r>
            <a:endParaRPr/>
          </a:p>
          <a:p>
            <a:pPr indent="0" lvl="0" marL="38100" rtl="0" algn="ctr">
              <a:lnSpc>
                <a:spcPct val="100000"/>
              </a:lnSpc>
              <a:spcBef>
                <a:spcPts val="600"/>
              </a:spcBef>
              <a:spcAft>
                <a:spcPts val="0"/>
              </a:spcAft>
              <a:buSzPts val="3000"/>
              <a:buNone/>
            </a:pPr>
            <a:r>
              <a:t/>
            </a:r>
            <a:endParaRPr b="1" sz="1600"/>
          </a:p>
          <a:p>
            <a:pPr indent="-419100" lvl="0" marL="457200" rtl="0" algn="l">
              <a:lnSpc>
                <a:spcPct val="100000"/>
              </a:lnSpc>
              <a:spcBef>
                <a:spcPts val="600"/>
              </a:spcBef>
              <a:spcAft>
                <a:spcPts val="0"/>
              </a:spcAft>
              <a:buSzPts val="3000"/>
              <a:buChar char="●"/>
            </a:pPr>
            <a:r>
              <a:rPr lang="en-GB" sz="1400"/>
              <a:t>Data visualization (or information visualization)</a:t>
            </a:r>
            <a:endParaRPr/>
          </a:p>
          <a:p>
            <a:pPr indent="-419100" lvl="0" marL="457200" rtl="0" algn="l">
              <a:lnSpc>
                <a:spcPct val="100000"/>
              </a:lnSpc>
              <a:spcBef>
                <a:spcPts val="600"/>
              </a:spcBef>
              <a:spcAft>
                <a:spcPts val="0"/>
              </a:spcAft>
              <a:buSzPts val="3000"/>
              <a:buChar char="●"/>
            </a:pPr>
            <a:r>
              <a:rPr lang="en-GB" sz="1400"/>
              <a:t>Semiotic system</a:t>
            </a:r>
            <a:endParaRPr/>
          </a:p>
          <a:p>
            <a:pPr indent="-419100" lvl="0" marL="457200" rtl="0" algn="l">
              <a:lnSpc>
                <a:spcPct val="100000"/>
              </a:lnSpc>
              <a:spcBef>
                <a:spcPts val="600"/>
              </a:spcBef>
              <a:spcAft>
                <a:spcPts val="0"/>
              </a:spcAft>
              <a:buSzPts val="3000"/>
              <a:buChar char="●"/>
            </a:pPr>
            <a:r>
              <a:rPr lang="en-GB" sz="1400"/>
              <a:t>Interactivity</a:t>
            </a:r>
            <a:endParaRPr/>
          </a:p>
          <a:p>
            <a:pPr indent="-419100" lvl="0" marL="457200" rtl="0" algn="l">
              <a:lnSpc>
                <a:spcPct val="100000"/>
              </a:lnSpc>
              <a:spcBef>
                <a:spcPts val="600"/>
              </a:spcBef>
              <a:spcAft>
                <a:spcPts val="0"/>
              </a:spcAft>
              <a:buSzPts val="3000"/>
              <a:buChar char="●"/>
            </a:pPr>
            <a:r>
              <a:rPr lang="en-GB" sz="1400"/>
              <a:t>Linearity / non-linearity</a:t>
            </a:r>
            <a:endParaRPr/>
          </a:p>
          <a:p>
            <a:pPr indent="-419100" lvl="0" marL="457200" rtl="0" algn="l">
              <a:lnSpc>
                <a:spcPct val="100000"/>
              </a:lnSpc>
              <a:spcBef>
                <a:spcPts val="600"/>
              </a:spcBef>
              <a:spcAft>
                <a:spcPts val="0"/>
              </a:spcAft>
              <a:buSzPts val="3000"/>
              <a:buChar char="●"/>
            </a:pPr>
            <a:r>
              <a:rPr lang="en-GB" sz="1400"/>
              <a:t>Multimodality</a:t>
            </a:r>
            <a:endParaRPr/>
          </a:p>
          <a:p>
            <a:pPr indent="-419100" lvl="0" marL="457200" rtl="0" algn="l">
              <a:lnSpc>
                <a:spcPct val="100000"/>
              </a:lnSpc>
              <a:spcBef>
                <a:spcPts val="600"/>
              </a:spcBef>
              <a:spcAft>
                <a:spcPts val="0"/>
              </a:spcAft>
              <a:buSzPts val="3000"/>
              <a:buChar char="●"/>
            </a:pPr>
            <a:r>
              <a:rPr lang="en-GB" sz="1400"/>
              <a:t>Communicative function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42" name="Google Shape;142;p14"/>
          <p:cNvSpPr txBox="1"/>
          <p:nvPr>
            <p:ph idx="1" type="body"/>
          </p:nvPr>
        </p:nvSpPr>
        <p:spPr>
          <a:xfrm>
            <a:off x="388376" y="852900"/>
            <a:ext cx="6923400" cy="4001598"/>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Types of Interactive Infographics</a:t>
            </a:r>
            <a:endParaRPr/>
          </a:p>
          <a:p>
            <a:pPr indent="0" lvl="0" marL="38100" rtl="0" algn="l">
              <a:lnSpc>
                <a:spcPct val="100000"/>
              </a:lnSpc>
              <a:spcBef>
                <a:spcPts val="600"/>
              </a:spcBef>
              <a:spcAft>
                <a:spcPts val="0"/>
              </a:spcAft>
              <a:buSzPts val="3000"/>
              <a:buNone/>
            </a:pPr>
            <a:r>
              <a:t/>
            </a:r>
            <a:endParaRPr sz="2000"/>
          </a:p>
          <a:p>
            <a:pPr indent="0" lvl="0" marL="38100" rtl="0" algn="l">
              <a:lnSpc>
                <a:spcPct val="100000"/>
              </a:lnSpc>
              <a:spcBef>
                <a:spcPts val="600"/>
              </a:spcBef>
              <a:spcAft>
                <a:spcPts val="0"/>
              </a:spcAft>
              <a:buSzPts val="3000"/>
              <a:buNone/>
            </a:pPr>
            <a:r>
              <a:rPr lang="en-GB" sz="1400"/>
              <a:t>	1. Statistical Infographic</a:t>
            </a:r>
            <a:endParaRPr/>
          </a:p>
          <a:p>
            <a:pPr indent="0" lvl="0" marL="38100" rtl="0" algn="l">
              <a:lnSpc>
                <a:spcPct val="100000"/>
              </a:lnSpc>
              <a:spcBef>
                <a:spcPts val="600"/>
              </a:spcBef>
              <a:spcAft>
                <a:spcPts val="0"/>
              </a:spcAft>
              <a:buSzPts val="3000"/>
              <a:buNone/>
            </a:pPr>
            <a:r>
              <a:rPr lang="en-GB" sz="1400"/>
              <a:t>	2. Timeline Infographic</a:t>
            </a:r>
            <a:endParaRPr/>
          </a:p>
          <a:p>
            <a:pPr indent="0" lvl="0" marL="38100" rtl="0" algn="l">
              <a:lnSpc>
                <a:spcPct val="100000"/>
              </a:lnSpc>
              <a:spcBef>
                <a:spcPts val="600"/>
              </a:spcBef>
              <a:spcAft>
                <a:spcPts val="0"/>
              </a:spcAft>
              <a:buSzPts val="3000"/>
              <a:buNone/>
            </a:pPr>
            <a:r>
              <a:rPr lang="en-GB" sz="1400"/>
              <a:t>	3. Comparison Infographic</a:t>
            </a:r>
            <a:endParaRPr/>
          </a:p>
          <a:p>
            <a:pPr indent="0" lvl="0" marL="38100" rtl="0" algn="l">
              <a:lnSpc>
                <a:spcPct val="100000"/>
              </a:lnSpc>
              <a:spcBef>
                <a:spcPts val="600"/>
              </a:spcBef>
              <a:spcAft>
                <a:spcPts val="0"/>
              </a:spcAft>
              <a:buSzPts val="3000"/>
              <a:buNone/>
            </a:pPr>
            <a:r>
              <a:rPr lang="en-GB" sz="1400"/>
              <a:t>	4. Process Infographic (also called ‘how-to’ Infographic)</a:t>
            </a:r>
            <a:endParaRPr/>
          </a:p>
          <a:p>
            <a:pPr indent="0" lvl="0" marL="38100" rtl="0" algn="l">
              <a:lnSpc>
                <a:spcPct val="100000"/>
              </a:lnSpc>
              <a:spcBef>
                <a:spcPts val="600"/>
              </a:spcBef>
              <a:spcAft>
                <a:spcPts val="0"/>
              </a:spcAft>
              <a:buSzPts val="3000"/>
              <a:buNone/>
            </a:pPr>
            <a:r>
              <a:rPr lang="en-GB" sz="1400"/>
              <a:t>	5. List-based Infographic</a:t>
            </a:r>
            <a:endParaRPr/>
          </a:p>
          <a:p>
            <a:pPr indent="0" lvl="0" marL="38100" rtl="0" algn="l">
              <a:lnSpc>
                <a:spcPct val="100000"/>
              </a:lnSpc>
              <a:spcBef>
                <a:spcPts val="600"/>
              </a:spcBef>
              <a:spcAft>
                <a:spcPts val="0"/>
              </a:spcAft>
              <a:buSzPts val="3000"/>
              <a:buNone/>
            </a:pPr>
            <a:r>
              <a:rPr lang="en-GB" sz="1400"/>
              <a:t>	6. Informational Infographic</a:t>
            </a:r>
            <a:endParaRPr/>
          </a:p>
          <a:p>
            <a:pPr indent="0" lvl="0" marL="38100" rtl="0" algn="l">
              <a:lnSpc>
                <a:spcPct val="100000"/>
              </a:lnSpc>
              <a:spcBef>
                <a:spcPts val="600"/>
              </a:spcBef>
              <a:spcAft>
                <a:spcPts val="0"/>
              </a:spcAft>
              <a:buSzPts val="3000"/>
              <a:buNone/>
            </a:pPr>
            <a:r>
              <a:rPr lang="en-GB" sz="1400"/>
              <a:t>	7. Hierarchical Infographic</a:t>
            </a:r>
            <a:endParaRPr/>
          </a:p>
          <a:p>
            <a:pPr indent="0" lvl="0" marL="38100" rtl="0" algn="l">
              <a:lnSpc>
                <a:spcPct val="100000"/>
              </a:lnSpc>
              <a:spcBef>
                <a:spcPts val="600"/>
              </a:spcBef>
              <a:spcAft>
                <a:spcPts val="0"/>
              </a:spcAft>
              <a:buSzPts val="3000"/>
              <a:buNone/>
            </a:pPr>
            <a:r>
              <a:rPr lang="en-GB" sz="1400"/>
              <a:t>	8. Location Infographic</a:t>
            </a:r>
            <a:endParaRPr/>
          </a:p>
          <a:p>
            <a:pPr indent="-266700" lvl="0" marL="495300" rtl="0" algn="l">
              <a:lnSpc>
                <a:spcPct val="100000"/>
              </a:lnSpc>
              <a:spcBef>
                <a:spcPts val="600"/>
              </a:spcBef>
              <a:spcAft>
                <a:spcPts val="0"/>
              </a:spcAft>
              <a:buSzPts val="3000"/>
              <a:buNone/>
            </a:pPr>
            <a:r>
              <a:t/>
            </a:r>
            <a:endParaRPr sz="2000"/>
          </a:p>
          <a:p>
            <a:pPr indent="0" lvl="0" marL="38100" rtl="0" algn="l">
              <a:lnSpc>
                <a:spcPct val="100000"/>
              </a:lnSpc>
              <a:spcBef>
                <a:spcPts val="600"/>
              </a:spcBef>
              <a:spcAft>
                <a:spcPts val="0"/>
              </a:spcAft>
              <a:buSzPts val="30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1 </a:t>
            </a:r>
            <a:endParaRPr/>
          </a:p>
        </p:txBody>
      </p:sp>
      <p:sp>
        <p:nvSpPr>
          <p:cNvPr id="148" name="Google Shape;148;p15"/>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Individual work</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Think 5 minutes of what the trainer taught you about Interactive Infographics and reflect on the questions below:</a:t>
            </a:r>
            <a:endParaRPr/>
          </a:p>
          <a:p>
            <a:pPr indent="-342900" lvl="0" marL="342900" rtl="0" algn="l">
              <a:lnSpc>
                <a:spcPct val="100000"/>
              </a:lnSpc>
              <a:spcBef>
                <a:spcPts val="600"/>
              </a:spcBef>
              <a:spcAft>
                <a:spcPts val="0"/>
              </a:spcAft>
              <a:buSzPts val="3000"/>
              <a:buFont typeface="Arial"/>
              <a:buChar char="•"/>
            </a:pPr>
            <a:r>
              <a:rPr b="1" i="1" lang="en-GB" sz="1400">
                <a:solidFill>
                  <a:schemeClr val="accent1"/>
                </a:solidFill>
              </a:rPr>
              <a:t>In your opinion, what do you think are the arguments that would make infographics useful for primary education?</a:t>
            </a:r>
            <a:endParaRPr/>
          </a:p>
          <a:p>
            <a:pPr indent="-342900" lvl="0" marL="342900" rtl="0" algn="l">
              <a:lnSpc>
                <a:spcPct val="100000"/>
              </a:lnSpc>
              <a:spcBef>
                <a:spcPts val="600"/>
              </a:spcBef>
              <a:spcAft>
                <a:spcPts val="0"/>
              </a:spcAft>
              <a:buSzPts val="3000"/>
              <a:buFont typeface="Arial"/>
              <a:buChar char="•"/>
            </a:pPr>
            <a:r>
              <a:rPr b="1" i="1" lang="en-GB" sz="1400">
                <a:solidFill>
                  <a:schemeClr val="accent1"/>
                </a:solidFill>
              </a:rPr>
              <a:t>For what reasons would you use infographics in your classes?</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Be ready to share your thoughts when/if the trainer will nominate you…</a:t>
            </a:r>
            <a:endParaRPr/>
          </a:p>
          <a:p>
            <a:pPr indent="-228600" lvl="0" marL="4572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15 minutes (including discussions upon the trainees’ answers/ideas)</a:t>
            </a:r>
            <a:endParaRPr/>
          </a:p>
          <a:p>
            <a:pPr indent="0" lvl="0" marL="38100" rtl="0" algn="l">
              <a:lnSpc>
                <a:spcPct val="100000"/>
              </a:lnSpc>
              <a:spcBef>
                <a:spcPts val="600"/>
              </a:spcBef>
              <a:spcAft>
                <a:spcPts val="0"/>
              </a:spcAft>
              <a:buSzPts val="3000"/>
              <a:buNone/>
            </a:pPr>
            <a:r>
              <a:t/>
            </a:r>
            <a:endParaRPr/>
          </a:p>
        </p:txBody>
      </p:sp>
      <p:pic>
        <p:nvPicPr>
          <p:cNvPr descr="hard thinking face /&gt; | Funny emoticons, Animated emoticons, Funny emoji  faces" id="149" name="Google Shape;149;p15"/>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55" name="Google Shape;155;p16"/>
          <p:cNvSpPr txBox="1"/>
          <p:nvPr>
            <p:ph idx="1" type="body"/>
          </p:nvPr>
        </p:nvSpPr>
        <p:spPr>
          <a:xfrm>
            <a:off x="582200" y="852900"/>
            <a:ext cx="6525300" cy="3831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Why to use Interactive Infographics in primary education? </a:t>
            </a:r>
            <a:endParaRPr/>
          </a:p>
          <a:p>
            <a:pPr indent="0" lvl="0" marL="38100" rtl="0" algn="ctr">
              <a:lnSpc>
                <a:spcPct val="100000"/>
              </a:lnSpc>
              <a:spcBef>
                <a:spcPts val="600"/>
              </a:spcBef>
              <a:spcAft>
                <a:spcPts val="0"/>
              </a:spcAft>
              <a:buSzPts val="3000"/>
              <a:buNone/>
            </a:pPr>
            <a:r>
              <a:t/>
            </a:r>
            <a:endParaRPr sz="1400"/>
          </a:p>
          <a:p>
            <a:pPr indent="-419100" lvl="0" marL="457200" rtl="0" algn="just">
              <a:lnSpc>
                <a:spcPct val="107000"/>
              </a:lnSpc>
              <a:spcBef>
                <a:spcPts val="600"/>
              </a:spcBef>
              <a:spcAft>
                <a:spcPts val="0"/>
              </a:spcAft>
              <a:buSzPts val="3000"/>
              <a:buChar char="●"/>
            </a:pPr>
            <a:r>
              <a:rPr lang="en-GB" sz="1400">
                <a:latin typeface="Calibri"/>
                <a:ea typeface="Calibri"/>
                <a:cs typeface="Calibri"/>
                <a:sym typeface="Calibri"/>
              </a:rPr>
              <a:t>When pupils </a:t>
            </a:r>
            <a:r>
              <a:rPr lang="en-GB" sz="1400" u="sng">
                <a:latin typeface="Calibri"/>
                <a:ea typeface="Calibri"/>
                <a:cs typeface="Calibri"/>
                <a:sym typeface="Calibri"/>
              </a:rPr>
              <a:t>interpret</a:t>
            </a:r>
            <a:r>
              <a:rPr lang="en-GB" sz="1400">
                <a:latin typeface="Calibri"/>
                <a:ea typeface="Calibri"/>
                <a:cs typeface="Calibri"/>
                <a:sym typeface="Calibri"/>
              </a:rPr>
              <a:t> Interactive Infographics, they practice reading and understanding graphs, charts, diagrams, and maps; finding patterns in data and interpreting their meaning; and arguing from evidence to support their interpretation of the infographic. </a:t>
            </a:r>
            <a:endParaRPr/>
          </a:p>
          <a:p>
            <a:pPr indent="-419100" lvl="0" marL="457200" rtl="0" algn="just">
              <a:lnSpc>
                <a:spcPct val="107000"/>
              </a:lnSpc>
              <a:spcBef>
                <a:spcPts val="1400"/>
              </a:spcBef>
              <a:spcAft>
                <a:spcPts val="0"/>
              </a:spcAft>
              <a:buSzPts val="3000"/>
              <a:buChar char="●"/>
            </a:pPr>
            <a:r>
              <a:rPr lang="en-GB" sz="1400">
                <a:latin typeface="Calibri"/>
                <a:ea typeface="Calibri"/>
                <a:cs typeface="Calibri"/>
                <a:sym typeface="Calibri"/>
              </a:rPr>
              <a:t>When pupils </a:t>
            </a:r>
            <a:r>
              <a:rPr lang="en-GB" sz="1400" u="sng">
                <a:latin typeface="Calibri"/>
                <a:ea typeface="Calibri"/>
                <a:cs typeface="Calibri"/>
                <a:sym typeface="Calibri"/>
              </a:rPr>
              <a:t>critique</a:t>
            </a:r>
            <a:r>
              <a:rPr lang="en-GB" sz="1400">
                <a:latin typeface="Calibri"/>
                <a:ea typeface="Calibri"/>
                <a:cs typeface="Calibri"/>
                <a:sym typeface="Calibri"/>
              </a:rPr>
              <a:t> others’ Interactive Infographics, they practice using evidence to support an argument. </a:t>
            </a:r>
            <a:endParaRPr/>
          </a:p>
          <a:p>
            <a:pPr indent="-419100" lvl="0" marL="457200" rtl="0" algn="just">
              <a:lnSpc>
                <a:spcPct val="107000"/>
              </a:lnSpc>
              <a:spcBef>
                <a:spcPts val="1400"/>
              </a:spcBef>
              <a:spcAft>
                <a:spcPts val="0"/>
              </a:spcAft>
              <a:buSzPts val="3000"/>
              <a:buChar char="●"/>
            </a:pPr>
            <a:r>
              <a:rPr lang="en-GB" sz="1400">
                <a:latin typeface="Calibri"/>
                <a:ea typeface="Calibri"/>
                <a:cs typeface="Calibri"/>
                <a:sym typeface="Calibri"/>
              </a:rPr>
              <a:t>When pupils </a:t>
            </a:r>
            <a:r>
              <a:rPr lang="en-GB" sz="1400" u="sng">
                <a:latin typeface="Calibri"/>
                <a:ea typeface="Calibri"/>
                <a:cs typeface="Calibri"/>
                <a:sym typeface="Calibri"/>
              </a:rPr>
              <a:t>create</a:t>
            </a:r>
            <a:r>
              <a:rPr lang="en-GB" sz="1400">
                <a:latin typeface="Calibri"/>
                <a:ea typeface="Calibri"/>
                <a:cs typeface="Calibri"/>
                <a:sym typeface="Calibri"/>
              </a:rPr>
              <a:t> their own Interactive Infographics, they gain experience analysing data, finding and explaining patterns in data, and thoughtfully deciding how to visually present that data.</a:t>
            </a:r>
            <a:r>
              <a:rPr lang="en-GB" sz="1400"/>
              <a:t> </a:t>
            </a:r>
            <a:endParaRPr/>
          </a:p>
          <a:p>
            <a:pPr indent="0" lvl="0" marL="38100" rtl="0" algn="l">
              <a:lnSpc>
                <a:spcPct val="100000"/>
              </a:lnSpc>
              <a:spcBef>
                <a:spcPts val="1400"/>
              </a:spcBef>
              <a:spcAft>
                <a:spcPts val="0"/>
              </a:spcAft>
              <a:buSzPts val="3000"/>
              <a:buNone/>
            </a:pPr>
            <a:r>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61" name="Google Shape;161;p17"/>
          <p:cNvSpPr txBox="1"/>
          <p:nvPr>
            <p:ph idx="1" type="body"/>
          </p:nvPr>
        </p:nvSpPr>
        <p:spPr>
          <a:xfrm>
            <a:off x="582200" y="852900"/>
            <a:ext cx="6525300" cy="3831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Why to use Interactive Infographics in primary education? </a:t>
            </a:r>
            <a:endParaRPr/>
          </a:p>
          <a:p>
            <a:pPr indent="0" lvl="0" marL="38100" rtl="0" algn="just">
              <a:lnSpc>
                <a:spcPct val="107000"/>
              </a:lnSpc>
              <a:spcBef>
                <a:spcPts val="600"/>
              </a:spcBef>
              <a:spcAft>
                <a:spcPts val="0"/>
              </a:spcAft>
              <a:buSzPts val="3000"/>
              <a:buNone/>
            </a:pPr>
            <a:r>
              <a:rPr lang="en-GB" sz="1400">
                <a:latin typeface="Calibri"/>
                <a:ea typeface="Calibri"/>
                <a:cs typeface="Calibri"/>
                <a:sym typeface="Calibri"/>
              </a:rPr>
              <a:t>Interactive Infographics are very powerful learning tool. They allows (and encourages) pupils to become more active in their learning experience, more collaborative, and to be more in control of what they're learning. </a:t>
            </a:r>
            <a:endParaRPr/>
          </a:p>
          <a:p>
            <a:pPr indent="0" lvl="0" marL="38100" rtl="0" algn="just">
              <a:lnSpc>
                <a:spcPct val="107000"/>
              </a:lnSpc>
              <a:spcBef>
                <a:spcPts val="1400"/>
              </a:spcBef>
              <a:spcAft>
                <a:spcPts val="0"/>
              </a:spcAft>
              <a:buSzPts val="3000"/>
              <a:buNone/>
            </a:pPr>
            <a:r>
              <a:rPr lang="en-GB" sz="1400">
                <a:latin typeface="Calibri"/>
                <a:ea typeface="Calibri"/>
                <a:cs typeface="Calibri"/>
                <a:sym typeface="Calibri"/>
              </a:rPr>
              <a:t>Examples of practices that you can teach through the use of Interactive Infographics (or incorporate into an infographics lesson) are:</a:t>
            </a:r>
            <a:endParaRPr/>
          </a:p>
          <a:p>
            <a:pPr indent="-342900" lvl="0" marL="342900" rtl="0" algn="just">
              <a:lnSpc>
                <a:spcPct val="107000"/>
              </a:lnSpc>
              <a:spcBef>
                <a:spcPts val="1400"/>
              </a:spcBef>
              <a:spcAft>
                <a:spcPts val="0"/>
              </a:spcAft>
              <a:buSzPts val="3000"/>
              <a:buFont typeface="Noto Sans Symbols"/>
              <a:buChar char="∙"/>
            </a:pPr>
            <a:r>
              <a:rPr lang="en-GB" sz="1400">
                <a:latin typeface="Calibri"/>
                <a:ea typeface="Calibri"/>
                <a:cs typeface="Calibri"/>
                <a:sym typeface="Calibri"/>
              </a:rPr>
              <a:t>Analysing and Interpreting Data</a:t>
            </a:r>
            <a:endParaRPr/>
          </a:p>
          <a:p>
            <a:pPr indent="-342900" lvl="0" marL="342900" rtl="0" algn="just">
              <a:lnSpc>
                <a:spcPct val="107000"/>
              </a:lnSpc>
              <a:spcBef>
                <a:spcPts val="600"/>
              </a:spcBef>
              <a:spcAft>
                <a:spcPts val="0"/>
              </a:spcAft>
              <a:buSzPts val="3000"/>
              <a:buFont typeface="Noto Sans Symbols"/>
              <a:buChar char="∙"/>
            </a:pPr>
            <a:r>
              <a:rPr lang="en-GB" sz="1400">
                <a:latin typeface="Calibri"/>
                <a:ea typeface="Calibri"/>
                <a:cs typeface="Calibri"/>
                <a:sym typeface="Calibri"/>
              </a:rPr>
              <a:t>Mathematical and Computational Thinking</a:t>
            </a:r>
            <a:endParaRPr/>
          </a:p>
          <a:p>
            <a:pPr indent="-342900" lvl="0" marL="342900" rtl="0" algn="just">
              <a:lnSpc>
                <a:spcPct val="107000"/>
              </a:lnSpc>
              <a:spcBef>
                <a:spcPts val="600"/>
              </a:spcBef>
              <a:spcAft>
                <a:spcPts val="0"/>
              </a:spcAft>
              <a:buSzPts val="3000"/>
              <a:buFont typeface="Noto Sans Symbols"/>
              <a:buChar char="∙"/>
            </a:pPr>
            <a:r>
              <a:rPr lang="en-GB" sz="1400">
                <a:latin typeface="Calibri"/>
                <a:ea typeface="Calibri"/>
                <a:cs typeface="Calibri"/>
                <a:sym typeface="Calibri"/>
              </a:rPr>
              <a:t>Constructing Explanations and Designing Solutions</a:t>
            </a:r>
            <a:endParaRPr/>
          </a:p>
          <a:p>
            <a:pPr indent="-342900" lvl="0" marL="342900" rtl="0" algn="just">
              <a:lnSpc>
                <a:spcPct val="107000"/>
              </a:lnSpc>
              <a:spcBef>
                <a:spcPts val="600"/>
              </a:spcBef>
              <a:spcAft>
                <a:spcPts val="0"/>
              </a:spcAft>
              <a:buSzPts val="3000"/>
              <a:buFont typeface="Noto Sans Symbols"/>
              <a:buChar char="∙"/>
            </a:pPr>
            <a:r>
              <a:rPr lang="en-GB" sz="1400">
                <a:latin typeface="Calibri"/>
                <a:ea typeface="Calibri"/>
                <a:cs typeface="Calibri"/>
                <a:sym typeface="Calibri"/>
              </a:rPr>
              <a:t>Engaging in Argument from Evidence</a:t>
            </a:r>
            <a:endParaRPr/>
          </a:p>
          <a:p>
            <a:pPr indent="-342900" lvl="0" marL="342900" rtl="0" algn="just">
              <a:lnSpc>
                <a:spcPct val="107000"/>
              </a:lnSpc>
              <a:spcBef>
                <a:spcPts val="600"/>
              </a:spcBef>
              <a:spcAft>
                <a:spcPts val="800"/>
              </a:spcAft>
              <a:buSzPts val="3000"/>
              <a:buFont typeface="Noto Sans Symbols"/>
              <a:buChar char="∙"/>
            </a:pPr>
            <a:r>
              <a:rPr lang="en-GB" sz="1400">
                <a:latin typeface="Calibri"/>
                <a:ea typeface="Calibri"/>
                <a:cs typeface="Calibri"/>
                <a:sym typeface="Calibri"/>
              </a:rPr>
              <a:t>Obtaining, Evaluating, and Communicating Information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67" name="Google Shape;167;p18"/>
          <p:cNvSpPr txBox="1"/>
          <p:nvPr>
            <p:ph idx="1" type="body"/>
          </p:nvPr>
        </p:nvSpPr>
        <p:spPr>
          <a:xfrm>
            <a:off x="582200" y="914400"/>
            <a:ext cx="6525300" cy="117459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Examples of Interactive Infographics</a:t>
            </a:r>
            <a:endParaRPr/>
          </a:p>
          <a:p>
            <a:pPr indent="0" lvl="0" marL="38100" rtl="0" algn="ctr">
              <a:lnSpc>
                <a:spcPct val="100000"/>
              </a:lnSpc>
              <a:spcBef>
                <a:spcPts val="600"/>
              </a:spcBef>
              <a:spcAft>
                <a:spcPts val="0"/>
              </a:spcAft>
              <a:buSzPts val="3000"/>
              <a:buNone/>
            </a:pPr>
            <a:r>
              <a:rPr b="1" lang="en-GB" sz="2000">
                <a:solidFill>
                  <a:srgbClr val="216BE0"/>
                </a:solidFill>
              </a:rPr>
              <a:t>1. The Daily Routines of Famous Creative People</a:t>
            </a:r>
            <a:endParaRPr/>
          </a:p>
          <a:p>
            <a:pPr indent="0" lvl="0" marL="38100" rtl="0" algn="ctr">
              <a:lnSpc>
                <a:spcPct val="100000"/>
              </a:lnSpc>
              <a:spcBef>
                <a:spcPts val="600"/>
              </a:spcBef>
              <a:spcAft>
                <a:spcPts val="0"/>
              </a:spcAft>
              <a:buSzPts val="3000"/>
              <a:buNone/>
            </a:pPr>
            <a:r>
              <a:rPr lang="en-GB" sz="1400"/>
              <a:t>Check Infographic on: </a:t>
            </a:r>
            <a:r>
              <a:rPr lang="en-GB" sz="1400" u="sng">
                <a:solidFill>
                  <a:schemeClr val="hlink"/>
                </a:solidFill>
                <a:hlinkClick r:id="rId3"/>
              </a:rPr>
              <a:t>https://podio.com/site/creative-routines</a:t>
            </a:r>
            <a:r>
              <a:rPr lang="en-GB" sz="1400"/>
              <a:t>  </a:t>
            </a:r>
            <a:endParaRPr/>
          </a:p>
        </p:txBody>
      </p:sp>
      <p:pic>
        <p:nvPicPr>
          <p:cNvPr id="168" name="Google Shape;168;p18"/>
          <p:cNvPicPr preferRelativeResize="0"/>
          <p:nvPr/>
        </p:nvPicPr>
        <p:blipFill rotWithShape="1">
          <a:blip r:embed="rId4">
            <a:alphaModFix/>
          </a:blip>
          <a:srcRect b="0" l="0" r="0" t="0"/>
          <a:stretch/>
        </p:blipFill>
        <p:spPr>
          <a:xfrm>
            <a:off x="1029633" y="2150495"/>
            <a:ext cx="5880402" cy="25401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74" name="Google Shape;174;p19"/>
          <p:cNvSpPr txBox="1"/>
          <p:nvPr>
            <p:ph idx="1" type="body"/>
          </p:nvPr>
        </p:nvSpPr>
        <p:spPr>
          <a:xfrm>
            <a:off x="388375" y="914400"/>
            <a:ext cx="6923400" cy="1360449"/>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Examples of Interactive Infographics</a:t>
            </a:r>
            <a:endParaRPr/>
          </a:p>
          <a:p>
            <a:pPr indent="0" lvl="0" marL="38100" rtl="0" algn="ctr">
              <a:lnSpc>
                <a:spcPct val="100000"/>
              </a:lnSpc>
              <a:spcBef>
                <a:spcPts val="600"/>
              </a:spcBef>
              <a:spcAft>
                <a:spcPts val="0"/>
              </a:spcAft>
              <a:buSzPts val="3000"/>
              <a:buNone/>
            </a:pPr>
            <a:r>
              <a:rPr b="1" lang="en-GB" sz="2000">
                <a:solidFill>
                  <a:srgbClr val="216BE0"/>
                </a:solidFill>
              </a:rPr>
              <a:t>2. What The Internet Thinks About</a:t>
            </a:r>
            <a:endParaRPr/>
          </a:p>
          <a:p>
            <a:pPr indent="0" lvl="0" marL="38100" rtl="0" algn="ctr">
              <a:lnSpc>
                <a:spcPct val="100000"/>
              </a:lnSpc>
              <a:spcBef>
                <a:spcPts val="600"/>
              </a:spcBef>
              <a:spcAft>
                <a:spcPts val="0"/>
              </a:spcAft>
              <a:buSzPts val="3000"/>
              <a:buNone/>
            </a:pPr>
            <a:r>
              <a:rPr lang="en-GB" sz="1400"/>
              <a:t>Check Infographic on: https://blog.adioma.com/what-internet-thinks-based-on-media-infographic/ </a:t>
            </a:r>
            <a:endParaRPr/>
          </a:p>
        </p:txBody>
      </p:sp>
      <p:pic>
        <p:nvPicPr>
          <p:cNvPr id="175" name="Google Shape;175;p19"/>
          <p:cNvPicPr preferRelativeResize="0"/>
          <p:nvPr/>
        </p:nvPicPr>
        <p:blipFill rotWithShape="1">
          <a:blip r:embed="rId3">
            <a:alphaModFix/>
          </a:blip>
          <a:srcRect b="0" l="0" r="0" t="0"/>
          <a:stretch/>
        </p:blipFill>
        <p:spPr>
          <a:xfrm>
            <a:off x="1643404" y="2274849"/>
            <a:ext cx="4413342" cy="2477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ctrTitle"/>
          </p:nvPr>
        </p:nvSpPr>
        <p:spPr>
          <a:xfrm>
            <a:off x="967600" y="1583350"/>
            <a:ext cx="5711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Aim of Module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81" name="Google Shape;181;p20"/>
          <p:cNvSpPr txBox="1"/>
          <p:nvPr>
            <p:ph idx="1" type="body"/>
          </p:nvPr>
        </p:nvSpPr>
        <p:spPr>
          <a:xfrm>
            <a:off x="582200" y="852900"/>
            <a:ext cx="6525300" cy="1005637"/>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1400"/>
              <a:t>Examples of Interactive Infographics</a:t>
            </a:r>
            <a:endParaRPr/>
          </a:p>
          <a:p>
            <a:pPr indent="0" lvl="0" marL="38100" rtl="0" algn="ctr">
              <a:lnSpc>
                <a:spcPct val="100000"/>
              </a:lnSpc>
              <a:spcBef>
                <a:spcPts val="600"/>
              </a:spcBef>
              <a:spcAft>
                <a:spcPts val="0"/>
              </a:spcAft>
              <a:buSzPts val="3000"/>
              <a:buNone/>
            </a:pPr>
            <a:r>
              <a:rPr b="1" lang="en-GB" sz="1400">
                <a:solidFill>
                  <a:srgbClr val="216BE0"/>
                </a:solidFill>
              </a:rPr>
              <a:t>3. Your Life On Earth</a:t>
            </a:r>
            <a:endParaRPr/>
          </a:p>
          <a:p>
            <a:pPr indent="0" lvl="0" marL="38100" rtl="0" algn="ctr">
              <a:lnSpc>
                <a:spcPct val="100000"/>
              </a:lnSpc>
              <a:spcBef>
                <a:spcPts val="600"/>
              </a:spcBef>
              <a:spcAft>
                <a:spcPts val="0"/>
              </a:spcAft>
              <a:buSzPts val="3000"/>
              <a:buNone/>
            </a:pPr>
            <a:r>
              <a:rPr lang="en-GB" sz="1400"/>
              <a:t>Check Infographic on BBC: </a:t>
            </a:r>
            <a:r>
              <a:rPr lang="en-GB" sz="1400"/>
              <a:t>https://bbc-your-life-on-earth.beyondwordsstudio.com/</a:t>
            </a:r>
            <a:endParaRPr/>
          </a:p>
        </p:txBody>
      </p:sp>
      <p:pic>
        <p:nvPicPr>
          <p:cNvPr id="182" name="Google Shape;182;p20"/>
          <p:cNvPicPr preferRelativeResize="0"/>
          <p:nvPr/>
        </p:nvPicPr>
        <p:blipFill rotWithShape="1">
          <a:blip r:embed="rId3">
            <a:alphaModFix/>
          </a:blip>
          <a:srcRect b="0" l="0" r="0" t="0"/>
          <a:stretch/>
        </p:blipFill>
        <p:spPr>
          <a:xfrm>
            <a:off x="1141759" y="1915613"/>
            <a:ext cx="5406182" cy="29106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2 </a:t>
            </a:r>
            <a:endParaRPr/>
          </a:p>
        </p:txBody>
      </p:sp>
      <p:sp>
        <p:nvSpPr>
          <p:cNvPr id="188" name="Google Shape;188;p2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Group work</a:t>
            </a:r>
            <a:endParaRPr/>
          </a:p>
          <a:p>
            <a:pPr indent="-228600" lvl="0" marL="457200" rtl="0" algn="l">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Create 3 groups;</a:t>
            </a:r>
            <a:endParaRPr/>
          </a:p>
          <a:p>
            <a:pPr indent="0" lvl="0" marL="0" rtl="0" algn="just">
              <a:lnSpc>
                <a:spcPct val="100000"/>
              </a:lnSpc>
              <a:spcBef>
                <a:spcPts val="600"/>
              </a:spcBef>
              <a:spcAft>
                <a:spcPts val="0"/>
              </a:spcAft>
              <a:buSzPts val="3000"/>
              <a:buNone/>
            </a:pPr>
            <a:r>
              <a:rPr lang="en-GB" sz="1400"/>
              <a:t>⮚ Work together in each group to sketch as much as you can in 10 minutes, the </a:t>
            </a:r>
            <a:r>
              <a:rPr lang="en-GB" sz="1400" u="sng"/>
              <a:t>structure</a:t>
            </a:r>
            <a:r>
              <a:rPr lang="en-GB" sz="1400"/>
              <a:t> and </a:t>
            </a:r>
            <a:r>
              <a:rPr lang="en-GB" sz="1400" u="sng"/>
              <a:t>content</a:t>
            </a:r>
            <a:r>
              <a:rPr lang="en-GB" sz="1400"/>
              <a:t> of an Interactive Infographic to combat bullying in school; </a:t>
            </a:r>
            <a:endParaRPr/>
          </a:p>
          <a:p>
            <a:pPr indent="0" lvl="0" marL="0" rtl="0" algn="just">
              <a:lnSpc>
                <a:spcPct val="100000"/>
              </a:lnSpc>
              <a:spcBef>
                <a:spcPts val="600"/>
              </a:spcBef>
              <a:spcAft>
                <a:spcPts val="0"/>
              </a:spcAft>
              <a:buSzPts val="3000"/>
              <a:buNone/>
            </a:pPr>
            <a:r>
              <a:rPr lang="en-GB" sz="1400"/>
              <a:t>⮚ Briefly analyse it in your group and emphasize how you think you can use the infographic with your primary schoolers, by arguing on its practical educational value (5 minutes);</a:t>
            </a:r>
            <a:endParaRPr/>
          </a:p>
          <a:p>
            <a:pPr indent="0" lvl="0" marL="0" rtl="0" algn="just">
              <a:lnSpc>
                <a:spcPct val="100000"/>
              </a:lnSpc>
              <a:spcBef>
                <a:spcPts val="600"/>
              </a:spcBef>
              <a:spcAft>
                <a:spcPts val="0"/>
              </a:spcAft>
              <a:buSzPts val="3000"/>
              <a:buNone/>
            </a:pPr>
            <a:r>
              <a:rPr lang="en-GB" sz="1400"/>
              <a:t>⮚ Nominate one member of your group to share the infographic idea and value with the whole class of trainees (5 minutes/group).</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Working time: 30 minutes</a:t>
            </a:r>
            <a:endParaRPr/>
          </a:p>
        </p:txBody>
      </p:sp>
      <p:pic>
        <p:nvPicPr>
          <p:cNvPr descr="hard thinking face /&gt; | Funny emoticons, Animated emoticons, Funny emoji  faces" id="189" name="Google Shape;189;p21"/>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195" name="Google Shape;195;p22"/>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rPr lang="en-GB" sz="1200">
                <a:latin typeface="Calibri"/>
                <a:ea typeface="Calibri"/>
                <a:cs typeface="Calibri"/>
                <a:sym typeface="Calibri"/>
              </a:rPr>
              <a:t>1. Cambridge Dictionary,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https://dictionary.cambridge.org/dictionary/english/infographic</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2. Oxford Dictionary,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https://www.lexico.com/definition/infographic</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3. What is an Infographic? Examples, Templates &amp; Design Tips, </a:t>
            </a:r>
            <a:r>
              <a:rPr lang="en-GB" sz="1200" u="sng">
                <a:solidFill>
                  <a:srgbClr val="0563C1"/>
                </a:solidFill>
                <a:latin typeface="Calibri"/>
                <a:ea typeface="Calibri"/>
                <a:cs typeface="Calibri"/>
                <a:sym typeface="Calibri"/>
                <a:hlinkClick r:id="rId5">
                  <a:extLst>
                    <a:ext uri="{A12FA001-AC4F-418D-AE19-62706E023703}">
                      <ahyp:hlinkClr val="tx"/>
                    </a:ext>
                  </a:extLst>
                </a:hlinkClick>
              </a:rPr>
              <a:t>https://venngage.com/blog/what-is-an-infographic/</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4. How to Create an Interactive Infographic: The Definitive Guide, </a:t>
            </a:r>
            <a:r>
              <a:rPr lang="en-GB" sz="1200" u="sng">
                <a:solidFill>
                  <a:srgbClr val="0563C1"/>
                </a:solidFill>
                <a:latin typeface="Calibri"/>
                <a:ea typeface="Calibri"/>
                <a:cs typeface="Calibri"/>
                <a:sym typeface="Calibri"/>
                <a:hlinkClick r:id="rId6">
                  <a:extLst>
                    <a:ext uri="{A12FA001-AC4F-418D-AE19-62706E023703}">
                      <ahyp:hlinkClr val="tx"/>
                    </a:ext>
                  </a:extLst>
                </a:hlinkClick>
              </a:rPr>
              <a:t>https://rockcontent.com/blog/interactive-infographic/</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5. Interactive Infographic, </a:t>
            </a:r>
            <a:r>
              <a:rPr lang="en-GB" sz="1200" u="sng">
                <a:solidFill>
                  <a:srgbClr val="0563C1"/>
                </a:solidFill>
                <a:latin typeface="Calibri"/>
                <a:ea typeface="Calibri"/>
                <a:cs typeface="Calibri"/>
                <a:sym typeface="Calibri"/>
                <a:hlinkClick r:id="rId7">
                  <a:extLst>
                    <a:ext uri="{A12FA001-AC4F-418D-AE19-62706E023703}">
                      <ahyp:hlinkClr val="tx"/>
                    </a:ext>
                  </a:extLst>
                </a:hlinkClick>
              </a:rPr>
              <a:t>http://www.itvantage.co.uk/services/interactive-infographic</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6. 8 Types of Interactive Infographics, </a:t>
            </a:r>
            <a:r>
              <a:rPr lang="en-GB" sz="1200" u="sng">
                <a:solidFill>
                  <a:srgbClr val="0563C1"/>
                </a:solidFill>
                <a:latin typeface="Calibri"/>
                <a:ea typeface="Calibri"/>
                <a:cs typeface="Calibri"/>
                <a:sym typeface="Calibri"/>
                <a:hlinkClick r:id="rId8">
                  <a:extLst>
                    <a:ext uri="{A12FA001-AC4F-418D-AE19-62706E023703}">
                      <ahyp:hlinkClr val="tx"/>
                    </a:ext>
                  </a:extLst>
                </a:hlinkClick>
              </a:rPr>
              <a:t>https://blog.dot.vu/8-types-of-interactive-infographics/</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7. 8 Types of Interactive Infographics, </a:t>
            </a:r>
            <a:r>
              <a:rPr lang="en-GB" sz="1200" u="sng">
                <a:solidFill>
                  <a:srgbClr val="0563C1"/>
                </a:solidFill>
                <a:latin typeface="Calibri"/>
                <a:ea typeface="Calibri"/>
                <a:cs typeface="Calibri"/>
                <a:sym typeface="Calibri"/>
                <a:hlinkClick r:id="rId9">
                  <a:extLst>
                    <a:ext uri="{A12FA001-AC4F-418D-AE19-62706E023703}">
                      <ahyp:hlinkClr val="tx"/>
                    </a:ext>
                  </a:extLst>
                </a:hlinkClick>
              </a:rPr>
              <a:t>https://blog.dot.vu/8-types-of-interactive-infographics/</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8. The 12 Best Types of Interactive Content for Higher Engagement: Infographics, Widgets, &amp; More, </a:t>
            </a:r>
            <a:r>
              <a:rPr lang="en-GB" sz="1200" u="sng">
                <a:solidFill>
                  <a:srgbClr val="0563C1"/>
                </a:solidFill>
                <a:latin typeface="Calibri"/>
                <a:ea typeface="Calibri"/>
                <a:cs typeface="Calibri"/>
                <a:sym typeface="Calibri"/>
                <a:hlinkClick r:id="rId10">
                  <a:extLst>
                    <a:ext uri="{A12FA001-AC4F-418D-AE19-62706E023703}">
                      <ahyp:hlinkClr val="tx"/>
                    </a:ext>
                  </a:extLst>
                </a:hlinkClick>
              </a:rPr>
              <a:t>https://killervisualstrategies.com/blog/best-types-interactive-content-infographics-design.html</a:t>
            </a:r>
            <a:r>
              <a:rPr lang="en-GB" sz="1200">
                <a:latin typeface="Calibri"/>
                <a:ea typeface="Calibri"/>
                <a:cs typeface="Calibri"/>
                <a:sym typeface="Calibri"/>
              </a:rPr>
              <a:t> </a:t>
            </a:r>
            <a:endParaRPr/>
          </a:p>
          <a:p>
            <a:pPr indent="0" lvl="0" marL="38100" rtl="0" algn="l">
              <a:lnSpc>
                <a:spcPct val="100000"/>
              </a:lnSpc>
              <a:spcBef>
                <a:spcPts val="1400"/>
              </a:spcBef>
              <a:spcAft>
                <a:spcPts val="0"/>
              </a:spcAft>
              <a:buSzPts val="3000"/>
              <a:buNone/>
            </a:pPr>
            <a:r>
              <a:rPr lang="en-GB" sz="1200">
                <a:latin typeface="Calibri"/>
                <a:ea typeface="Calibri"/>
                <a:cs typeface="Calibri"/>
                <a:sym typeface="Calibri"/>
              </a:rPr>
              <a:t>9. 16 Stunning Examples of Interactive Infographics, </a:t>
            </a:r>
            <a:r>
              <a:rPr lang="en-GB" sz="1200" u="sng">
                <a:solidFill>
                  <a:srgbClr val="0563C1"/>
                </a:solidFill>
                <a:latin typeface="Calibri"/>
                <a:ea typeface="Calibri"/>
                <a:cs typeface="Calibri"/>
                <a:sym typeface="Calibri"/>
                <a:hlinkClick r:id="rId11">
                  <a:extLst>
                    <a:ext uri="{A12FA001-AC4F-418D-AE19-62706E023703}">
                      <ahyp:hlinkClr val="tx"/>
                    </a:ext>
                  </a:extLst>
                </a:hlinkClick>
              </a:rPr>
              <a:t>https://medium.com/visual-stories/16-stunning-examples-of-interactive-infographics-fa7203845cb1</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nvSpPr>
        <p:spPr>
          <a:xfrm>
            <a:off x="1702418" y="1444600"/>
            <a:ext cx="698066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1.2: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Safe online learning environments in primary education</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06" name="Google Shape;206;p2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419100" lvl="0" marL="457200" rtl="0" algn="just">
              <a:lnSpc>
                <a:spcPct val="100000"/>
              </a:lnSpc>
              <a:spcBef>
                <a:spcPts val="600"/>
              </a:spcBef>
              <a:spcAft>
                <a:spcPts val="0"/>
              </a:spcAft>
              <a:buSzPts val="3000"/>
              <a:buChar char="●"/>
            </a:pPr>
            <a:r>
              <a:rPr lang="en-GB" sz="1400"/>
              <a:t>When we refer to the </a:t>
            </a:r>
            <a:r>
              <a:rPr b="1" lang="en-GB" sz="1400"/>
              <a:t>online learning environment (OLE)</a:t>
            </a:r>
            <a:r>
              <a:rPr lang="en-GB" sz="1400"/>
              <a:t>, we are referring to the virtual space in which learners participate in the learning experience. </a:t>
            </a:r>
            <a:endParaRPr/>
          </a:p>
          <a:p>
            <a:pPr indent="-419100" lvl="0" marL="457200" rtl="0" algn="just">
              <a:lnSpc>
                <a:spcPct val="100000"/>
              </a:lnSpc>
              <a:spcBef>
                <a:spcPts val="600"/>
              </a:spcBef>
              <a:spcAft>
                <a:spcPts val="0"/>
              </a:spcAft>
              <a:buSzPts val="3000"/>
              <a:buChar char="●"/>
            </a:pPr>
            <a:r>
              <a:rPr lang="en-GB" sz="1400"/>
              <a:t>In this process, learners and instructors are emotionally present when they connect with others in an authentic way during the online learning experience.</a:t>
            </a:r>
            <a:endParaRPr/>
          </a:p>
          <a:p>
            <a:pPr indent="-419100" lvl="0" marL="457200" rtl="0" algn="just">
              <a:lnSpc>
                <a:spcPct val="100000"/>
              </a:lnSpc>
              <a:spcBef>
                <a:spcPts val="600"/>
              </a:spcBef>
              <a:spcAft>
                <a:spcPts val="0"/>
              </a:spcAft>
              <a:buSzPts val="3000"/>
              <a:buChar char="●"/>
            </a:pPr>
            <a:r>
              <a:rPr lang="en-GB" sz="1400"/>
              <a:t>The virtual classroom is the heart of online learning - a convenient, central place where your lessons unfold. Although there are many fundamental similarities between a traditional classroom-based education and the online learning experience, learning through a virtual classroom offers many benefits that traditional classes don’t provide.</a:t>
            </a:r>
            <a:endParaRPr/>
          </a:p>
          <a:p>
            <a:pPr indent="-419100" lvl="0" marL="457200" rtl="0" algn="just">
              <a:lnSpc>
                <a:spcPct val="100000"/>
              </a:lnSpc>
              <a:spcBef>
                <a:spcPts val="600"/>
              </a:spcBef>
              <a:spcAft>
                <a:spcPts val="0"/>
              </a:spcAft>
              <a:buSzPts val="3000"/>
              <a:buChar char="●"/>
            </a:pPr>
            <a:r>
              <a:rPr lang="en-GB" sz="1400"/>
              <a:t>But it is important to learn within </a:t>
            </a:r>
            <a:r>
              <a:rPr b="1" lang="en-GB" sz="1400"/>
              <a:t>safe online environments </a:t>
            </a:r>
            <a:r>
              <a:rPr lang="en-GB" sz="1400"/>
              <a:t>and define online safety for your pupils, so they can understand what to avoid or report when doing online work for class.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E learning Images, Stock Photos &amp; Vectors | Shutterstock" id="211" name="Google Shape;211;p25"/>
          <p:cNvPicPr preferRelativeResize="0"/>
          <p:nvPr/>
        </p:nvPicPr>
        <p:blipFill rotWithShape="1">
          <a:blip r:embed="rId3">
            <a:alphaModFix/>
          </a:blip>
          <a:srcRect b="0" l="0" r="0" t="0"/>
          <a:stretch/>
        </p:blipFill>
        <p:spPr>
          <a:xfrm>
            <a:off x="1588921" y="327102"/>
            <a:ext cx="5419273" cy="42504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17" name="Google Shape;217;p26"/>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lang="en-GB" sz="2000"/>
              <a:t>An Online Learning Environment (OLE) is </a:t>
            </a:r>
            <a:r>
              <a:rPr b="1" lang="en-GB" sz="2000"/>
              <a:t>defined</a:t>
            </a:r>
            <a:r>
              <a:rPr lang="en-GB" sz="2000"/>
              <a:t> as:</a:t>
            </a:r>
            <a:endParaRPr/>
          </a:p>
          <a:p>
            <a:pPr indent="-228600" lvl="0" marL="457200" rtl="0" algn="l">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“A learning environment with no physical location and in which the instructors and students are separated by space.”</a:t>
            </a:r>
            <a:endParaRPr/>
          </a:p>
          <a:p>
            <a:pPr indent="-419100" lvl="0" marL="457200" rtl="0" algn="just">
              <a:lnSpc>
                <a:spcPct val="100000"/>
              </a:lnSpc>
              <a:spcBef>
                <a:spcPts val="600"/>
              </a:spcBef>
              <a:spcAft>
                <a:spcPts val="0"/>
              </a:spcAft>
              <a:buSzPts val="3000"/>
              <a:buChar char="●"/>
            </a:pPr>
            <a:r>
              <a:rPr lang="en-GB" sz="1400"/>
              <a:t>“Online didactic context that promotes students learning.”</a:t>
            </a:r>
            <a:endParaRPr/>
          </a:p>
          <a:p>
            <a:pPr indent="-419100" lvl="0" marL="457200" rtl="0" algn="just">
              <a:lnSpc>
                <a:spcPct val="100000"/>
              </a:lnSpc>
              <a:spcBef>
                <a:spcPts val="600"/>
              </a:spcBef>
              <a:spcAft>
                <a:spcPts val="0"/>
              </a:spcAft>
              <a:buSzPts val="3000"/>
              <a:buChar char="●"/>
            </a:pPr>
            <a:r>
              <a:rPr lang="en-GB" sz="1400"/>
              <a:t>“The environment where teaching and learning take place through the use of computers and the Internet.”</a:t>
            </a:r>
            <a:endParaRPr/>
          </a:p>
          <a:p>
            <a:pPr indent="-419100" lvl="0" marL="457200" rtl="0" algn="just">
              <a:lnSpc>
                <a:spcPct val="100000"/>
              </a:lnSpc>
              <a:spcBef>
                <a:spcPts val="600"/>
              </a:spcBef>
              <a:spcAft>
                <a:spcPts val="0"/>
              </a:spcAft>
              <a:buSzPts val="3000"/>
              <a:buChar char="●"/>
            </a:pPr>
            <a:r>
              <a:rPr lang="en-GB" sz="1400"/>
              <a:t>“The virtual learning space where students exchange knowledge and expertise using the virtual classroom.”</a:t>
            </a:r>
            <a:endParaRPr/>
          </a:p>
          <a:p>
            <a:pPr indent="-419100" lvl="0" marL="457200" rtl="0" algn="just">
              <a:lnSpc>
                <a:spcPct val="100000"/>
              </a:lnSpc>
              <a:spcBef>
                <a:spcPts val="600"/>
              </a:spcBef>
              <a:spcAft>
                <a:spcPts val="0"/>
              </a:spcAft>
              <a:buSzPts val="3000"/>
              <a:buChar char="●"/>
            </a:pPr>
            <a:r>
              <a:rPr lang="en-GB" sz="1400"/>
              <a:t>“An explicitly represented and designed space for educational interactions, in which students are active in co-constructing the virtual space.”</a:t>
            </a:r>
            <a:endParaRPr/>
          </a:p>
          <a:p>
            <a:pPr indent="0" lvl="0" marL="38100" rtl="0" algn="r">
              <a:lnSpc>
                <a:spcPct val="100000"/>
              </a:lnSpc>
              <a:spcBef>
                <a:spcPts val="600"/>
              </a:spcBef>
              <a:spcAft>
                <a:spcPts val="0"/>
              </a:spcAft>
              <a:buSzPts val="3000"/>
              <a:buNone/>
            </a:pPr>
            <a:r>
              <a:rPr i="1" lang="en-GB" sz="1000"/>
              <a:t>(IGI Global. What is Online Learning Environment)</a:t>
            </a:r>
            <a:endParaRPr/>
          </a:p>
          <a:p>
            <a:pPr indent="0" lvl="0" marL="38100" rtl="0" algn="ctr">
              <a:lnSpc>
                <a:spcPct val="100000"/>
              </a:lnSpc>
              <a:spcBef>
                <a:spcPts val="600"/>
              </a:spcBef>
              <a:spcAft>
                <a:spcPts val="0"/>
              </a:spcAft>
              <a:buSzPts val="3000"/>
              <a:buNone/>
            </a:pPr>
            <a:r>
              <a:rPr b="1" lang="en-GB" sz="1400">
                <a:solidFill>
                  <a:srgbClr val="216BE0"/>
                </a:solidFill>
              </a:rPr>
              <a:t>Many definitions…with a common perspective!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23" name="Google Shape;223;p27"/>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Features of online learning environment (1)</a:t>
            </a:r>
            <a:endParaRPr/>
          </a:p>
          <a:p>
            <a:pPr indent="0" lvl="0" marL="38100" rtl="0" algn="l">
              <a:lnSpc>
                <a:spcPct val="100000"/>
              </a:lnSpc>
              <a:spcBef>
                <a:spcPts val="600"/>
              </a:spcBef>
              <a:spcAft>
                <a:spcPts val="0"/>
              </a:spcAft>
              <a:buSzPts val="3000"/>
              <a:buNone/>
            </a:pPr>
            <a:r>
              <a:t/>
            </a:r>
            <a:endParaRPr sz="1400">
              <a:solidFill>
                <a:schemeClr val="dk1"/>
              </a:solidFill>
            </a:endParaRPr>
          </a:p>
          <a:p>
            <a:pPr indent="0" lvl="0" marL="38100" rtl="0" algn="l">
              <a:lnSpc>
                <a:spcPct val="100000"/>
              </a:lnSpc>
              <a:spcBef>
                <a:spcPts val="600"/>
              </a:spcBef>
              <a:spcAft>
                <a:spcPts val="0"/>
              </a:spcAft>
              <a:buSzPts val="3000"/>
              <a:buNone/>
            </a:pPr>
            <a:r>
              <a:rPr lang="en-GB" sz="1400">
                <a:solidFill>
                  <a:schemeClr val="dk1"/>
                </a:solidFill>
              </a:rPr>
              <a:t>Online Learning Environments offers the following (or have the following features):</a:t>
            </a:r>
            <a:endParaRPr/>
          </a:p>
          <a:p>
            <a:pPr indent="0" lvl="0" marL="38100" rtl="0" algn="l">
              <a:lnSpc>
                <a:spcPct val="100000"/>
              </a:lnSpc>
              <a:spcBef>
                <a:spcPts val="600"/>
              </a:spcBef>
              <a:spcAft>
                <a:spcPts val="0"/>
              </a:spcAft>
              <a:buSzPts val="3000"/>
              <a:buNone/>
            </a:pPr>
            <a:r>
              <a:t/>
            </a:r>
            <a:endParaRPr sz="1400">
              <a:solidFill>
                <a:schemeClr val="dk1"/>
              </a:solidFill>
            </a:endParaRPr>
          </a:p>
          <a:p>
            <a:pPr indent="0" lvl="0" marL="38100" rtl="0" algn="l">
              <a:lnSpc>
                <a:spcPct val="100000"/>
              </a:lnSpc>
              <a:spcBef>
                <a:spcPts val="600"/>
              </a:spcBef>
              <a:spcAft>
                <a:spcPts val="0"/>
              </a:spcAft>
              <a:buSzPts val="3000"/>
              <a:buNone/>
            </a:pPr>
            <a:r>
              <a:rPr lang="en-GB" sz="1400">
                <a:solidFill>
                  <a:schemeClr val="dk1"/>
                </a:solidFill>
              </a:rPr>
              <a:t>1. Collaboration of Various Learning Tools</a:t>
            </a:r>
            <a:endParaRPr/>
          </a:p>
          <a:p>
            <a:pPr indent="0" lvl="0" marL="38100" rtl="0" algn="l">
              <a:lnSpc>
                <a:spcPct val="100000"/>
              </a:lnSpc>
              <a:spcBef>
                <a:spcPts val="600"/>
              </a:spcBef>
              <a:spcAft>
                <a:spcPts val="0"/>
              </a:spcAft>
              <a:buSzPts val="3000"/>
              <a:buNone/>
            </a:pPr>
            <a:r>
              <a:rPr lang="en-GB" sz="1400">
                <a:solidFill>
                  <a:schemeClr val="dk1"/>
                </a:solidFill>
              </a:rPr>
              <a:t>2. Strong Reporting with Customization </a:t>
            </a:r>
            <a:endParaRPr/>
          </a:p>
          <a:p>
            <a:pPr indent="0" lvl="0" marL="38100" rtl="0" algn="l">
              <a:lnSpc>
                <a:spcPct val="100000"/>
              </a:lnSpc>
              <a:spcBef>
                <a:spcPts val="600"/>
              </a:spcBef>
              <a:spcAft>
                <a:spcPts val="0"/>
              </a:spcAft>
              <a:buSzPts val="3000"/>
              <a:buNone/>
            </a:pPr>
            <a:r>
              <a:rPr lang="en-GB" sz="1400">
                <a:solidFill>
                  <a:schemeClr val="dk1"/>
                </a:solidFill>
              </a:rPr>
              <a:t>3. Natural User Interface</a:t>
            </a:r>
            <a:endParaRPr/>
          </a:p>
          <a:p>
            <a:pPr indent="0" lvl="0" marL="38100" rtl="0" algn="l">
              <a:lnSpc>
                <a:spcPct val="100000"/>
              </a:lnSpc>
              <a:spcBef>
                <a:spcPts val="600"/>
              </a:spcBef>
              <a:spcAft>
                <a:spcPts val="0"/>
              </a:spcAft>
              <a:buSzPts val="3000"/>
              <a:buNone/>
            </a:pPr>
            <a:r>
              <a:rPr lang="en-GB" sz="1400">
                <a:solidFill>
                  <a:schemeClr val="dk1"/>
                </a:solidFill>
              </a:rPr>
              <a:t>4. Responsive Design Features</a:t>
            </a:r>
            <a:endParaRPr/>
          </a:p>
          <a:p>
            <a:pPr indent="0" lvl="0" marL="38100" rtl="0" algn="l">
              <a:lnSpc>
                <a:spcPct val="100000"/>
              </a:lnSpc>
              <a:spcBef>
                <a:spcPts val="600"/>
              </a:spcBef>
              <a:spcAft>
                <a:spcPts val="0"/>
              </a:spcAft>
              <a:buSzPts val="3000"/>
              <a:buNone/>
            </a:pPr>
            <a:r>
              <a:rPr lang="en-GB" sz="1400">
                <a:solidFill>
                  <a:schemeClr val="dk1"/>
                </a:solidFill>
              </a:rPr>
              <a:t>5. Availability Features</a:t>
            </a:r>
            <a:endParaRPr/>
          </a:p>
          <a:p>
            <a:pPr indent="0" lvl="0" marL="38100" rtl="0" algn="l">
              <a:lnSpc>
                <a:spcPct val="100000"/>
              </a:lnSpc>
              <a:spcBef>
                <a:spcPts val="600"/>
              </a:spcBef>
              <a:spcAft>
                <a:spcPts val="0"/>
              </a:spcAft>
              <a:buSzPts val="3000"/>
              <a:buNone/>
            </a:pPr>
            <a:r>
              <a:t/>
            </a:r>
            <a:endParaRPr sz="14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29" name="Google Shape;229;p28"/>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Features of online learning environment (2)</a:t>
            </a:r>
            <a:endParaRPr/>
          </a:p>
          <a:p>
            <a:pPr indent="0" lvl="0" marL="38100" rtl="0" algn="ctr">
              <a:lnSpc>
                <a:spcPct val="100000"/>
              </a:lnSpc>
              <a:spcBef>
                <a:spcPts val="600"/>
              </a:spcBef>
              <a:spcAft>
                <a:spcPts val="0"/>
              </a:spcAft>
              <a:buSzPts val="3000"/>
              <a:buNone/>
            </a:pPr>
            <a:r>
              <a:t/>
            </a:r>
            <a:endParaRPr b="1" sz="1400">
              <a:solidFill>
                <a:srgbClr val="216BE0"/>
              </a:solidFill>
            </a:endParaRPr>
          </a:p>
          <a:p>
            <a:pPr indent="0" lvl="0" marL="38100" rtl="0" algn="l">
              <a:lnSpc>
                <a:spcPct val="100000"/>
              </a:lnSpc>
              <a:spcBef>
                <a:spcPts val="600"/>
              </a:spcBef>
              <a:spcAft>
                <a:spcPts val="0"/>
              </a:spcAft>
              <a:buSzPts val="3000"/>
              <a:buNone/>
            </a:pPr>
            <a:r>
              <a:rPr lang="en-GB" sz="1400">
                <a:solidFill>
                  <a:schemeClr val="dk1"/>
                </a:solidFill>
              </a:rPr>
              <a:t>6. Convenience and flexibility</a:t>
            </a:r>
            <a:endParaRPr/>
          </a:p>
          <a:p>
            <a:pPr indent="0" lvl="0" marL="38100" rtl="0" algn="l">
              <a:lnSpc>
                <a:spcPct val="100000"/>
              </a:lnSpc>
              <a:spcBef>
                <a:spcPts val="600"/>
              </a:spcBef>
              <a:spcAft>
                <a:spcPts val="0"/>
              </a:spcAft>
              <a:buSzPts val="3000"/>
              <a:buNone/>
            </a:pPr>
            <a:r>
              <a:rPr lang="en-GB" sz="1400">
                <a:solidFill>
                  <a:schemeClr val="dk1"/>
                </a:solidFill>
              </a:rPr>
              <a:t>7. High-quality pupil-teacher interactions</a:t>
            </a:r>
            <a:endParaRPr/>
          </a:p>
          <a:p>
            <a:pPr indent="0" lvl="0" marL="38100" rtl="0" algn="l">
              <a:lnSpc>
                <a:spcPct val="100000"/>
              </a:lnSpc>
              <a:spcBef>
                <a:spcPts val="600"/>
              </a:spcBef>
              <a:spcAft>
                <a:spcPts val="0"/>
              </a:spcAft>
              <a:buSzPts val="3000"/>
              <a:buNone/>
            </a:pPr>
            <a:r>
              <a:rPr lang="en-GB" sz="1400">
                <a:solidFill>
                  <a:schemeClr val="dk1"/>
                </a:solidFill>
              </a:rPr>
              <a:t>8. More pupils can enrol at once</a:t>
            </a:r>
            <a:endParaRPr/>
          </a:p>
          <a:p>
            <a:pPr indent="0" lvl="0" marL="38100" rtl="0" algn="l">
              <a:lnSpc>
                <a:spcPct val="100000"/>
              </a:lnSpc>
              <a:spcBef>
                <a:spcPts val="600"/>
              </a:spcBef>
              <a:spcAft>
                <a:spcPts val="0"/>
              </a:spcAft>
              <a:buSzPts val="3000"/>
              <a:buNone/>
            </a:pPr>
            <a:r>
              <a:rPr lang="en-GB" sz="1400">
                <a:solidFill>
                  <a:schemeClr val="dk1"/>
                </a:solidFill>
              </a:rPr>
              <a:t>9. Better learning experience</a:t>
            </a:r>
            <a:endParaRPr/>
          </a:p>
          <a:p>
            <a:pPr indent="0" lvl="0" marL="38100" rtl="0" algn="l">
              <a:lnSpc>
                <a:spcPct val="100000"/>
              </a:lnSpc>
              <a:spcBef>
                <a:spcPts val="600"/>
              </a:spcBef>
              <a:spcAft>
                <a:spcPts val="0"/>
              </a:spcAft>
              <a:buSzPts val="3000"/>
              <a:buNone/>
            </a:pPr>
            <a:r>
              <a:rPr lang="en-GB" sz="1400">
                <a:solidFill>
                  <a:schemeClr val="dk1"/>
                </a:solidFill>
              </a:rPr>
              <a:t>10. More Cost-Effective</a:t>
            </a:r>
            <a:endParaRPr/>
          </a:p>
          <a:p>
            <a:pPr indent="0" lvl="0" marL="38100" rtl="0" algn="l">
              <a:lnSpc>
                <a:spcPct val="100000"/>
              </a:lnSpc>
              <a:spcBef>
                <a:spcPts val="600"/>
              </a:spcBef>
              <a:spcAft>
                <a:spcPts val="0"/>
              </a:spcAft>
              <a:buSzPts val="3000"/>
              <a:buNone/>
            </a:pPr>
            <a:r>
              <a:t/>
            </a:r>
            <a:endParaRPr sz="1400">
              <a:solidFill>
                <a:schemeClr val="dk1"/>
              </a:solidFill>
            </a:endParaRPr>
          </a:p>
          <a:p>
            <a:pPr indent="0" lvl="0" marL="38100" rtl="0" algn="l">
              <a:lnSpc>
                <a:spcPct val="100000"/>
              </a:lnSpc>
              <a:spcBef>
                <a:spcPts val="600"/>
              </a:spcBef>
              <a:spcAft>
                <a:spcPts val="0"/>
              </a:spcAft>
              <a:buSzPts val="3000"/>
              <a:buNone/>
            </a:pPr>
            <a:r>
              <a:rPr b="1" i="1" lang="en-GB" sz="1400">
                <a:solidFill>
                  <a:srgbClr val="216BE0"/>
                </a:solidFill>
              </a:rPr>
              <a:t>Accessibility, lower costs and access to high-quality education from all parts of the world increased the public’s appreciation for online learning environments!</a:t>
            </a:r>
            <a:endParaRPr/>
          </a:p>
          <a:p>
            <a:pPr indent="0" lvl="0" marL="38100" rtl="0" algn="ctr">
              <a:lnSpc>
                <a:spcPct val="100000"/>
              </a:lnSpc>
              <a:spcBef>
                <a:spcPts val="600"/>
              </a:spcBef>
              <a:spcAft>
                <a:spcPts val="0"/>
              </a:spcAft>
              <a:buSzPts val="3000"/>
              <a:buNone/>
            </a:pPr>
            <a:r>
              <a:t/>
            </a:r>
            <a:endParaRPr b="1" sz="1400">
              <a:solidFill>
                <a:srgbClr val="216BE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3 </a:t>
            </a:r>
            <a:endParaRPr/>
          </a:p>
        </p:txBody>
      </p:sp>
      <p:sp>
        <p:nvSpPr>
          <p:cNvPr id="235" name="Google Shape;235;p29"/>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t/>
            </a:r>
            <a:endParaRPr b="1" sz="1400" u="sng"/>
          </a:p>
          <a:p>
            <a:pPr indent="0" lvl="0" marL="38100" rtl="0" algn="l">
              <a:lnSpc>
                <a:spcPct val="100000"/>
              </a:lnSpc>
              <a:spcBef>
                <a:spcPts val="600"/>
              </a:spcBef>
              <a:spcAft>
                <a:spcPts val="0"/>
              </a:spcAft>
              <a:buSzPts val="3000"/>
              <a:buNone/>
            </a:pPr>
            <a:r>
              <a:rPr b="1" lang="en-GB" sz="1400" u="sng"/>
              <a:t>Whole class work:</a:t>
            </a:r>
            <a:r>
              <a:rPr b="1" lang="en-GB" sz="1400"/>
              <a:t> Discussion</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All trainees will participate in a brief discussion around the following questions:</a:t>
            </a:r>
            <a:endParaRPr/>
          </a:p>
          <a:p>
            <a:pPr indent="-419100" lvl="0" marL="457200" rtl="0" algn="just">
              <a:lnSpc>
                <a:spcPct val="100000"/>
              </a:lnSpc>
              <a:spcBef>
                <a:spcPts val="600"/>
              </a:spcBef>
              <a:spcAft>
                <a:spcPts val="0"/>
              </a:spcAft>
              <a:buSzPts val="3000"/>
              <a:buChar char="●"/>
            </a:pPr>
            <a:r>
              <a:rPr i="1" lang="en-GB" sz="1400"/>
              <a:t>Are you familiar with online learning environments? </a:t>
            </a:r>
            <a:endParaRPr/>
          </a:p>
          <a:p>
            <a:pPr indent="-419100" lvl="0" marL="457200" rtl="0" algn="just">
              <a:lnSpc>
                <a:spcPct val="100000"/>
              </a:lnSpc>
              <a:spcBef>
                <a:spcPts val="600"/>
              </a:spcBef>
              <a:spcAft>
                <a:spcPts val="0"/>
              </a:spcAft>
              <a:buSzPts val="3000"/>
              <a:buChar char="●"/>
            </a:pPr>
            <a:r>
              <a:rPr i="1" lang="en-GB" sz="1400"/>
              <a:t>Do you teach (have you taught so far) online to your pupils?</a:t>
            </a:r>
            <a:endParaRPr/>
          </a:p>
          <a:p>
            <a:pPr indent="-419100" lvl="0" marL="457200" rtl="0" algn="just">
              <a:lnSpc>
                <a:spcPct val="100000"/>
              </a:lnSpc>
              <a:spcBef>
                <a:spcPts val="600"/>
              </a:spcBef>
              <a:spcAft>
                <a:spcPts val="0"/>
              </a:spcAft>
              <a:buSzPts val="3000"/>
              <a:buChar char="●"/>
            </a:pPr>
            <a:r>
              <a:rPr i="1" lang="en-GB" sz="1400"/>
              <a:t>Are you aware of what are the types of online learning environments?</a:t>
            </a:r>
            <a:endParaRPr/>
          </a:p>
          <a:p>
            <a:pPr indent="0" lvl="0" marL="38100" rtl="0" algn="just">
              <a:lnSpc>
                <a:spcPct val="100000"/>
              </a:lnSpc>
              <a:spcBef>
                <a:spcPts val="600"/>
              </a:spcBef>
              <a:spcAft>
                <a:spcPts val="0"/>
              </a:spcAft>
              <a:buSzPts val="3000"/>
              <a:buNone/>
            </a:pPr>
            <a:r>
              <a:t/>
            </a:r>
            <a:endParaRPr i="1" sz="1400"/>
          </a:p>
          <a:p>
            <a:pPr indent="0" lvl="0" marL="38100" rtl="0" algn="just">
              <a:lnSpc>
                <a:spcPct val="100000"/>
              </a:lnSpc>
              <a:spcBef>
                <a:spcPts val="600"/>
              </a:spcBef>
              <a:spcAft>
                <a:spcPts val="0"/>
              </a:spcAft>
              <a:buSzPts val="3000"/>
              <a:buNone/>
            </a:pPr>
            <a:r>
              <a:rPr lang="en-GB" sz="1400"/>
              <a:t>Working time: 5 minutes</a:t>
            </a:r>
            <a:endParaRPr/>
          </a:p>
        </p:txBody>
      </p:sp>
      <p:pic>
        <p:nvPicPr>
          <p:cNvPr descr="hard thinking face /&gt; | Funny emoticons, Animated emoticons, Funny emoji  faces" id="236" name="Google Shape;236;p29"/>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77" name="Google Shape;77;p3"/>
          <p:cNvSpPr txBox="1"/>
          <p:nvPr>
            <p:ph idx="1" type="body"/>
          </p:nvPr>
        </p:nvSpPr>
        <p:spPr>
          <a:xfrm>
            <a:off x="587425" y="937410"/>
            <a:ext cx="6525300" cy="3835312"/>
          </a:xfrm>
          <a:prstGeom prst="rect">
            <a:avLst/>
          </a:prstGeom>
          <a:noFill/>
          <a:ln>
            <a:noFill/>
          </a:ln>
        </p:spPr>
        <p:txBody>
          <a:bodyPr anchorCtr="0" anchor="t" bIns="91425" lIns="91425" spcFirstLastPara="1" rIns="91425" wrap="square" tIns="91425">
            <a:noAutofit/>
          </a:bodyPr>
          <a:lstStyle/>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This module aims to build up primary teachers’ skills on how </a:t>
            </a:r>
            <a:r>
              <a:rPr b="1" i="1" lang="en-GB" sz="1400"/>
              <a:t>“Toolkit of Interactive Infographics Resources to Combat Bullying”</a:t>
            </a:r>
            <a:r>
              <a:rPr lang="en-GB" sz="1400"/>
              <a:t> can be applied to primary school classrooms. </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The module includes sample lesson plans and will introduces the </a:t>
            </a:r>
            <a:r>
              <a:rPr b="1" i="1" lang="en-GB" sz="1400"/>
              <a:t>Lesson Plan Canvas</a:t>
            </a:r>
            <a:r>
              <a:rPr lang="en-GB" sz="1400"/>
              <a:t> to primary teachers, so that they can complete this planning template to help them to integrate these resources into their teaching practice. </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This module also provides an introduction to some online safety and security tips for primary teachers to be aware of as they introduce digital resources into their teaching practice.</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This module contains 3 main activities (or lessons): A1.1, A1.2, A1.3.</a:t>
            </a:r>
            <a:endParaRPr/>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E learning Images, Stock Photos &amp; Vectors | Shutterstock" id="241" name="Google Shape;241;p30"/>
          <p:cNvPicPr preferRelativeResize="0"/>
          <p:nvPr/>
        </p:nvPicPr>
        <p:blipFill rotWithShape="1">
          <a:blip r:embed="rId3">
            <a:alphaModFix/>
          </a:blip>
          <a:srcRect b="0" l="0" r="0" t="0"/>
          <a:stretch/>
        </p:blipFill>
        <p:spPr>
          <a:xfrm>
            <a:off x="1360448" y="558363"/>
            <a:ext cx="6125737" cy="37449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47" name="Google Shape;247;p3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latin typeface="Didact Gothic"/>
                <a:ea typeface="Didact Gothic"/>
                <a:cs typeface="Didact Gothic"/>
                <a:sym typeface="Didact Gothic"/>
              </a:rPr>
              <a:t>Ty</a:t>
            </a:r>
            <a:r>
              <a:rPr lang="en-GB" sz="2000">
                <a:latin typeface="Didact Gothic"/>
                <a:ea typeface="Didact Gothic"/>
                <a:cs typeface="Didact Gothic"/>
                <a:sym typeface="Didact Gothic"/>
              </a:rPr>
              <a:t>pes of online learning environments</a:t>
            </a:r>
            <a:endParaRPr sz="20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sz="1400">
              <a:solidFill>
                <a:srgbClr val="216BE0"/>
              </a:solidFill>
            </a:endParaRPr>
          </a:p>
          <a:p>
            <a:pPr indent="0" lvl="0" marL="38100" rtl="0" algn="l">
              <a:lnSpc>
                <a:spcPct val="100000"/>
              </a:lnSpc>
              <a:spcBef>
                <a:spcPts val="600"/>
              </a:spcBef>
              <a:spcAft>
                <a:spcPts val="0"/>
              </a:spcAft>
              <a:buSzPts val="3000"/>
              <a:buNone/>
            </a:pPr>
            <a:r>
              <a:rPr lang="en-GB" sz="1400">
                <a:solidFill>
                  <a:schemeClr val="dk1"/>
                </a:solidFill>
              </a:rPr>
              <a:t>Types of OLE are :</a:t>
            </a:r>
            <a:endParaRPr/>
          </a:p>
          <a:p>
            <a:pPr indent="0" lvl="0" marL="38100" rtl="0" algn="l">
              <a:lnSpc>
                <a:spcPct val="100000"/>
              </a:lnSpc>
              <a:spcBef>
                <a:spcPts val="600"/>
              </a:spcBef>
              <a:spcAft>
                <a:spcPts val="0"/>
              </a:spcAft>
              <a:buSzPts val="3000"/>
              <a:buNone/>
            </a:pPr>
            <a:r>
              <a:t/>
            </a:r>
            <a:endParaRPr sz="1400">
              <a:solidFill>
                <a:schemeClr val="dk1"/>
              </a:solidFill>
            </a:endParaRPr>
          </a:p>
          <a:p>
            <a:pPr indent="-419100" lvl="0" marL="457200" rtl="0" algn="l">
              <a:lnSpc>
                <a:spcPct val="100000"/>
              </a:lnSpc>
              <a:spcBef>
                <a:spcPts val="600"/>
              </a:spcBef>
              <a:spcAft>
                <a:spcPts val="0"/>
              </a:spcAft>
              <a:buSzPts val="3000"/>
              <a:buChar char="●"/>
            </a:pPr>
            <a:r>
              <a:rPr lang="en-GB" sz="1400">
                <a:solidFill>
                  <a:schemeClr val="dk1"/>
                </a:solidFill>
              </a:rPr>
              <a:t>E-Learning / online learning</a:t>
            </a:r>
            <a:endParaRPr/>
          </a:p>
          <a:p>
            <a:pPr indent="-419100" lvl="0" marL="457200" rtl="0" algn="l">
              <a:lnSpc>
                <a:spcPct val="100000"/>
              </a:lnSpc>
              <a:spcBef>
                <a:spcPts val="600"/>
              </a:spcBef>
              <a:spcAft>
                <a:spcPts val="0"/>
              </a:spcAft>
              <a:buSzPts val="3000"/>
              <a:buChar char="●"/>
            </a:pPr>
            <a:r>
              <a:rPr lang="en-GB" sz="1400">
                <a:solidFill>
                  <a:schemeClr val="dk1"/>
                </a:solidFill>
              </a:rPr>
              <a:t>Virtual learning environment</a:t>
            </a:r>
            <a:endParaRPr/>
          </a:p>
          <a:p>
            <a:pPr indent="-419100" lvl="0" marL="457200" rtl="0" algn="l">
              <a:lnSpc>
                <a:spcPct val="100000"/>
              </a:lnSpc>
              <a:spcBef>
                <a:spcPts val="600"/>
              </a:spcBef>
              <a:spcAft>
                <a:spcPts val="0"/>
              </a:spcAft>
              <a:buSzPts val="3000"/>
              <a:buChar char="●"/>
            </a:pPr>
            <a:r>
              <a:rPr lang="en-GB" sz="1400">
                <a:solidFill>
                  <a:schemeClr val="dk1"/>
                </a:solidFill>
              </a:rPr>
              <a:t>Formal &amp; informal learning environment</a:t>
            </a:r>
            <a:endParaRPr/>
          </a:p>
          <a:p>
            <a:pPr indent="-419100" lvl="0" marL="457200" rtl="0" algn="l">
              <a:lnSpc>
                <a:spcPct val="100000"/>
              </a:lnSpc>
              <a:spcBef>
                <a:spcPts val="600"/>
              </a:spcBef>
              <a:spcAft>
                <a:spcPts val="0"/>
              </a:spcAft>
              <a:buSzPts val="3000"/>
              <a:buChar char="●"/>
            </a:pPr>
            <a:r>
              <a:rPr lang="en-GB" sz="1400">
                <a:solidFill>
                  <a:schemeClr val="dk1"/>
                </a:solidFill>
              </a:rPr>
              <a:t>Personal learning environment </a:t>
            </a:r>
            <a:endParaRPr/>
          </a:p>
          <a:p>
            <a:pPr indent="-419100" lvl="0" marL="457200" rtl="0" algn="l">
              <a:lnSpc>
                <a:spcPct val="100000"/>
              </a:lnSpc>
              <a:spcBef>
                <a:spcPts val="600"/>
              </a:spcBef>
              <a:spcAft>
                <a:spcPts val="0"/>
              </a:spcAft>
              <a:buSzPts val="3000"/>
              <a:buChar char="●"/>
            </a:pPr>
            <a:r>
              <a:rPr lang="en-GB" sz="1400">
                <a:solidFill>
                  <a:schemeClr val="dk1"/>
                </a:solidFill>
              </a:rPr>
              <a:t>Social learning environment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53" name="Google Shape;253;p32"/>
          <p:cNvSpPr txBox="1"/>
          <p:nvPr>
            <p:ph idx="1" type="body"/>
          </p:nvPr>
        </p:nvSpPr>
        <p:spPr>
          <a:xfrm>
            <a:off x="582200" y="1040900"/>
            <a:ext cx="6525300" cy="497968"/>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latin typeface="Didact Gothic"/>
                <a:ea typeface="Didact Gothic"/>
                <a:cs typeface="Didact Gothic"/>
                <a:sym typeface="Didact Gothic"/>
              </a:rPr>
              <a:t>Ty</a:t>
            </a:r>
            <a:r>
              <a:rPr lang="en-GB" sz="2000">
                <a:latin typeface="Didact Gothic"/>
                <a:ea typeface="Didact Gothic"/>
                <a:cs typeface="Didact Gothic"/>
                <a:sym typeface="Didact Gothic"/>
              </a:rPr>
              <a:t>pes of online learning environments (1)</a:t>
            </a:r>
            <a:endParaRPr sz="20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sz="1400">
              <a:solidFill>
                <a:srgbClr val="216BE0"/>
              </a:solidFill>
            </a:endParaRPr>
          </a:p>
          <a:p>
            <a:pPr indent="0" lvl="0" marL="38100" rtl="0" algn="l">
              <a:lnSpc>
                <a:spcPct val="100000"/>
              </a:lnSpc>
              <a:spcBef>
                <a:spcPts val="600"/>
              </a:spcBef>
              <a:spcAft>
                <a:spcPts val="0"/>
              </a:spcAft>
              <a:buSzPts val="3000"/>
              <a:buNone/>
            </a:pPr>
            <a:r>
              <a:t/>
            </a:r>
            <a:endParaRPr sz="1400">
              <a:solidFill>
                <a:schemeClr val="dk1"/>
              </a:solidFill>
            </a:endParaRPr>
          </a:p>
        </p:txBody>
      </p:sp>
      <p:pic>
        <p:nvPicPr>
          <p:cNvPr id="254" name="Google Shape;254;p32"/>
          <p:cNvPicPr preferRelativeResize="0"/>
          <p:nvPr/>
        </p:nvPicPr>
        <p:blipFill rotWithShape="1">
          <a:blip r:embed="rId3">
            <a:alphaModFix/>
          </a:blip>
          <a:srcRect b="0" l="0" r="0" t="0"/>
          <a:stretch/>
        </p:blipFill>
        <p:spPr>
          <a:xfrm>
            <a:off x="2932102" y="1726868"/>
            <a:ext cx="3974676" cy="3026236"/>
          </a:xfrm>
          <a:prstGeom prst="rect">
            <a:avLst/>
          </a:prstGeom>
          <a:noFill/>
          <a:ln>
            <a:noFill/>
          </a:ln>
        </p:spPr>
      </p:pic>
      <p:sp>
        <p:nvSpPr>
          <p:cNvPr id="255" name="Google Shape;255;p32"/>
          <p:cNvSpPr txBox="1"/>
          <p:nvPr/>
        </p:nvSpPr>
        <p:spPr>
          <a:xfrm>
            <a:off x="582200" y="1726868"/>
            <a:ext cx="1982580" cy="2830264"/>
          </a:xfrm>
          <a:prstGeom prst="rect">
            <a:avLst/>
          </a:prstGeom>
          <a:noFill/>
          <a:ln>
            <a:noFill/>
          </a:ln>
        </p:spPr>
        <p:txBody>
          <a:bodyPr anchorCtr="0" anchor="t" bIns="91425" lIns="91425" spcFirstLastPara="1" rIns="91425" wrap="square" tIns="91425">
            <a:noAutofit/>
          </a:bodyPr>
          <a:lstStyle/>
          <a:p>
            <a:pPr indent="0" lvl="0" marL="38100" marR="0" rtl="0" algn="ctr">
              <a:lnSpc>
                <a:spcPct val="100000"/>
              </a:lnSpc>
              <a:spcBef>
                <a:spcPts val="600"/>
              </a:spcBef>
              <a:spcAft>
                <a:spcPts val="0"/>
              </a:spcAft>
              <a:buClr>
                <a:schemeClr val="accent3"/>
              </a:buClr>
              <a:buSzPts val="3000"/>
              <a:buFont typeface="Didact Gothic"/>
              <a:buNone/>
            </a:pPr>
            <a:r>
              <a:rPr b="1" i="0" lang="en-GB" sz="1400" u="none" cap="none" strike="noStrike">
                <a:solidFill>
                  <a:schemeClr val="dk1"/>
                </a:solidFill>
                <a:latin typeface="Didact Gothic"/>
                <a:ea typeface="Didact Gothic"/>
                <a:cs typeface="Didact Gothic"/>
                <a:sym typeface="Didact Gothic"/>
              </a:rPr>
              <a:t>E-Learning/Online learning environment: </a:t>
            </a:r>
            <a:endParaRPr/>
          </a:p>
          <a:p>
            <a:pPr indent="0" lvl="0" marL="38100" marR="0" rtl="0" algn="ctr">
              <a:lnSpc>
                <a:spcPct val="100000"/>
              </a:lnSpc>
              <a:spcBef>
                <a:spcPts val="600"/>
              </a:spcBef>
              <a:spcAft>
                <a:spcPts val="0"/>
              </a:spcAft>
              <a:buClr>
                <a:schemeClr val="accent3"/>
              </a:buClr>
              <a:buSzPts val="3000"/>
              <a:buFont typeface="Didact Gothic"/>
              <a:buNone/>
            </a:pPr>
            <a:r>
              <a:rPr b="0" i="0" lang="en-GB" sz="1400" u="none" cap="none" strike="noStrike">
                <a:solidFill>
                  <a:schemeClr val="dk1"/>
                </a:solidFill>
                <a:latin typeface="Didact Gothic"/>
                <a:ea typeface="Didact Gothic"/>
                <a:cs typeface="Didact Gothic"/>
                <a:sym typeface="Didact Gothic"/>
              </a:rPr>
              <a:t>is a learning environment that supported by the use of educational technology or electronic hardware and operating system</a:t>
            </a:r>
            <a:endParaRPr b="0" i="0" sz="1400" u="none" cap="none" strike="noStrike">
              <a:solidFill>
                <a:srgbClr val="216BE0"/>
              </a:solidFill>
              <a:latin typeface="Didact Gothic"/>
              <a:ea typeface="Didact Gothic"/>
              <a:cs typeface="Didact Gothic"/>
              <a:sym typeface="Didact Gothic"/>
            </a:endParaRPr>
          </a:p>
          <a:p>
            <a:pPr indent="0" lvl="0" marL="38100" marR="0" rtl="0" algn="l">
              <a:lnSpc>
                <a:spcPct val="100000"/>
              </a:lnSpc>
              <a:spcBef>
                <a:spcPts val="600"/>
              </a:spcBef>
              <a:spcAft>
                <a:spcPts val="0"/>
              </a:spcAft>
              <a:buClr>
                <a:schemeClr val="accent3"/>
              </a:buClr>
              <a:buSzPts val="3000"/>
              <a:buFont typeface="Didact Gothic"/>
              <a:buNone/>
            </a:pPr>
            <a:r>
              <a:t/>
            </a:r>
            <a:endParaRPr b="0" i="0" sz="1400" u="none" cap="none" strike="noStrike">
              <a:solidFill>
                <a:schemeClr val="dk1"/>
              </a:solidFill>
              <a:latin typeface="Didact Gothic"/>
              <a:ea typeface="Didact Gothic"/>
              <a:cs typeface="Didact Gothic"/>
              <a:sym typeface="Didact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61" name="Google Shape;261;p33"/>
          <p:cNvSpPr txBox="1"/>
          <p:nvPr>
            <p:ph idx="1" type="body"/>
          </p:nvPr>
        </p:nvSpPr>
        <p:spPr>
          <a:xfrm>
            <a:off x="582200" y="1040900"/>
            <a:ext cx="6525300" cy="512837"/>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latin typeface="Didact Gothic"/>
                <a:ea typeface="Didact Gothic"/>
                <a:cs typeface="Didact Gothic"/>
                <a:sym typeface="Didact Gothic"/>
              </a:rPr>
              <a:t>Ty</a:t>
            </a:r>
            <a:r>
              <a:rPr lang="en-GB" sz="2000">
                <a:latin typeface="Didact Gothic"/>
                <a:ea typeface="Didact Gothic"/>
                <a:cs typeface="Didact Gothic"/>
                <a:sym typeface="Didact Gothic"/>
              </a:rPr>
              <a:t>pes of online learning environments (2)</a:t>
            </a:r>
            <a:endParaRPr sz="2000">
              <a:latin typeface="Didact Gothic"/>
              <a:ea typeface="Didact Gothic"/>
              <a:cs typeface="Didact Gothic"/>
              <a:sym typeface="Didact Gothic"/>
            </a:endParaRPr>
          </a:p>
        </p:txBody>
      </p:sp>
      <p:sp>
        <p:nvSpPr>
          <p:cNvPr id="262" name="Google Shape;262;p33"/>
          <p:cNvSpPr txBox="1"/>
          <p:nvPr/>
        </p:nvSpPr>
        <p:spPr>
          <a:xfrm>
            <a:off x="4699777" y="1635630"/>
            <a:ext cx="1982580" cy="2683609"/>
          </a:xfrm>
          <a:prstGeom prst="rect">
            <a:avLst/>
          </a:prstGeom>
          <a:noFill/>
          <a:ln>
            <a:noFill/>
          </a:ln>
        </p:spPr>
        <p:txBody>
          <a:bodyPr anchorCtr="0" anchor="t" bIns="91425" lIns="91425" spcFirstLastPara="1" rIns="91425" wrap="square" tIns="91425">
            <a:noAutofit/>
          </a:bodyPr>
          <a:lstStyle/>
          <a:p>
            <a:pPr indent="0" lvl="0" marL="38100" marR="0" rtl="0" algn="ctr">
              <a:lnSpc>
                <a:spcPct val="100000"/>
              </a:lnSpc>
              <a:spcBef>
                <a:spcPts val="600"/>
              </a:spcBef>
              <a:spcAft>
                <a:spcPts val="0"/>
              </a:spcAft>
              <a:buClr>
                <a:schemeClr val="accent3"/>
              </a:buClr>
              <a:buSzPts val="3000"/>
              <a:buFont typeface="Didact Gothic"/>
              <a:buNone/>
            </a:pPr>
            <a:r>
              <a:rPr b="1" i="0" lang="en-GB" sz="1400" u="none" cap="none" strike="noStrike">
                <a:solidFill>
                  <a:schemeClr val="dk1"/>
                </a:solidFill>
                <a:latin typeface="Didact Gothic"/>
                <a:ea typeface="Didact Gothic"/>
                <a:cs typeface="Didact Gothic"/>
                <a:sym typeface="Didact Gothic"/>
              </a:rPr>
              <a:t>Virtual learning environment (VLE): </a:t>
            </a:r>
            <a:endParaRPr/>
          </a:p>
          <a:p>
            <a:pPr indent="0" lvl="0" marL="38100" marR="0" rtl="0" algn="ctr">
              <a:lnSpc>
                <a:spcPct val="100000"/>
              </a:lnSpc>
              <a:spcBef>
                <a:spcPts val="600"/>
              </a:spcBef>
              <a:spcAft>
                <a:spcPts val="0"/>
              </a:spcAft>
              <a:buClr>
                <a:schemeClr val="accent3"/>
              </a:buClr>
              <a:buSzPts val="3000"/>
              <a:buFont typeface="Didact Gothic"/>
              <a:buNone/>
            </a:pPr>
            <a:r>
              <a:rPr b="0" i="0" lang="en-GB" sz="1400" u="none" cap="none" strike="noStrike">
                <a:solidFill>
                  <a:schemeClr val="dk1"/>
                </a:solidFill>
                <a:latin typeface="Didact Gothic"/>
                <a:ea typeface="Didact Gothic"/>
                <a:cs typeface="Didact Gothic"/>
                <a:sym typeface="Didact Gothic"/>
              </a:rPr>
              <a:t>is a set of teaching and learning tools designed to enhance a student’s learning experience by including computers and the Internet in the learning process.</a:t>
            </a:r>
            <a:endParaRPr b="0" i="0" sz="1400" u="none" cap="none" strike="noStrike">
              <a:solidFill>
                <a:schemeClr val="dk1"/>
              </a:solidFill>
              <a:latin typeface="Didact Gothic"/>
              <a:ea typeface="Didact Gothic"/>
              <a:cs typeface="Didact Gothic"/>
              <a:sym typeface="Didact Gothic"/>
            </a:endParaRPr>
          </a:p>
        </p:txBody>
      </p:sp>
      <p:pic>
        <p:nvPicPr>
          <p:cNvPr id="263" name="Google Shape;263;p33"/>
          <p:cNvPicPr preferRelativeResize="0"/>
          <p:nvPr/>
        </p:nvPicPr>
        <p:blipFill rotWithShape="1">
          <a:blip r:embed="rId3">
            <a:alphaModFix/>
          </a:blip>
          <a:srcRect b="0" l="0" r="0" t="0"/>
          <a:stretch/>
        </p:blipFill>
        <p:spPr>
          <a:xfrm>
            <a:off x="582200" y="1741737"/>
            <a:ext cx="4038808" cy="2267067"/>
          </a:xfrm>
          <a:prstGeom prst="rect">
            <a:avLst/>
          </a:prstGeom>
          <a:noFill/>
          <a:ln>
            <a:noFill/>
          </a:ln>
        </p:spPr>
      </p:pic>
      <p:sp>
        <p:nvSpPr>
          <p:cNvPr id="264" name="Google Shape;264;p33"/>
          <p:cNvSpPr txBox="1"/>
          <p:nvPr/>
        </p:nvSpPr>
        <p:spPr>
          <a:xfrm>
            <a:off x="505523" y="4263711"/>
            <a:ext cx="4066477" cy="427236"/>
          </a:xfrm>
          <a:prstGeom prst="rect">
            <a:avLst/>
          </a:prstGeom>
          <a:noFill/>
          <a:ln>
            <a:noFill/>
          </a:ln>
        </p:spPr>
        <p:txBody>
          <a:bodyPr anchorCtr="0" anchor="t" bIns="91425" lIns="91425" spcFirstLastPara="1" rIns="91425" wrap="square" tIns="91425">
            <a:noAutofit/>
          </a:bodyPr>
          <a:lstStyle/>
          <a:p>
            <a:pPr indent="0" lvl="0" marL="38100" marR="0" rtl="0" algn="ctr">
              <a:lnSpc>
                <a:spcPct val="100000"/>
              </a:lnSpc>
              <a:spcBef>
                <a:spcPts val="600"/>
              </a:spcBef>
              <a:spcAft>
                <a:spcPts val="0"/>
              </a:spcAft>
              <a:buClr>
                <a:schemeClr val="accent3"/>
              </a:buClr>
              <a:buSzPts val="3000"/>
              <a:buFont typeface="Didact Gothic"/>
              <a:buNone/>
            </a:pPr>
            <a:r>
              <a:rPr b="0" i="0" lang="en-GB" sz="1400" u="sng" cap="none" strike="noStrike">
                <a:solidFill>
                  <a:schemeClr val="dk1"/>
                </a:solidFill>
                <a:latin typeface="Didact Gothic"/>
                <a:ea typeface="Didact Gothic"/>
                <a:cs typeface="Didact Gothic"/>
                <a:sym typeface="Didact Gothic"/>
                <a:hlinkClick r:id="rId4">
                  <a:extLst>
                    <a:ext uri="{A12FA001-AC4F-418D-AE19-62706E023703}">
                      <ahyp:hlinkClr val="tx"/>
                    </a:ext>
                  </a:extLst>
                </a:hlinkClick>
              </a:rPr>
              <a:t>https://youtu.be/MxtNoZqIVxI</a:t>
            </a:r>
            <a:r>
              <a:rPr b="0" i="0" lang="en-GB" sz="1400" u="none" cap="none" strike="noStrike">
                <a:solidFill>
                  <a:schemeClr val="dk1"/>
                </a:solidFill>
                <a:latin typeface="Didact Gothic"/>
                <a:ea typeface="Didact Gothic"/>
                <a:cs typeface="Didact Gothic"/>
                <a:sym typeface="Didact Gothic"/>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70" name="Google Shape;270;p3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latin typeface="Didact Gothic"/>
                <a:ea typeface="Didact Gothic"/>
                <a:cs typeface="Didact Gothic"/>
                <a:sym typeface="Didact Gothic"/>
              </a:rPr>
              <a:t>Ty</a:t>
            </a:r>
            <a:r>
              <a:rPr lang="en-GB" sz="2000">
                <a:latin typeface="Didact Gothic"/>
                <a:ea typeface="Didact Gothic"/>
                <a:cs typeface="Didact Gothic"/>
                <a:sym typeface="Didact Gothic"/>
              </a:rPr>
              <a:t>pes of online learning environments (3)</a:t>
            </a:r>
            <a:endParaRPr sz="20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sz="1400">
              <a:solidFill>
                <a:srgbClr val="216BE0"/>
              </a:solidFill>
            </a:endParaRPr>
          </a:p>
          <a:p>
            <a:pPr indent="0" lvl="0" marL="38100" rtl="0" algn="ctr">
              <a:lnSpc>
                <a:spcPct val="100000"/>
              </a:lnSpc>
              <a:spcBef>
                <a:spcPts val="600"/>
              </a:spcBef>
              <a:spcAft>
                <a:spcPts val="0"/>
              </a:spcAft>
              <a:buSzPts val="3000"/>
              <a:buNone/>
            </a:pPr>
            <a:r>
              <a:rPr b="1" lang="en-GB" sz="1400">
                <a:solidFill>
                  <a:schemeClr val="dk1"/>
                </a:solidFill>
              </a:rPr>
              <a:t>Formal &amp; informal learning environment</a:t>
            </a:r>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419100" lvl="0" marL="457200" rtl="0" algn="just">
              <a:lnSpc>
                <a:spcPct val="100000"/>
              </a:lnSpc>
              <a:spcBef>
                <a:spcPts val="600"/>
              </a:spcBef>
              <a:spcAft>
                <a:spcPts val="0"/>
              </a:spcAft>
              <a:buSzPts val="3000"/>
              <a:buChar char="●"/>
            </a:pPr>
            <a:r>
              <a:rPr b="1" lang="en-GB" sz="1400">
                <a:solidFill>
                  <a:schemeClr val="dk1"/>
                </a:solidFill>
              </a:rPr>
              <a:t>Formal Learning Environment </a:t>
            </a:r>
            <a:r>
              <a:rPr lang="en-GB" sz="1400">
                <a:solidFill>
                  <a:schemeClr val="dk1"/>
                </a:solidFill>
              </a:rPr>
              <a:t>is a learning environment where the learning occurs intentionally in an organized and structured environment. In a formal learning environment, the training or learning department sets the goal and objectives.</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419100" lvl="0" marL="457200" rtl="0" algn="just">
              <a:lnSpc>
                <a:spcPct val="100000"/>
              </a:lnSpc>
              <a:spcBef>
                <a:spcPts val="600"/>
              </a:spcBef>
              <a:spcAft>
                <a:spcPts val="0"/>
              </a:spcAft>
              <a:buSzPts val="3000"/>
              <a:buChar char="●"/>
            </a:pPr>
            <a:r>
              <a:rPr b="1" lang="en-GB" sz="1400">
                <a:solidFill>
                  <a:schemeClr val="dk1"/>
                </a:solidFill>
              </a:rPr>
              <a:t>Informal Learning Environment </a:t>
            </a:r>
            <a:r>
              <a:rPr lang="en-GB" sz="1400">
                <a:solidFill>
                  <a:schemeClr val="dk1"/>
                </a:solidFill>
              </a:rPr>
              <a:t>is a learning environment where the learning occurs unintentionally through persistent and pervasive ongoing phenomena of learning via participation or learning via knowledge creation. Informal learning means the learner sets the goal and objectives.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76" name="Google Shape;276;p35"/>
          <p:cNvSpPr txBox="1"/>
          <p:nvPr>
            <p:ph idx="1" type="body"/>
          </p:nvPr>
        </p:nvSpPr>
        <p:spPr>
          <a:xfrm>
            <a:off x="582200" y="1640429"/>
            <a:ext cx="3201780" cy="283241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a:solidFill>
                  <a:schemeClr val="dk1"/>
                </a:solidFill>
              </a:rPr>
              <a:t>Personal learning environment (PLE): </a:t>
            </a:r>
            <a:r>
              <a:rPr lang="en-GB" sz="1400">
                <a:solidFill>
                  <a:schemeClr val="dk1"/>
                </a:solidFill>
              </a:rPr>
              <a:t>is a system that help learners take control of and manage their own learning. This includes providing support for learners to:</a:t>
            </a:r>
            <a:endParaRPr/>
          </a:p>
          <a:p>
            <a:pPr indent="-419100" lvl="0" marL="457200" rtl="0" algn="l">
              <a:lnSpc>
                <a:spcPct val="100000"/>
              </a:lnSpc>
              <a:spcBef>
                <a:spcPts val="600"/>
              </a:spcBef>
              <a:spcAft>
                <a:spcPts val="0"/>
              </a:spcAft>
              <a:buSzPts val="3000"/>
              <a:buChar char="●"/>
            </a:pPr>
            <a:r>
              <a:rPr lang="en-GB" sz="1400">
                <a:solidFill>
                  <a:schemeClr val="dk1"/>
                </a:solidFill>
              </a:rPr>
              <a:t>set their own learning goals ( with support of their teachers)</a:t>
            </a:r>
            <a:endParaRPr/>
          </a:p>
          <a:p>
            <a:pPr indent="-419100" lvl="0" marL="457200" rtl="0" algn="l">
              <a:lnSpc>
                <a:spcPct val="100000"/>
              </a:lnSpc>
              <a:spcBef>
                <a:spcPts val="600"/>
              </a:spcBef>
              <a:spcAft>
                <a:spcPts val="0"/>
              </a:spcAft>
              <a:buSzPts val="3000"/>
              <a:buChar char="●"/>
            </a:pPr>
            <a:r>
              <a:rPr lang="en-GB" sz="1400">
                <a:solidFill>
                  <a:schemeClr val="dk1"/>
                </a:solidFill>
              </a:rPr>
              <a:t>manage their learning, both content and process</a:t>
            </a:r>
            <a:endParaRPr/>
          </a:p>
          <a:p>
            <a:pPr indent="-419100" lvl="0" marL="457200" rtl="0" algn="l">
              <a:lnSpc>
                <a:spcPct val="100000"/>
              </a:lnSpc>
              <a:spcBef>
                <a:spcPts val="600"/>
              </a:spcBef>
              <a:spcAft>
                <a:spcPts val="0"/>
              </a:spcAft>
              <a:buSzPts val="3000"/>
              <a:buChar char="●"/>
            </a:pPr>
            <a:r>
              <a:rPr lang="en-GB" sz="1400">
                <a:solidFill>
                  <a:schemeClr val="dk1"/>
                </a:solidFill>
              </a:rPr>
              <a:t>communicate with others in the process of learning</a:t>
            </a:r>
            <a:endParaRPr/>
          </a:p>
        </p:txBody>
      </p:sp>
      <p:pic>
        <p:nvPicPr>
          <p:cNvPr id="277" name="Google Shape;277;p35"/>
          <p:cNvPicPr preferRelativeResize="0"/>
          <p:nvPr/>
        </p:nvPicPr>
        <p:blipFill rotWithShape="1">
          <a:blip r:embed="rId3">
            <a:alphaModFix/>
          </a:blip>
          <a:srcRect b="0" l="0" r="0" t="0"/>
          <a:stretch/>
        </p:blipFill>
        <p:spPr>
          <a:xfrm>
            <a:off x="3847524" y="1868371"/>
            <a:ext cx="3259976" cy="2376527"/>
          </a:xfrm>
          <a:prstGeom prst="rect">
            <a:avLst/>
          </a:prstGeom>
          <a:noFill/>
          <a:ln>
            <a:noFill/>
          </a:ln>
        </p:spPr>
      </p:pic>
      <p:sp>
        <p:nvSpPr>
          <p:cNvPr id="278" name="Google Shape;278;p35"/>
          <p:cNvSpPr txBox="1"/>
          <p:nvPr/>
        </p:nvSpPr>
        <p:spPr>
          <a:xfrm>
            <a:off x="818213" y="974329"/>
            <a:ext cx="6289287" cy="427236"/>
          </a:xfrm>
          <a:prstGeom prst="rect">
            <a:avLst/>
          </a:prstGeom>
          <a:noFill/>
          <a:ln>
            <a:noFill/>
          </a:ln>
        </p:spPr>
        <p:txBody>
          <a:bodyPr anchorCtr="0" anchor="t" bIns="91425" lIns="91425" spcFirstLastPara="1" rIns="91425" wrap="square" tIns="91425">
            <a:noAutofit/>
          </a:bodyPr>
          <a:lstStyle/>
          <a:p>
            <a:pPr indent="0" lvl="0" marL="38100" marR="0" rtl="0" algn="ctr">
              <a:lnSpc>
                <a:spcPct val="100000"/>
              </a:lnSpc>
              <a:spcBef>
                <a:spcPts val="600"/>
              </a:spcBef>
              <a:spcAft>
                <a:spcPts val="0"/>
              </a:spcAft>
              <a:buClr>
                <a:schemeClr val="accent3"/>
              </a:buClr>
              <a:buSzPts val="3000"/>
              <a:buFont typeface="Didact Gothic"/>
              <a:buNone/>
            </a:pPr>
            <a:r>
              <a:rPr b="0" i="0" lang="en-GB" sz="2000" u="none" cap="none" strike="noStrike">
                <a:solidFill>
                  <a:schemeClr val="dk1"/>
                </a:solidFill>
                <a:latin typeface="Didact Gothic"/>
                <a:ea typeface="Didact Gothic"/>
                <a:cs typeface="Didact Gothic"/>
                <a:sym typeface="Didact Gothic"/>
              </a:rPr>
              <a:t>Types of online learning environments (4)</a:t>
            </a:r>
            <a:endParaRPr b="0" i="0" sz="2000" u="none" cap="none" strike="noStrike">
              <a:solidFill>
                <a:schemeClr val="dk1"/>
              </a:solidFill>
              <a:latin typeface="Didact Gothic"/>
              <a:ea typeface="Didact Gothic"/>
              <a:cs typeface="Didact Gothic"/>
              <a:sym typeface="Didact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84" name="Google Shape;284;p36"/>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latin typeface="Didact Gothic"/>
                <a:ea typeface="Didact Gothic"/>
                <a:cs typeface="Didact Gothic"/>
                <a:sym typeface="Didact Gothic"/>
              </a:rPr>
              <a:t>Ty</a:t>
            </a:r>
            <a:r>
              <a:rPr lang="en-GB" sz="2000">
                <a:latin typeface="Didact Gothic"/>
                <a:ea typeface="Didact Gothic"/>
                <a:cs typeface="Didact Gothic"/>
                <a:sym typeface="Didact Gothic"/>
              </a:rPr>
              <a:t>pes of online learning environments (5)</a:t>
            </a:r>
            <a:endParaRPr sz="20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sz="1400">
              <a:solidFill>
                <a:srgbClr val="216BE0"/>
              </a:solidFill>
            </a:endParaRPr>
          </a:p>
          <a:p>
            <a:pPr indent="0" lvl="0" marL="38100" rtl="0" algn="just">
              <a:lnSpc>
                <a:spcPct val="100000"/>
              </a:lnSpc>
              <a:spcBef>
                <a:spcPts val="600"/>
              </a:spcBef>
              <a:spcAft>
                <a:spcPts val="0"/>
              </a:spcAft>
              <a:buSzPts val="3000"/>
              <a:buNone/>
            </a:pPr>
            <a:r>
              <a:rPr b="1" lang="en-GB" sz="1400">
                <a:solidFill>
                  <a:schemeClr val="dk1"/>
                </a:solidFill>
              </a:rPr>
              <a:t>Social learning environment (SLE): </a:t>
            </a:r>
            <a:r>
              <a:rPr lang="en-GB" sz="1400">
                <a:solidFill>
                  <a:schemeClr val="dk1"/>
                </a:solidFill>
              </a:rPr>
              <a:t>is an online destination where people can come together to co-create content, share knowledge, and learn from one another. It combines social elements like networking, tagging, file sharing, and microblogging to create a safe space in which to work and learn collaboratively. </a:t>
            </a:r>
            <a:endParaRPr/>
          </a:p>
          <a:p>
            <a:pPr indent="0" lvl="0" marL="38100" rtl="0" algn="just">
              <a:lnSpc>
                <a:spcPct val="100000"/>
              </a:lnSpc>
              <a:spcBef>
                <a:spcPts val="600"/>
              </a:spcBef>
              <a:spcAft>
                <a:spcPts val="0"/>
              </a:spcAft>
              <a:buSzPts val="3000"/>
              <a:buNone/>
            </a:pPr>
            <a:r>
              <a:rPr lang="en-GB" sz="1400">
                <a:solidFill>
                  <a:schemeClr val="dk1"/>
                </a:solidFill>
              </a:rPr>
              <a:t>It integrates key social media technologies to provide the necessary social tools for collaboration and information sharing.</a:t>
            </a:r>
            <a:endParaRPr/>
          </a:p>
          <a:p>
            <a:pPr indent="0" lvl="0" marL="38100" rtl="0" algn="just">
              <a:lnSpc>
                <a:spcPct val="100000"/>
              </a:lnSpc>
              <a:spcBef>
                <a:spcPts val="600"/>
              </a:spcBef>
              <a:spcAft>
                <a:spcPts val="0"/>
              </a:spcAft>
              <a:buSzPts val="3000"/>
              <a:buNone/>
            </a:pPr>
            <a:r>
              <a:rPr lang="en-GB" sz="1400">
                <a:solidFill>
                  <a:schemeClr val="dk1"/>
                </a:solidFill>
              </a:rPr>
              <a:t>It should provide an open, collaborative environment where individuals are not “managed” or “controlled” but rather “supported” in their working and learning.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90" name="Google Shape;290;p37"/>
          <p:cNvSpPr txBox="1"/>
          <p:nvPr>
            <p:ph idx="1" type="body"/>
          </p:nvPr>
        </p:nvSpPr>
        <p:spPr>
          <a:xfrm>
            <a:off x="582200" y="1040900"/>
            <a:ext cx="6525300" cy="1285988"/>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latin typeface="Didact Gothic"/>
                <a:ea typeface="Didact Gothic"/>
                <a:cs typeface="Didact Gothic"/>
                <a:sym typeface="Didact Gothic"/>
              </a:rPr>
              <a:t>Ty</a:t>
            </a:r>
            <a:r>
              <a:rPr lang="en-GB" sz="2000">
                <a:latin typeface="Didact Gothic"/>
                <a:ea typeface="Didact Gothic"/>
                <a:cs typeface="Didact Gothic"/>
                <a:sym typeface="Didact Gothic"/>
              </a:rPr>
              <a:t>pes of online learning</a:t>
            </a:r>
            <a:endParaRPr/>
          </a:p>
          <a:p>
            <a:pPr indent="0" lvl="0" marL="38100" rtl="0" algn="l">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latin typeface="Didact Gothic"/>
                <a:ea typeface="Didact Gothic"/>
                <a:cs typeface="Didact Gothic"/>
                <a:sym typeface="Didact Gothic"/>
              </a:rPr>
              <a:t>Online learning is a comprehensive term that includes a number of instructional environments and approaches. There are the 10 different types of online/e-learning:</a:t>
            </a:r>
            <a:endParaRPr/>
          </a:p>
          <a:p>
            <a:pPr indent="0" lvl="0" marL="38100" rtl="0" algn="l">
              <a:lnSpc>
                <a:spcPct val="100000"/>
              </a:lnSpc>
              <a:spcBef>
                <a:spcPts val="600"/>
              </a:spcBef>
              <a:spcAft>
                <a:spcPts val="0"/>
              </a:spcAft>
              <a:buSzPts val="3000"/>
              <a:buNone/>
            </a:pPr>
            <a:r>
              <a:t/>
            </a:r>
            <a:endParaRPr sz="20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sz="2000">
              <a:latin typeface="Didact Gothic"/>
              <a:ea typeface="Didact Gothic"/>
              <a:cs typeface="Didact Gothic"/>
              <a:sym typeface="Didact Gothic"/>
            </a:endParaRPr>
          </a:p>
        </p:txBody>
      </p:sp>
      <p:graphicFrame>
        <p:nvGraphicFramePr>
          <p:cNvPr id="291" name="Google Shape;291;p37"/>
          <p:cNvGraphicFramePr/>
          <p:nvPr/>
        </p:nvGraphicFramePr>
        <p:xfrm>
          <a:off x="654205" y="2816613"/>
          <a:ext cx="3000000" cy="3000000"/>
        </p:xfrm>
        <a:graphic>
          <a:graphicData uri="http://schemas.openxmlformats.org/drawingml/2006/table">
            <a:tbl>
              <a:tblPr bandRow="1" firstCol="1" firstRow="1">
                <a:noFill/>
                <a:tableStyleId>{5F6310F8-00F2-4EF0-8B13-B425B2D5B326}</a:tableStyleId>
              </a:tblPr>
              <a:tblGrid>
                <a:gridCol w="2985775"/>
                <a:gridCol w="2985775"/>
              </a:tblGrid>
              <a:tr h="177800">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1. Computer Managed Learning (CML)</a:t>
                      </a:r>
                      <a:endParaRPr sz="1400" u="none" cap="none" strike="noStrike">
                        <a:solidFill>
                          <a:schemeClr val="dk1"/>
                        </a:solidFill>
                        <a:latin typeface="Didact Gothic"/>
                        <a:ea typeface="Didact Gothic"/>
                        <a:cs typeface="Didact Gothic"/>
                        <a:sym typeface="Didact Gothic"/>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6. Adaptive E-Learning</a:t>
                      </a:r>
                      <a:endParaRPr sz="1400" u="none" cap="none" strike="noStrike">
                        <a:solidFill>
                          <a:schemeClr val="dk1"/>
                        </a:solidFill>
                        <a:latin typeface="Didact Gothic"/>
                        <a:ea typeface="Didact Gothic"/>
                        <a:cs typeface="Didact Gothic"/>
                        <a:sym typeface="Didact Gothic"/>
                      </a:endParaRPr>
                    </a:p>
                  </a:txBody>
                  <a:tcPr marT="0" marB="0" marR="68575" marL="68575"/>
                </a:tc>
              </a:tr>
              <a:tr h="177800">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2. Computer Assisted Instruction (CAI)</a:t>
                      </a:r>
                      <a:endParaRPr sz="1400" u="none" cap="none" strike="noStrike">
                        <a:solidFill>
                          <a:schemeClr val="dk1"/>
                        </a:solidFill>
                        <a:latin typeface="Didact Gothic"/>
                        <a:ea typeface="Didact Gothic"/>
                        <a:cs typeface="Didact Gothic"/>
                        <a:sym typeface="Didact Gothic"/>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7. Linear E-Learning</a:t>
                      </a:r>
                      <a:endParaRPr sz="1400" u="none" cap="none" strike="noStrike">
                        <a:solidFill>
                          <a:schemeClr val="dk1"/>
                        </a:solidFill>
                        <a:latin typeface="Didact Gothic"/>
                        <a:ea typeface="Didact Gothic"/>
                        <a:cs typeface="Didact Gothic"/>
                        <a:sym typeface="Didact Gothic"/>
                      </a:endParaRPr>
                    </a:p>
                  </a:txBody>
                  <a:tcPr marT="0" marB="0" marR="68575" marL="68575"/>
                </a:tc>
              </a:tr>
              <a:tr h="177800">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3. Synchronous Online Learning</a:t>
                      </a:r>
                      <a:endParaRPr sz="1400" u="none" cap="none" strike="noStrike">
                        <a:solidFill>
                          <a:schemeClr val="dk1"/>
                        </a:solidFill>
                        <a:latin typeface="Didact Gothic"/>
                        <a:ea typeface="Didact Gothic"/>
                        <a:cs typeface="Didact Gothic"/>
                        <a:sym typeface="Didact Gothic"/>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8. Interactive Online Learning</a:t>
                      </a:r>
                      <a:endParaRPr sz="1400" u="none" cap="none" strike="noStrike">
                        <a:solidFill>
                          <a:schemeClr val="dk1"/>
                        </a:solidFill>
                        <a:latin typeface="Didact Gothic"/>
                        <a:ea typeface="Didact Gothic"/>
                        <a:cs typeface="Didact Gothic"/>
                        <a:sym typeface="Didact Gothic"/>
                      </a:endParaRPr>
                    </a:p>
                  </a:txBody>
                  <a:tcPr marT="0" marB="0" marR="68575" marL="68575"/>
                </a:tc>
              </a:tr>
              <a:tr h="177800">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4. Asynchronous Online Learning</a:t>
                      </a:r>
                      <a:endParaRPr sz="1400" u="none" cap="none" strike="noStrike">
                        <a:solidFill>
                          <a:schemeClr val="dk1"/>
                        </a:solidFill>
                        <a:latin typeface="Didact Gothic"/>
                        <a:ea typeface="Didact Gothic"/>
                        <a:cs typeface="Didact Gothic"/>
                        <a:sym typeface="Didact Gothic"/>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9. Individual Online Learning</a:t>
                      </a:r>
                      <a:endParaRPr sz="1400" u="none" cap="none" strike="noStrike">
                        <a:solidFill>
                          <a:schemeClr val="dk1"/>
                        </a:solidFill>
                        <a:latin typeface="Didact Gothic"/>
                        <a:ea typeface="Didact Gothic"/>
                        <a:cs typeface="Didact Gothic"/>
                        <a:sym typeface="Didact Gothic"/>
                      </a:endParaRPr>
                    </a:p>
                  </a:txBody>
                  <a:tcPr marT="0" marB="0" marR="68575" marL="68575"/>
                </a:tc>
              </a:tr>
              <a:tr h="177800">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5. Fixed E-Learning</a:t>
                      </a:r>
                      <a:endParaRPr sz="1400" u="none" cap="none" strike="noStrike">
                        <a:solidFill>
                          <a:schemeClr val="dk1"/>
                        </a:solidFill>
                        <a:latin typeface="Didact Gothic"/>
                        <a:ea typeface="Didact Gothic"/>
                        <a:cs typeface="Didact Gothic"/>
                        <a:sym typeface="Didact Gothic"/>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GB" sz="1400" u="none" cap="none" strike="noStrike">
                          <a:solidFill>
                            <a:schemeClr val="dk1"/>
                          </a:solidFill>
                          <a:latin typeface="Didact Gothic"/>
                          <a:ea typeface="Didact Gothic"/>
                          <a:cs typeface="Didact Gothic"/>
                          <a:sym typeface="Didact Gothic"/>
                        </a:rPr>
                        <a:t>10. Collaborative Online Learning</a:t>
                      </a:r>
                      <a:endParaRPr sz="1400" u="none" cap="none" strike="noStrike">
                        <a:solidFill>
                          <a:schemeClr val="dk1"/>
                        </a:solidFill>
                        <a:latin typeface="Didact Gothic"/>
                        <a:ea typeface="Didact Gothic"/>
                        <a:cs typeface="Didact Gothic"/>
                        <a:sym typeface="Didact Gothic"/>
                      </a:endParaRPr>
                    </a:p>
                  </a:txBody>
                  <a:tcPr marT="0" marB="0" marR="68575" marL="6857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297" name="Google Shape;297;p38"/>
          <p:cNvSpPr txBox="1"/>
          <p:nvPr>
            <p:ph idx="1" type="body"/>
          </p:nvPr>
        </p:nvSpPr>
        <p:spPr>
          <a:xfrm>
            <a:off x="582200" y="1040899"/>
            <a:ext cx="6525300" cy="371695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Didact Gothic"/>
                <a:ea typeface="Didact Gothic"/>
                <a:cs typeface="Didact Gothic"/>
                <a:sym typeface="Didact Gothic"/>
              </a:rPr>
              <a:t>Examples of online learning environments (1)</a:t>
            </a:r>
            <a:endParaRPr/>
          </a:p>
          <a:p>
            <a:pPr indent="0" lvl="0" marL="38100" rtl="0" algn="l">
              <a:lnSpc>
                <a:spcPct val="100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When we refer in this context to online learning environment we mean eLearning platforms. </a:t>
            </a:r>
            <a:r>
              <a:rPr lang="en-GB" sz="1400" u="sng">
                <a:solidFill>
                  <a:schemeClr val="dk1"/>
                </a:solidFill>
                <a:latin typeface="Didact Gothic"/>
                <a:ea typeface="Didact Gothic"/>
                <a:cs typeface="Didact Gothic"/>
                <a:sym typeface="Didact Gothic"/>
              </a:rPr>
              <a:t>Examples</a:t>
            </a:r>
            <a:r>
              <a:rPr lang="en-GB" sz="1400">
                <a:solidFill>
                  <a:schemeClr val="dk1"/>
                </a:solidFill>
                <a:latin typeface="Didact Gothic"/>
                <a:ea typeface="Didact Gothic"/>
                <a:cs typeface="Didact Gothic"/>
                <a:sym typeface="Didact Gothic"/>
              </a:rPr>
              <a:t>:</a:t>
            </a:r>
            <a:endParaRPr/>
          </a:p>
          <a:p>
            <a:pPr indent="0" lvl="0" marL="38100" rtl="0" algn="just">
              <a:lnSpc>
                <a:spcPct val="100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1. </a:t>
            </a:r>
            <a:r>
              <a:rPr b="1" lang="en-GB" sz="1400">
                <a:solidFill>
                  <a:schemeClr val="dk1"/>
                </a:solidFill>
                <a:latin typeface="Didact Gothic"/>
                <a:ea typeface="Didact Gothic"/>
                <a:cs typeface="Didact Gothic"/>
                <a:sym typeface="Didact Gothic"/>
              </a:rPr>
              <a:t>DOCEBO</a:t>
            </a:r>
            <a:r>
              <a:rPr lang="en-GB" sz="1400">
                <a:solidFill>
                  <a:schemeClr val="dk1"/>
                </a:solidFill>
                <a:latin typeface="Didact Gothic"/>
                <a:ea typeface="Didact Gothic"/>
                <a:cs typeface="Didact Gothic"/>
                <a:sym typeface="Didact Gothic"/>
              </a:rPr>
              <a:t> is a collaborative learning platform mostly use in formal learning. It is fully customizable and easy to use, thus popular among students, who use it to interact amongst themselves. </a:t>
            </a:r>
            <a:endParaRPr/>
          </a:p>
          <a:p>
            <a:pPr indent="0" lvl="0" marL="38100" rtl="0" algn="just">
              <a:lnSpc>
                <a:spcPct val="100000"/>
              </a:lnSpc>
              <a:spcBef>
                <a:spcPts val="600"/>
              </a:spcBef>
              <a:spcAft>
                <a:spcPts val="0"/>
              </a:spcAft>
              <a:buSzPts val="3000"/>
              <a:buNone/>
            </a:pPr>
            <a:r>
              <a:rPr lang="en-GB" sz="1400">
                <a:solidFill>
                  <a:schemeClr val="dk1"/>
                </a:solidFill>
              </a:rPr>
              <a:t>2. </a:t>
            </a:r>
            <a:r>
              <a:rPr b="1" lang="en-GB" sz="1400">
                <a:solidFill>
                  <a:schemeClr val="dk1"/>
                </a:solidFill>
              </a:rPr>
              <a:t>Google Classroom</a:t>
            </a:r>
            <a:r>
              <a:rPr lang="en-GB" sz="1400">
                <a:solidFill>
                  <a:schemeClr val="dk1"/>
                </a:solidFill>
              </a:rPr>
              <a:t>: part of the educational G Suite, it comes with a variety of different tools for school environment. From creating content to grading it, this platform has it all. It comes with integrated Slides, Gmail, Calendar, Sheets, Docs, etc.</a:t>
            </a:r>
            <a:endParaRPr/>
          </a:p>
          <a:p>
            <a:pPr indent="0" lvl="0" marL="38100" rtl="0" algn="just">
              <a:lnSpc>
                <a:spcPct val="100000"/>
              </a:lnSpc>
              <a:spcBef>
                <a:spcPts val="600"/>
              </a:spcBef>
              <a:spcAft>
                <a:spcPts val="0"/>
              </a:spcAft>
              <a:buSzPts val="3000"/>
              <a:buNone/>
            </a:pPr>
            <a:r>
              <a:rPr lang="en-GB" sz="1400">
                <a:solidFill>
                  <a:schemeClr val="dk1"/>
                </a:solidFill>
              </a:rPr>
              <a:t>3. </a:t>
            </a:r>
            <a:r>
              <a:rPr b="1" lang="en-GB" sz="1400">
                <a:solidFill>
                  <a:schemeClr val="dk1"/>
                </a:solidFill>
              </a:rPr>
              <a:t>Blackboard Learn</a:t>
            </a:r>
            <a:r>
              <a:rPr lang="en-GB" sz="1400">
                <a:solidFill>
                  <a:schemeClr val="dk1"/>
                </a:solidFill>
              </a:rPr>
              <a:t>: it is an LMS for education (primary users include schools, universities, governments). The cloud-based data storage system ensures is responsive, mobile-friendly and suitable for editing content from third-party providers.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03" name="Google Shape;303;p39"/>
          <p:cNvSpPr txBox="1"/>
          <p:nvPr>
            <p:ph idx="1" type="body"/>
          </p:nvPr>
        </p:nvSpPr>
        <p:spPr>
          <a:xfrm>
            <a:off x="582200" y="1040899"/>
            <a:ext cx="6525300" cy="371695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Didact Gothic"/>
                <a:ea typeface="Didact Gothic"/>
                <a:cs typeface="Didact Gothic"/>
                <a:sym typeface="Didact Gothic"/>
              </a:rPr>
              <a:t>Examples of online learning environments (2)</a:t>
            </a:r>
            <a:endParaRPr/>
          </a:p>
          <a:p>
            <a:pPr indent="0" lvl="0" marL="38100" rtl="0" algn="l">
              <a:lnSpc>
                <a:spcPct val="100000"/>
              </a:lnSpc>
              <a:spcBef>
                <a:spcPts val="600"/>
              </a:spcBef>
              <a:spcAft>
                <a:spcPts val="0"/>
              </a:spcAft>
              <a:buSzPts val="3000"/>
              <a:buNone/>
            </a:pPr>
            <a:r>
              <a:t/>
            </a:r>
            <a:endParaRPr sz="1400">
              <a:solidFill>
                <a:schemeClr val="dk1"/>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The world's most popular Learning Management System (LMS) is </a:t>
            </a:r>
            <a:r>
              <a:rPr b="1" lang="en-GB" sz="1400">
                <a:solidFill>
                  <a:schemeClr val="dk1"/>
                </a:solidFill>
                <a:latin typeface="Didact Gothic"/>
                <a:ea typeface="Didact Gothic"/>
                <a:cs typeface="Didact Gothic"/>
                <a:sym typeface="Didact Gothic"/>
              </a:rPr>
              <a:t>MOODLE.</a:t>
            </a:r>
            <a:endParaRPr/>
          </a:p>
          <a:p>
            <a:pPr indent="0" lvl="0" marL="38100" rtl="0" algn="l">
              <a:lnSpc>
                <a:spcPct val="100000"/>
              </a:lnSpc>
              <a:spcBef>
                <a:spcPts val="600"/>
              </a:spcBef>
              <a:spcAft>
                <a:spcPts val="0"/>
              </a:spcAft>
              <a:buSzPts val="3000"/>
              <a:buNone/>
            </a:pPr>
            <a:r>
              <a:t/>
            </a:r>
            <a:endParaRPr b="1" sz="1400">
              <a:solidFill>
                <a:schemeClr val="dk1"/>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MOODLE is free and enables educators to create their own private website filled with dynamic courses that extend learning, any time, anywhere.</a:t>
            </a:r>
            <a:endParaRPr/>
          </a:p>
          <a:p>
            <a:pPr indent="0" lvl="0" marL="38100" rtl="0" algn="l">
              <a:lnSpc>
                <a:spcPct val="100000"/>
              </a:lnSpc>
              <a:spcBef>
                <a:spcPts val="600"/>
              </a:spcBef>
              <a:spcAft>
                <a:spcPts val="0"/>
              </a:spcAft>
              <a:buSzPts val="3000"/>
              <a:buNone/>
            </a:pPr>
            <a:r>
              <a:t/>
            </a:r>
            <a:endParaRPr sz="1400">
              <a:solidFill>
                <a:schemeClr val="dk1"/>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Moodle can meet the needs of teachers, pupils or administrators.</a:t>
            </a:r>
            <a:endParaRPr/>
          </a:p>
          <a:p>
            <a:pPr indent="0" lvl="0" marL="38100" rtl="0" algn="l">
              <a:lnSpc>
                <a:spcPct val="100000"/>
              </a:lnSpc>
              <a:spcBef>
                <a:spcPts val="600"/>
              </a:spcBef>
              <a:spcAft>
                <a:spcPts val="0"/>
              </a:spcAft>
              <a:buSzPts val="3000"/>
              <a:buNone/>
            </a:pPr>
            <a:r>
              <a:t/>
            </a:r>
            <a:endParaRPr sz="1400">
              <a:solidFill>
                <a:schemeClr val="dk1"/>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Moodle's extremely customisable core comes with many standard features.  </a:t>
            </a:r>
            <a:endParaRPr sz="1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Structure of Module 1</a:t>
            </a:r>
            <a:endParaRPr/>
          </a:p>
        </p:txBody>
      </p:sp>
      <p:sp>
        <p:nvSpPr>
          <p:cNvPr id="83" name="Google Shape;83;p4"/>
          <p:cNvSpPr txBox="1"/>
          <p:nvPr>
            <p:ph idx="1" type="body"/>
          </p:nvPr>
        </p:nvSpPr>
        <p:spPr>
          <a:xfrm>
            <a:off x="582200" y="906966"/>
            <a:ext cx="6525300" cy="3777134"/>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600"/>
              </a:spcBef>
              <a:spcAft>
                <a:spcPts val="0"/>
              </a:spcAft>
              <a:buSzPts val="3000"/>
              <a:buNone/>
            </a:pPr>
            <a:r>
              <a:t/>
            </a:r>
            <a:endParaRPr sz="2000"/>
          </a:p>
          <a:p>
            <a:pPr indent="-419100" lvl="0" marL="457200" rtl="0" algn="l">
              <a:lnSpc>
                <a:spcPct val="100000"/>
              </a:lnSpc>
              <a:spcBef>
                <a:spcPts val="600"/>
              </a:spcBef>
              <a:spcAft>
                <a:spcPts val="0"/>
              </a:spcAft>
              <a:buSzPts val="3000"/>
              <a:buChar char="●"/>
            </a:pPr>
            <a:r>
              <a:rPr lang="en-GB" sz="2000"/>
              <a:t>Activity 1.1: </a:t>
            </a:r>
            <a:endParaRPr/>
          </a:p>
          <a:p>
            <a:pPr indent="0" lvl="0" marL="38100" rtl="0" algn="l">
              <a:lnSpc>
                <a:spcPct val="100000"/>
              </a:lnSpc>
              <a:spcBef>
                <a:spcPts val="600"/>
              </a:spcBef>
              <a:spcAft>
                <a:spcPts val="0"/>
              </a:spcAft>
              <a:buSzPts val="3000"/>
              <a:buNone/>
            </a:pPr>
            <a:r>
              <a:rPr lang="en-GB" sz="2000"/>
              <a:t>	</a:t>
            </a:r>
            <a:r>
              <a:rPr b="1" lang="en-GB" sz="2000"/>
              <a:t>Using interactive infographics in primary 	education</a:t>
            </a:r>
            <a:endParaRPr b="1" sz="2000"/>
          </a:p>
          <a:p>
            <a:pPr indent="-419100" lvl="0" marL="457200" rtl="0" algn="l">
              <a:lnSpc>
                <a:spcPct val="100000"/>
              </a:lnSpc>
              <a:spcBef>
                <a:spcPts val="600"/>
              </a:spcBef>
              <a:spcAft>
                <a:spcPts val="0"/>
              </a:spcAft>
              <a:buSzPts val="3000"/>
              <a:buChar char="●"/>
            </a:pPr>
            <a:r>
              <a:rPr lang="en-GB" sz="2000"/>
              <a:t>Activity 1.2: </a:t>
            </a:r>
            <a:endParaRPr/>
          </a:p>
          <a:p>
            <a:pPr indent="0" lvl="0" marL="38100" rtl="0" algn="l">
              <a:lnSpc>
                <a:spcPct val="100000"/>
              </a:lnSpc>
              <a:spcBef>
                <a:spcPts val="600"/>
              </a:spcBef>
              <a:spcAft>
                <a:spcPts val="0"/>
              </a:spcAft>
              <a:buSzPts val="3000"/>
              <a:buNone/>
            </a:pPr>
            <a:r>
              <a:rPr lang="en-GB" sz="2000"/>
              <a:t>	</a:t>
            </a:r>
            <a:r>
              <a:rPr b="1" lang="en-GB" sz="2000"/>
              <a:t>Safe online learning environments in primary 	education</a:t>
            </a:r>
            <a:endParaRPr b="1" sz="2000"/>
          </a:p>
          <a:p>
            <a:pPr indent="-419100" lvl="0" marL="457200" rtl="0" algn="l">
              <a:lnSpc>
                <a:spcPct val="100000"/>
              </a:lnSpc>
              <a:spcBef>
                <a:spcPts val="600"/>
              </a:spcBef>
              <a:spcAft>
                <a:spcPts val="0"/>
              </a:spcAft>
              <a:buSzPts val="3000"/>
              <a:buChar char="●"/>
            </a:pPr>
            <a:r>
              <a:rPr lang="en-GB" sz="2000"/>
              <a:t>Activity 1.3: </a:t>
            </a:r>
            <a:endParaRPr/>
          </a:p>
          <a:p>
            <a:pPr indent="0" lvl="0" marL="38100" rtl="0" algn="l">
              <a:lnSpc>
                <a:spcPct val="100000"/>
              </a:lnSpc>
              <a:spcBef>
                <a:spcPts val="600"/>
              </a:spcBef>
              <a:spcAft>
                <a:spcPts val="0"/>
              </a:spcAft>
              <a:buSzPts val="3000"/>
              <a:buNone/>
            </a:pPr>
            <a:r>
              <a:rPr lang="en-GB" sz="2000"/>
              <a:t>	</a:t>
            </a:r>
            <a:r>
              <a:rPr b="1" lang="en-GB" sz="2000"/>
              <a:t>Creating digital lesson plans to use interactive 	infographics in primary education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Keeping Students Engaged: How to Rethink Your Assessments Amidst the Shift  to Online Learning | Faculty Focus" id="308" name="Google Shape;308;p40"/>
          <p:cNvPicPr preferRelativeResize="0"/>
          <p:nvPr/>
        </p:nvPicPr>
        <p:blipFill rotWithShape="1">
          <a:blip r:embed="rId3">
            <a:alphaModFix/>
          </a:blip>
          <a:srcRect b="0" l="0" r="0" t="0"/>
          <a:stretch/>
        </p:blipFill>
        <p:spPr>
          <a:xfrm>
            <a:off x="1226633" y="631901"/>
            <a:ext cx="6601523" cy="350705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14" name="Google Shape;314;p4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Efficient ways to engage pupils in an online learning environment (1)</a:t>
            </a:r>
            <a:endParaRPr/>
          </a:p>
          <a:p>
            <a:pPr indent="-228600" lvl="0" marL="457200" rtl="0" algn="just">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Teachers face the challenge to keep their pupils motivated and engaged during online learning activities. </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In an age of effervescent change in technology, it can be difficult for educators to keep up with the variety of ways to engage pupils in the online classroom.</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An additional consideration is engaging pupils with disabilities, which can provide an extra level of difficulty for effective instruction in online environments. </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There are easy to implement strategies that educators can utilize in an online format that provide effective and inclusive formats for engaging all pupils. </a:t>
            </a:r>
            <a:endParaRPr sz="14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b="1" sz="1400">
              <a:solidFill>
                <a:srgbClr val="216BE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20" name="Google Shape;320;p42"/>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Efficient ways to engage pupils in an online learning environment (2)</a:t>
            </a:r>
            <a:endParaRPr/>
          </a:p>
          <a:p>
            <a:pPr indent="-228600" lvl="0" marL="457200" rtl="0" algn="just">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chemeClr val="dk1"/>
                </a:solidFill>
              </a:rPr>
              <a:t>Here there are five interactive online engagement strategies:</a:t>
            </a:r>
            <a:endParaRPr/>
          </a:p>
          <a:p>
            <a:pPr indent="0" lvl="0" marL="38100" rtl="0" algn="l">
              <a:lnSpc>
                <a:spcPct val="100000"/>
              </a:lnSpc>
              <a:spcBef>
                <a:spcPts val="600"/>
              </a:spcBef>
              <a:spcAft>
                <a:spcPts val="0"/>
              </a:spcAft>
              <a:buSzPts val="3000"/>
              <a:buNone/>
            </a:pPr>
            <a:r>
              <a:t/>
            </a:r>
            <a:endParaRPr sz="1400">
              <a:solidFill>
                <a:schemeClr val="dk1"/>
              </a:solidFill>
            </a:endParaRPr>
          </a:p>
          <a:p>
            <a:pPr indent="0" lvl="0" marL="38100" rtl="0" algn="l">
              <a:lnSpc>
                <a:spcPct val="100000"/>
              </a:lnSpc>
              <a:spcBef>
                <a:spcPts val="600"/>
              </a:spcBef>
              <a:spcAft>
                <a:spcPts val="0"/>
              </a:spcAft>
              <a:buSzPts val="3000"/>
              <a:buNone/>
            </a:pPr>
            <a:r>
              <a:rPr lang="en-GB" sz="1400">
                <a:solidFill>
                  <a:schemeClr val="dk1"/>
                </a:solidFill>
              </a:rPr>
              <a:t>1. Animated response</a:t>
            </a:r>
            <a:endParaRPr/>
          </a:p>
          <a:p>
            <a:pPr indent="0" lvl="0" marL="38100" rtl="0" algn="l">
              <a:lnSpc>
                <a:spcPct val="100000"/>
              </a:lnSpc>
              <a:spcBef>
                <a:spcPts val="600"/>
              </a:spcBef>
              <a:spcAft>
                <a:spcPts val="0"/>
              </a:spcAft>
              <a:buSzPts val="3000"/>
              <a:buNone/>
            </a:pPr>
            <a:r>
              <a:rPr lang="en-GB" sz="1400">
                <a:solidFill>
                  <a:schemeClr val="dk1"/>
                </a:solidFill>
              </a:rPr>
              <a:t>2. Cooperative learning</a:t>
            </a:r>
            <a:endParaRPr/>
          </a:p>
          <a:p>
            <a:pPr indent="0" lvl="0" marL="38100" rtl="0" algn="l">
              <a:lnSpc>
                <a:spcPct val="100000"/>
              </a:lnSpc>
              <a:spcBef>
                <a:spcPts val="600"/>
              </a:spcBef>
              <a:spcAft>
                <a:spcPts val="0"/>
              </a:spcAft>
              <a:buSzPts val="3000"/>
              <a:buNone/>
            </a:pPr>
            <a:r>
              <a:rPr lang="en-GB" sz="1400">
                <a:solidFill>
                  <a:schemeClr val="dk1"/>
                </a:solidFill>
              </a:rPr>
              <a:t>3. Organizational outlets</a:t>
            </a:r>
            <a:endParaRPr/>
          </a:p>
          <a:p>
            <a:pPr indent="0" lvl="0" marL="38100" rtl="0" algn="l">
              <a:lnSpc>
                <a:spcPct val="100000"/>
              </a:lnSpc>
              <a:spcBef>
                <a:spcPts val="600"/>
              </a:spcBef>
              <a:spcAft>
                <a:spcPts val="0"/>
              </a:spcAft>
              <a:buSzPts val="3000"/>
              <a:buNone/>
            </a:pPr>
            <a:r>
              <a:rPr lang="en-GB" sz="1400">
                <a:solidFill>
                  <a:schemeClr val="dk1"/>
                </a:solidFill>
              </a:rPr>
              <a:t>4. Movement</a:t>
            </a:r>
            <a:endParaRPr/>
          </a:p>
          <a:p>
            <a:pPr indent="0" lvl="0" marL="38100" rtl="0" algn="l">
              <a:lnSpc>
                <a:spcPct val="100000"/>
              </a:lnSpc>
              <a:spcBef>
                <a:spcPts val="600"/>
              </a:spcBef>
              <a:spcAft>
                <a:spcPts val="0"/>
              </a:spcAft>
              <a:buSzPts val="3000"/>
              <a:buNone/>
            </a:pPr>
            <a:r>
              <a:rPr lang="en-GB" sz="1400">
                <a:solidFill>
                  <a:schemeClr val="dk1"/>
                </a:solidFill>
              </a:rPr>
              <a:t>5. Interactive lessons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26" name="Google Shape;326;p43"/>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Advice for teachers on how to better engage their pupils during online classes:</a:t>
            </a:r>
            <a:endParaRPr/>
          </a:p>
          <a:p>
            <a:pPr indent="0" lvl="0" marL="38100" rtl="0" algn="ctr">
              <a:lnSpc>
                <a:spcPct val="100000"/>
              </a:lnSpc>
              <a:spcBef>
                <a:spcPts val="600"/>
              </a:spcBef>
              <a:spcAft>
                <a:spcPts val="0"/>
              </a:spcAft>
              <a:buSzPts val="3000"/>
              <a:buNone/>
            </a:pPr>
            <a:r>
              <a:t/>
            </a:r>
            <a:endParaRPr sz="2000">
              <a:solidFill>
                <a:schemeClr val="dk1"/>
              </a:solidFill>
            </a:endParaRPr>
          </a:p>
          <a:p>
            <a:pPr indent="0" lvl="0" marL="38100" rtl="0" algn="ctr">
              <a:lnSpc>
                <a:spcPct val="100000"/>
              </a:lnSpc>
              <a:spcBef>
                <a:spcPts val="600"/>
              </a:spcBef>
              <a:spcAft>
                <a:spcPts val="0"/>
              </a:spcAft>
              <a:buSzPts val="3000"/>
              <a:buNone/>
            </a:pPr>
            <a:r>
              <a:t/>
            </a:r>
            <a:endParaRPr sz="1400">
              <a:solidFill>
                <a:schemeClr val="dk1"/>
              </a:solidFill>
            </a:endParaRPr>
          </a:p>
        </p:txBody>
      </p:sp>
      <p:graphicFrame>
        <p:nvGraphicFramePr>
          <p:cNvPr id="327" name="Google Shape;327;p43"/>
          <p:cNvGraphicFramePr/>
          <p:nvPr/>
        </p:nvGraphicFramePr>
        <p:xfrm>
          <a:off x="982270" y="1940138"/>
          <a:ext cx="3000000" cy="3000000"/>
        </p:xfrm>
        <a:graphic>
          <a:graphicData uri="http://schemas.openxmlformats.org/drawingml/2006/table">
            <a:tbl>
              <a:tblPr bandRow="1" firstCol="1" firstRow="1">
                <a:noFill/>
                <a:tableStyleId>{5F6310F8-00F2-4EF0-8B13-B425B2D5B326}</a:tableStyleId>
              </a:tblPr>
              <a:tblGrid>
                <a:gridCol w="1908175"/>
                <a:gridCol w="1908175"/>
                <a:gridCol w="1908800"/>
              </a:tblGrid>
              <a:tr h="139700">
                <a:tc>
                  <a:txBody>
                    <a:bodyPr/>
                    <a:lstStyle/>
                    <a:p>
                      <a:pPr indent="-342900" lvl="0" marL="342900" marR="0" rtl="0" algn="l">
                        <a:lnSpc>
                          <a:spcPct val="107000"/>
                        </a:lnSpc>
                        <a:spcBef>
                          <a:spcPts val="0"/>
                        </a:spcBef>
                        <a:spcAft>
                          <a:spcPts val="0"/>
                        </a:spcAft>
                        <a:buClr>
                          <a:srgbClr val="000000"/>
                        </a:buClr>
                        <a:buSzPts val="1100"/>
                        <a:buFont typeface="Arial"/>
                        <a:buAutoNum type="arabicPeriod"/>
                      </a:pPr>
                      <a:r>
                        <a:rPr lang="en-GB" sz="1100" u="none" cap="none" strike="noStrike">
                          <a:solidFill>
                            <a:schemeClr val="dk1"/>
                          </a:solidFill>
                        </a:rPr>
                        <a:t>Be present</a:t>
                      </a:r>
                      <a:endParaRPr sz="1100" u="none" cap="none" strike="noStrike">
                        <a:solidFill>
                          <a:schemeClr val="dk1"/>
                        </a:solidFill>
                      </a:endParaRPr>
                    </a:p>
                    <a:p>
                      <a:pPr indent="-342900" lvl="0" marL="342900" marR="0" rtl="0" algn="l">
                        <a:lnSpc>
                          <a:spcPct val="107000"/>
                        </a:lnSpc>
                        <a:spcBef>
                          <a:spcPts val="0"/>
                        </a:spcBef>
                        <a:spcAft>
                          <a:spcPts val="0"/>
                        </a:spcAft>
                        <a:buClr>
                          <a:srgbClr val="000000"/>
                        </a:buClr>
                        <a:buSzPts val="1100"/>
                        <a:buFont typeface="Arial"/>
                        <a:buAutoNum type="arabicPeriod"/>
                      </a:pPr>
                      <a:r>
                        <a:rPr lang="en-GB" sz="1100" u="none" cap="none" strike="noStrike">
                          <a:solidFill>
                            <a:schemeClr val="dk1"/>
                          </a:solidFill>
                        </a:rPr>
                        <a:t>Create interesting learning materials</a:t>
                      </a:r>
                      <a:endParaRPr sz="1100" u="none" cap="none" strike="noStrike">
                        <a:solidFill>
                          <a:schemeClr val="dk1"/>
                        </a:solidFill>
                      </a:endParaRPr>
                    </a:p>
                    <a:p>
                      <a:pPr indent="-342900" lvl="0" marL="342900" marR="0" rtl="0" algn="l">
                        <a:lnSpc>
                          <a:spcPct val="107000"/>
                        </a:lnSpc>
                        <a:spcBef>
                          <a:spcPts val="0"/>
                        </a:spcBef>
                        <a:spcAft>
                          <a:spcPts val="0"/>
                        </a:spcAft>
                        <a:buClr>
                          <a:srgbClr val="000000"/>
                        </a:buClr>
                        <a:buSzPts val="1100"/>
                        <a:buFont typeface="Arial"/>
                        <a:buAutoNum type="arabicPeriod"/>
                      </a:pPr>
                      <a:r>
                        <a:rPr lang="en-GB" sz="1100" u="none" cap="none" strike="noStrike">
                          <a:solidFill>
                            <a:schemeClr val="dk1"/>
                          </a:solidFill>
                        </a:rPr>
                        <a:t>Provide 1-to-1 sessions</a:t>
                      </a:r>
                      <a:endParaRPr sz="1100" u="none" cap="none" strike="noStrike">
                        <a:solidFill>
                          <a:schemeClr val="dk1"/>
                        </a:solidFill>
                      </a:endParaRPr>
                    </a:p>
                    <a:p>
                      <a:pPr indent="-342900" lvl="0" marL="342900" marR="0" rtl="0" algn="l">
                        <a:lnSpc>
                          <a:spcPct val="107000"/>
                        </a:lnSpc>
                        <a:spcBef>
                          <a:spcPts val="0"/>
                        </a:spcBef>
                        <a:spcAft>
                          <a:spcPts val="0"/>
                        </a:spcAft>
                        <a:buClr>
                          <a:srgbClr val="000000"/>
                        </a:buClr>
                        <a:buSzPts val="1100"/>
                        <a:buFont typeface="Arial"/>
                        <a:buAutoNum type="arabicPeriod"/>
                      </a:pPr>
                      <a:r>
                        <a:rPr lang="en-GB" sz="1100" u="none" cap="none" strike="noStrike">
                          <a:solidFill>
                            <a:schemeClr val="dk1"/>
                          </a:solidFill>
                        </a:rPr>
                        <a:t>Assign some group work</a:t>
                      </a:r>
                      <a:endParaRPr sz="1100" u="none" cap="none" strike="noStrike">
                        <a:solidFill>
                          <a:schemeClr val="dk1"/>
                        </a:solidFill>
                      </a:endParaRPr>
                    </a:p>
                    <a:p>
                      <a:pPr indent="-342900" lvl="0" marL="342900" marR="0" rtl="0" algn="l">
                        <a:lnSpc>
                          <a:spcPct val="107000"/>
                        </a:lnSpc>
                        <a:spcBef>
                          <a:spcPts val="0"/>
                        </a:spcBef>
                        <a:spcAft>
                          <a:spcPts val="0"/>
                        </a:spcAft>
                        <a:buClr>
                          <a:srgbClr val="000000"/>
                        </a:buClr>
                        <a:buSzPts val="1100"/>
                        <a:buFont typeface="Arial"/>
                        <a:buAutoNum type="arabicPeriod"/>
                      </a:pPr>
                      <a:r>
                        <a:rPr lang="en-GB" sz="1100" u="none" cap="none" strike="noStrike">
                          <a:solidFill>
                            <a:schemeClr val="dk1"/>
                          </a:solidFill>
                        </a:rPr>
                        <a:t>Create an online forum for discussions</a:t>
                      </a:r>
                      <a:endParaRPr sz="1100" u="none" cap="none" strike="noStrike">
                        <a:solidFill>
                          <a:schemeClr val="dk1"/>
                        </a:solidFill>
                      </a:endParaRPr>
                    </a:p>
                    <a:p>
                      <a:pPr indent="-342900" lvl="0" marL="342900" marR="0" rtl="0" algn="l">
                        <a:lnSpc>
                          <a:spcPct val="107000"/>
                        </a:lnSpc>
                        <a:spcBef>
                          <a:spcPts val="0"/>
                        </a:spcBef>
                        <a:spcAft>
                          <a:spcPts val="0"/>
                        </a:spcAft>
                        <a:buClr>
                          <a:srgbClr val="000000"/>
                        </a:buClr>
                        <a:buSzPts val="1100"/>
                        <a:buFont typeface="Arial"/>
                        <a:buAutoNum type="arabicPeriod"/>
                      </a:pPr>
                      <a:r>
                        <a:rPr lang="en-GB" sz="1100" u="none" cap="none" strike="noStrike">
                          <a:solidFill>
                            <a:schemeClr val="dk1"/>
                          </a:solidFill>
                        </a:rPr>
                        <a:t>Provide and ask for a regular feedback</a:t>
                      </a:r>
                      <a:endParaRPr sz="1100" u="none" cap="none" strike="noStrike">
                        <a:solidFill>
                          <a:schemeClr val="dk1"/>
                        </a:solidFill>
                      </a:endParaRPr>
                    </a:p>
                    <a:p>
                      <a:pPr indent="-342900" lvl="0" marL="342900" marR="0" rtl="0" algn="l">
                        <a:lnSpc>
                          <a:spcPct val="107000"/>
                        </a:lnSpc>
                        <a:spcBef>
                          <a:spcPts val="0"/>
                        </a:spcBef>
                        <a:spcAft>
                          <a:spcPts val="0"/>
                        </a:spcAft>
                        <a:buClr>
                          <a:srgbClr val="000000"/>
                        </a:buClr>
                        <a:buSzPts val="1100"/>
                        <a:buFont typeface="Arial"/>
                        <a:buAutoNum type="arabicPeriod"/>
                      </a:pPr>
                      <a:r>
                        <a:rPr lang="en-GB" sz="1100" u="none" cap="none" strike="noStrike">
                          <a:solidFill>
                            <a:schemeClr val="dk1"/>
                          </a:solidFill>
                        </a:rPr>
                        <a:t>Challenge pupils</a:t>
                      </a:r>
                      <a:endParaRPr sz="1100" u="none" cap="none" strike="noStrike">
                        <a:solidFill>
                          <a:schemeClr val="dk1"/>
                        </a:solidFill>
                      </a:endParaRPr>
                    </a:p>
                    <a:p>
                      <a:pPr indent="0" lvl="0" marL="0" marR="0" rtl="0" algn="l">
                        <a:lnSpc>
                          <a:spcPct val="107000"/>
                        </a:lnSpc>
                        <a:spcBef>
                          <a:spcPts val="800"/>
                        </a:spcBef>
                        <a:spcAft>
                          <a:spcPts val="0"/>
                        </a:spcAft>
                        <a:buNone/>
                      </a:pPr>
                      <a:r>
                        <a:rPr lang="en-GB"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8. Make online classes more interactive</a:t>
                      </a:r>
                      <a:endParaRPr sz="1100" u="none" cap="none" strike="noStrike">
                        <a:solidFill>
                          <a:schemeClr val="dk1"/>
                        </a:solidFill>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9. Use multiple formats</a:t>
                      </a:r>
                      <a:endParaRPr sz="1100" u="none" cap="none" strike="noStrike">
                        <a:solidFill>
                          <a:schemeClr val="dk1"/>
                        </a:solidFill>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10. Offer active learning opportunities</a:t>
                      </a:r>
                      <a:endParaRPr sz="1100" u="none" cap="none" strike="noStrike">
                        <a:solidFill>
                          <a:schemeClr val="dk1"/>
                        </a:solidFill>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11. Take help of gamification</a:t>
                      </a:r>
                      <a:endParaRPr sz="1100" u="none" cap="none" strike="noStrike">
                        <a:solidFill>
                          <a:schemeClr val="dk1"/>
                        </a:solidFill>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12. Give opportunities for self-assessment</a:t>
                      </a:r>
                      <a:endParaRPr sz="1100" u="none" cap="none" strike="noStrike">
                        <a:solidFill>
                          <a:schemeClr val="dk1"/>
                        </a:solidFill>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13. Instructors should be trained in online teaching</a:t>
                      </a:r>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14. Use diverse delivery medium</a:t>
                      </a:r>
                      <a:endParaRPr sz="11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15. Update the content regularly</a:t>
                      </a:r>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16. Assign success coaches</a:t>
                      </a:r>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17. Encourage accountability</a:t>
                      </a:r>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18. Nurture intrinsic motivation</a:t>
                      </a:r>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19. Have good technical support</a:t>
                      </a:r>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20. Have positive environment</a:t>
                      </a:r>
                      <a:endParaRPr/>
                    </a:p>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chemeClr val="dk1"/>
                          </a:solidFill>
                        </a:rPr>
                        <a:t>21. Have active communication</a:t>
                      </a:r>
                      <a:endParaRPr/>
                    </a:p>
                  </a:txBody>
                  <a:tcPr marT="0" marB="0" marR="68575" marL="68575"/>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4 </a:t>
            </a:r>
            <a:endParaRPr/>
          </a:p>
        </p:txBody>
      </p:sp>
      <p:sp>
        <p:nvSpPr>
          <p:cNvPr id="333" name="Google Shape;333;p4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t/>
            </a:r>
            <a:endParaRPr b="1" sz="1400" u="sng"/>
          </a:p>
          <a:p>
            <a:pPr indent="0" lvl="0" marL="38100" rtl="0" algn="l">
              <a:lnSpc>
                <a:spcPct val="100000"/>
              </a:lnSpc>
              <a:spcBef>
                <a:spcPts val="600"/>
              </a:spcBef>
              <a:spcAft>
                <a:spcPts val="0"/>
              </a:spcAft>
              <a:buSzPts val="3000"/>
              <a:buNone/>
            </a:pPr>
            <a:r>
              <a:rPr b="1" lang="en-GB" sz="1400" u="sng"/>
              <a:t>Individual / Group work</a:t>
            </a:r>
            <a:r>
              <a:rPr b="1" lang="en-GB" sz="1400"/>
              <a:t>: </a:t>
            </a:r>
            <a:endParaRPr/>
          </a:p>
          <a:p>
            <a:pPr indent="0" lvl="0" marL="38100" rtl="0" algn="l">
              <a:lnSpc>
                <a:spcPct val="100000"/>
              </a:lnSpc>
              <a:spcBef>
                <a:spcPts val="600"/>
              </a:spcBef>
              <a:spcAft>
                <a:spcPts val="0"/>
              </a:spcAft>
              <a:buSzPts val="3000"/>
              <a:buNone/>
            </a:pPr>
            <a:r>
              <a:rPr b="1" lang="en-GB" sz="1400"/>
              <a:t>Seeing and critiquing peer work through virtual gallery walks</a:t>
            </a:r>
            <a:endParaRPr sz="1400"/>
          </a:p>
          <a:p>
            <a:pPr indent="0" lvl="0" marL="38100" rtl="0" algn="l">
              <a:lnSpc>
                <a:spcPct val="100000"/>
              </a:lnSpc>
              <a:spcBef>
                <a:spcPts val="600"/>
              </a:spcBef>
              <a:spcAft>
                <a:spcPts val="0"/>
              </a:spcAft>
              <a:buSzPts val="3000"/>
              <a:buNone/>
            </a:pPr>
            <a:r>
              <a:t/>
            </a:r>
            <a:endParaRPr b="1" sz="1400"/>
          </a:p>
          <a:p>
            <a:pPr indent="-228600" lvl="0" marL="457200" rtl="0" algn="l">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Perform the task described in Annex 1.2</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Working time: 40-45 minutes</a:t>
            </a:r>
            <a:endParaRPr/>
          </a:p>
        </p:txBody>
      </p:sp>
      <p:pic>
        <p:nvPicPr>
          <p:cNvPr descr="hard thinking face /&gt; | Funny emoticons, Animated emoticons, Funny emoji  faces" id="334" name="Google Shape;334;p44"/>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descr="online safety courses Archives - Child Protection Company" id="339" name="Google Shape;339;p45"/>
          <p:cNvPicPr preferRelativeResize="0"/>
          <p:nvPr/>
        </p:nvPicPr>
        <p:blipFill rotWithShape="1">
          <a:blip r:embed="rId3">
            <a:alphaModFix/>
          </a:blip>
          <a:srcRect b="0" l="0" r="0" t="0"/>
          <a:stretch/>
        </p:blipFill>
        <p:spPr>
          <a:xfrm>
            <a:off x="1183639" y="617034"/>
            <a:ext cx="6399241" cy="353865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45" name="Google Shape;345;p46"/>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About online safety</a:t>
            </a:r>
            <a:endParaRPr/>
          </a:p>
          <a:p>
            <a:pPr indent="0" lvl="0" marL="38100" rtl="0" algn="ctr">
              <a:lnSpc>
                <a:spcPct val="100000"/>
              </a:lnSpc>
              <a:spcBef>
                <a:spcPts val="600"/>
              </a:spcBef>
              <a:spcAft>
                <a:spcPts val="0"/>
              </a:spcAft>
              <a:buSzPts val="3000"/>
              <a:buNone/>
            </a:pPr>
            <a:r>
              <a:t/>
            </a:r>
            <a:endParaRPr sz="2000">
              <a:solidFill>
                <a:schemeClr val="dk1"/>
              </a:solidFill>
            </a:endParaRPr>
          </a:p>
          <a:p>
            <a:pPr indent="-419100" lvl="0" marL="457200" rtl="0" algn="just">
              <a:lnSpc>
                <a:spcPct val="100000"/>
              </a:lnSpc>
              <a:spcBef>
                <a:spcPts val="600"/>
              </a:spcBef>
              <a:spcAft>
                <a:spcPts val="0"/>
              </a:spcAft>
              <a:buSzPts val="3000"/>
              <a:buChar char="●"/>
            </a:pPr>
            <a:r>
              <a:rPr lang="en-GB" sz="1400">
                <a:solidFill>
                  <a:schemeClr val="dk1"/>
                </a:solidFill>
              </a:rPr>
              <a:t>It is important to </a:t>
            </a:r>
            <a:r>
              <a:rPr lang="en-GB" sz="1400" u="sng">
                <a:solidFill>
                  <a:schemeClr val="dk1"/>
                </a:solidFill>
              </a:rPr>
              <a:t>define online safety </a:t>
            </a:r>
            <a:r>
              <a:rPr lang="en-GB" sz="1400">
                <a:solidFill>
                  <a:schemeClr val="dk1"/>
                </a:solidFill>
              </a:rPr>
              <a:t>for pupils so they can understand what to avoid or report when doing online work for class. </a:t>
            </a:r>
            <a:endParaRPr/>
          </a:p>
          <a:p>
            <a:pPr indent="-419100" lvl="0" marL="457200" rtl="0" algn="just">
              <a:lnSpc>
                <a:spcPct val="100000"/>
              </a:lnSpc>
              <a:spcBef>
                <a:spcPts val="600"/>
              </a:spcBef>
              <a:spcAft>
                <a:spcPts val="0"/>
              </a:spcAft>
              <a:buSzPts val="3000"/>
              <a:buChar char="●"/>
            </a:pPr>
            <a:r>
              <a:rPr lang="en-GB" sz="1400">
                <a:solidFill>
                  <a:schemeClr val="dk1"/>
                </a:solidFill>
              </a:rPr>
              <a:t>This knowledge gives pupils what they need to build responsible online behaviors for the future. </a:t>
            </a:r>
            <a:endParaRPr/>
          </a:p>
          <a:p>
            <a:pPr indent="-419100" lvl="0" marL="457200" rtl="0" algn="just">
              <a:lnSpc>
                <a:spcPct val="100000"/>
              </a:lnSpc>
              <a:spcBef>
                <a:spcPts val="600"/>
              </a:spcBef>
              <a:spcAft>
                <a:spcPts val="0"/>
              </a:spcAft>
              <a:buSzPts val="3000"/>
              <a:buChar char="●"/>
            </a:pPr>
            <a:r>
              <a:rPr lang="en-GB" sz="1400">
                <a:solidFill>
                  <a:schemeClr val="dk1"/>
                </a:solidFill>
              </a:rPr>
              <a:t>It also shows them how to behave responsibly and cautiously online, which will help them stay safe on the internet even when they’re not doing classwork.</a:t>
            </a:r>
            <a:endParaRPr sz="1400">
              <a:solidFill>
                <a:schemeClr val="dk1"/>
              </a:solidFill>
            </a:endParaRPr>
          </a:p>
          <a:p>
            <a:pPr indent="0" lvl="0" marL="38100" rtl="0" algn="ctr">
              <a:lnSpc>
                <a:spcPct val="100000"/>
              </a:lnSpc>
              <a:spcBef>
                <a:spcPts val="600"/>
              </a:spcBef>
              <a:spcAft>
                <a:spcPts val="0"/>
              </a:spcAft>
              <a:buSzPts val="3000"/>
              <a:buNone/>
            </a:pPr>
            <a:r>
              <a:t/>
            </a:r>
            <a:endParaRPr sz="14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51" name="Google Shape;351;p47"/>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How to create safety online environments for your pupils</a:t>
            </a:r>
            <a:endParaRPr/>
          </a:p>
          <a:p>
            <a:pPr indent="-228600" lvl="0" marL="457200" rtl="0" algn="l">
              <a:lnSpc>
                <a:spcPct val="100000"/>
              </a:lnSpc>
              <a:spcBef>
                <a:spcPts val="600"/>
              </a:spcBef>
              <a:spcAft>
                <a:spcPts val="0"/>
              </a:spcAft>
              <a:buSzPts val="3000"/>
              <a:buNone/>
            </a:pPr>
            <a:r>
              <a:t/>
            </a:r>
            <a:endParaRPr sz="1400">
              <a:solidFill>
                <a:schemeClr val="dk1"/>
              </a:solidFill>
            </a:endParaRPr>
          </a:p>
          <a:p>
            <a:pPr indent="-419100" lvl="0" marL="457200" rtl="0" algn="l">
              <a:lnSpc>
                <a:spcPct val="100000"/>
              </a:lnSpc>
              <a:spcBef>
                <a:spcPts val="600"/>
              </a:spcBef>
              <a:spcAft>
                <a:spcPts val="0"/>
              </a:spcAft>
              <a:buSzPts val="3000"/>
              <a:buChar char="●"/>
            </a:pPr>
            <a:r>
              <a:rPr lang="en-GB" sz="1400">
                <a:solidFill>
                  <a:schemeClr val="dk1"/>
                </a:solidFill>
              </a:rPr>
              <a:t>Define online safety </a:t>
            </a:r>
            <a:endParaRPr/>
          </a:p>
          <a:p>
            <a:pPr indent="-419100" lvl="0" marL="457200" rtl="0" algn="l">
              <a:lnSpc>
                <a:spcPct val="100000"/>
              </a:lnSpc>
              <a:spcBef>
                <a:spcPts val="600"/>
              </a:spcBef>
              <a:spcAft>
                <a:spcPts val="0"/>
              </a:spcAft>
              <a:buSzPts val="3000"/>
              <a:buChar char="●"/>
            </a:pPr>
            <a:r>
              <a:rPr lang="en-GB" sz="1400">
                <a:solidFill>
                  <a:schemeClr val="dk1"/>
                </a:solidFill>
              </a:rPr>
              <a:t>Prevent unwanted access</a:t>
            </a:r>
            <a:endParaRPr/>
          </a:p>
          <a:p>
            <a:pPr indent="-419100" lvl="0" marL="457200" rtl="0" algn="l">
              <a:lnSpc>
                <a:spcPct val="100000"/>
              </a:lnSpc>
              <a:spcBef>
                <a:spcPts val="600"/>
              </a:spcBef>
              <a:spcAft>
                <a:spcPts val="0"/>
              </a:spcAft>
              <a:buSzPts val="3000"/>
              <a:buChar char="●"/>
            </a:pPr>
            <a:r>
              <a:rPr lang="en-GB" sz="1400">
                <a:solidFill>
                  <a:schemeClr val="dk1"/>
                </a:solidFill>
              </a:rPr>
              <a:t>Prevent unwanted contact</a:t>
            </a:r>
            <a:endParaRPr/>
          </a:p>
          <a:p>
            <a:pPr indent="-419100" lvl="0" marL="457200" rtl="0" algn="l">
              <a:lnSpc>
                <a:spcPct val="100000"/>
              </a:lnSpc>
              <a:spcBef>
                <a:spcPts val="600"/>
              </a:spcBef>
              <a:spcAft>
                <a:spcPts val="0"/>
              </a:spcAft>
              <a:buSzPts val="3000"/>
              <a:buChar char="●"/>
            </a:pPr>
            <a:r>
              <a:rPr lang="en-GB" sz="1400">
                <a:solidFill>
                  <a:schemeClr val="dk1"/>
                </a:solidFill>
              </a:rPr>
              <a:t>Prevent unwanted exposure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57" name="Google Shape;357;p48"/>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How to define online safety to your pupils</a:t>
            </a:r>
            <a:endParaRPr/>
          </a:p>
          <a:p>
            <a:pPr indent="-228600" lvl="0" marL="457200" rtl="0" algn="l">
              <a:lnSpc>
                <a:spcPct val="100000"/>
              </a:lnSpc>
              <a:spcBef>
                <a:spcPts val="600"/>
              </a:spcBef>
              <a:spcAft>
                <a:spcPts val="0"/>
              </a:spcAft>
              <a:buSzPts val="3000"/>
              <a:buNone/>
            </a:pPr>
            <a:r>
              <a:t/>
            </a:r>
            <a:endParaRPr sz="1400">
              <a:solidFill>
                <a:schemeClr val="dk1"/>
              </a:solidFill>
            </a:endParaRPr>
          </a:p>
          <a:p>
            <a:pPr indent="-228600" lvl="0" marL="457200" rtl="0" algn="l">
              <a:lnSpc>
                <a:spcPct val="100000"/>
              </a:lnSpc>
              <a:spcBef>
                <a:spcPts val="600"/>
              </a:spcBef>
              <a:spcAft>
                <a:spcPts val="0"/>
              </a:spcAft>
              <a:buSzPts val="3000"/>
              <a:buNone/>
            </a:pPr>
            <a:r>
              <a:t/>
            </a:r>
            <a:endParaRPr sz="1400">
              <a:solidFill>
                <a:schemeClr val="dk1"/>
              </a:solidFill>
            </a:endParaRPr>
          </a:p>
          <a:p>
            <a:pPr indent="-419100" lvl="0" marL="457200" rtl="0" algn="l">
              <a:lnSpc>
                <a:spcPct val="100000"/>
              </a:lnSpc>
              <a:spcBef>
                <a:spcPts val="600"/>
              </a:spcBef>
              <a:spcAft>
                <a:spcPts val="0"/>
              </a:spcAft>
              <a:buSzPts val="3000"/>
              <a:buChar char="●"/>
            </a:pPr>
            <a:r>
              <a:rPr lang="en-GB" sz="1400">
                <a:solidFill>
                  <a:schemeClr val="dk1"/>
                </a:solidFill>
              </a:rPr>
              <a:t>Create assignments and activities about online safety!</a:t>
            </a:r>
            <a:endParaRPr/>
          </a:p>
          <a:p>
            <a:pPr indent="-419100" lvl="0" marL="457200" rtl="0" algn="l">
              <a:lnSpc>
                <a:spcPct val="100000"/>
              </a:lnSpc>
              <a:spcBef>
                <a:spcPts val="600"/>
              </a:spcBef>
              <a:spcAft>
                <a:spcPts val="0"/>
              </a:spcAft>
              <a:buSzPts val="3000"/>
              <a:buChar char="●"/>
            </a:pPr>
            <a:r>
              <a:rPr lang="en-GB" sz="1400">
                <a:solidFill>
                  <a:schemeClr val="dk1"/>
                </a:solidFill>
              </a:rPr>
              <a:t>Encourage parental involvement!</a:t>
            </a:r>
            <a:endParaRPr/>
          </a:p>
          <a:p>
            <a:pPr indent="-419100" lvl="0" marL="457200" rtl="0" algn="l">
              <a:lnSpc>
                <a:spcPct val="100000"/>
              </a:lnSpc>
              <a:spcBef>
                <a:spcPts val="600"/>
              </a:spcBef>
              <a:spcAft>
                <a:spcPts val="0"/>
              </a:spcAft>
              <a:buSzPts val="3000"/>
              <a:buChar char="●"/>
            </a:pPr>
            <a:r>
              <a:rPr lang="en-GB" sz="1400">
                <a:solidFill>
                  <a:schemeClr val="dk1"/>
                </a:solidFill>
              </a:rPr>
              <a:t>Provide students with resources (e.g. videos about being safe online)!</a:t>
            </a:r>
            <a:endParaRPr/>
          </a:p>
          <a:p>
            <a:pPr indent="-419100" lvl="0" marL="457200" rtl="0" algn="l">
              <a:lnSpc>
                <a:spcPct val="100000"/>
              </a:lnSpc>
              <a:spcBef>
                <a:spcPts val="600"/>
              </a:spcBef>
              <a:spcAft>
                <a:spcPts val="0"/>
              </a:spcAft>
              <a:buSzPts val="3000"/>
              <a:buChar char="●"/>
            </a:pPr>
            <a:r>
              <a:rPr lang="en-GB" sz="1400">
                <a:solidFill>
                  <a:schemeClr val="dk1"/>
                </a:solidFill>
              </a:rPr>
              <a:t>Be available to talk!</a:t>
            </a:r>
            <a:endParaRPr/>
          </a:p>
          <a:p>
            <a:pPr indent="-419100" lvl="0" marL="457200" rtl="0" algn="l">
              <a:lnSpc>
                <a:spcPct val="100000"/>
              </a:lnSpc>
              <a:spcBef>
                <a:spcPts val="600"/>
              </a:spcBef>
              <a:spcAft>
                <a:spcPts val="0"/>
              </a:spcAft>
              <a:buSzPts val="3000"/>
              <a:buChar char="●"/>
            </a:pPr>
            <a:r>
              <a:rPr lang="en-GB" sz="1400">
                <a:solidFill>
                  <a:schemeClr val="dk1"/>
                </a:solidFill>
              </a:rPr>
              <a:t>Install monitoring software on school-issued laptops! </a:t>
            </a:r>
            <a:endParaRPr sz="1400">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63" name="Google Shape;363;p49"/>
          <p:cNvSpPr txBox="1"/>
          <p:nvPr>
            <p:ph idx="1" type="body"/>
          </p:nvPr>
        </p:nvSpPr>
        <p:spPr>
          <a:xfrm>
            <a:off x="582200" y="944137"/>
            <a:ext cx="6525300" cy="3739963"/>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How to prevent unwanted access</a:t>
            </a:r>
            <a:endParaRPr/>
          </a:p>
          <a:p>
            <a:pPr indent="0" lvl="0" marL="38100" rtl="0" algn="l">
              <a:lnSpc>
                <a:spcPct val="100000"/>
              </a:lnSpc>
              <a:spcBef>
                <a:spcPts val="600"/>
              </a:spcBef>
              <a:spcAft>
                <a:spcPts val="0"/>
              </a:spcAft>
              <a:buSzPts val="3000"/>
              <a:buNone/>
            </a:pPr>
            <a:r>
              <a:rPr lang="en-GB" sz="1400">
                <a:solidFill>
                  <a:schemeClr val="dk1"/>
                </a:solidFill>
              </a:rPr>
              <a:t>Not all available online content are appropriate. Pupils may be exposed to sites with pornography, gruesome images, violence, and other inappropriate content. Your pupils can also end up at unsafe sites through innocent search results or by clicking links to supposedly safe videos. Keep online learning </a:t>
            </a:r>
            <a:r>
              <a:rPr lang="en-GB" sz="1400" u="sng">
                <a:solidFill>
                  <a:schemeClr val="dk1"/>
                </a:solidFill>
              </a:rPr>
              <a:t>appropriate</a:t>
            </a:r>
            <a:r>
              <a:rPr lang="en-GB" sz="1400">
                <a:solidFill>
                  <a:schemeClr val="dk1"/>
                </a:solidFill>
              </a:rPr>
              <a:t> by:</a:t>
            </a:r>
            <a:endParaRPr/>
          </a:p>
          <a:p>
            <a:pPr indent="-419100" lvl="0" marL="457200" rtl="0" algn="l">
              <a:lnSpc>
                <a:spcPct val="100000"/>
              </a:lnSpc>
              <a:spcBef>
                <a:spcPts val="600"/>
              </a:spcBef>
              <a:spcAft>
                <a:spcPts val="0"/>
              </a:spcAft>
              <a:buSzPts val="3000"/>
              <a:buChar char="●"/>
            </a:pPr>
            <a:r>
              <a:rPr lang="en-GB" sz="1400">
                <a:solidFill>
                  <a:schemeClr val="dk1"/>
                </a:solidFill>
              </a:rPr>
              <a:t>Establishing limits (tell pupils about the sites they can or cannot visit and explain why)</a:t>
            </a:r>
            <a:endParaRPr/>
          </a:p>
          <a:p>
            <a:pPr indent="-419100" lvl="0" marL="457200" rtl="0" algn="l">
              <a:lnSpc>
                <a:spcPct val="100000"/>
              </a:lnSpc>
              <a:spcBef>
                <a:spcPts val="600"/>
              </a:spcBef>
              <a:spcAft>
                <a:spcPts val="0"/>
              </a:spcAft>
              <a:buSzPts val="3000"/>
              <a:buChar char="●"/>
            </a:pPr>
            <a:r>
              <a:rPr lang="en-GB" sz="1400">
                <a:solidFill>
                  <a:schemeClr val="dk1"/>
                </a:solidFill>
              </a:rPr>
              <a:t>Doing a quick check (make sure that the sites your pupils visit are age-appropriate)</a:t>
            </a:r>
            <a:endParaRPr/>
          </a:p>
          <a:p>
            <a:pPr indent="-419100" lvl="0" marL="457200" rtl="0" algn="l">
              <a:lnSpc>
                <a:spcPct val="100000"/>
              </a:lnSpc>
              <a:spcBef>
                <a:spcPts val="600"/>
              </a:spcBef>
              <a:spcAft>
                <a:spcPts val="0"/>
              </a:spcAft>
              <a:buSzPts val="3000"/>
              <a:buChar char="●"/>
            </a:pPr>
            <a:r>
              <a:rPr lang="en-GB" sz="1400">
                <a:solidFill>
                  <a:schemeClr val="dk1"/>
                </a:solidFill>
              </a:rPr>
              <a:t>Using control (most browsers have a built-in filter to ensure that only kid-friendly search results show up)</a:t>
            </a:r>
            <a:endParaRPr/>
          </a:p>
          <a:p>
            <a:pPr indent="-419100" lvl="0" marL="457200" rtl="0" algn="l">
              <a:lnSpc>
                <a:spcPct val="100000"/>
              </a:lnSpc>
              <a:spcBef>
                <a:spcPts val="600"/>
              </a:spcBef>
              <a:spcAft>
                <a:spcPts val="0"/>
              </a:spcAft>
              <a:buSzPts val="3000"/>
              <a:buChar char="●"/>
            </a:pPr>
            <a:r>
              <a:rPr lang="en-GB" sz="1400">
                <a:solidFill>
                  <a:schemeClr val="dk1"/>
                </a:solidFill>
              </a:rPr>
              <a:t>Establishing open communication (when your pupils are accidentally exposed to inappropriate sites, initiate a conversation to discuss the issues and concerns they may have with the material).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nvSpPr>
        <p:spPr>
          <a:xfrm>
            <a:off x="1702418" y="1444600"/>
            <a:ext cx="605139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1.1: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Using interactive infographics in primary education</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69" name="Google Shape;369;p50"/>
          <p:cNvSpPr txBox="1"/>
          <p:nvPr>
            <p:ph idx="1" type="body"/>
          </p:nvPr>
        </p:nvSpPr>
        <p:spPr>
          <a:xfrm>
            <a:off x="582200" y="921834"/>
            <a:ext cx="6525300" cy="385832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How to prevent unwanted contact</a:t>
            </a:r>
            <a:endParaRPr/>
          </a:p>
          <a:p>
            <a:pPr indent="-419100" lvl="0" marL="457200" rtl="0" algn="just">
              <a:lnSpc>
                <a:spcPct val="100000"/>
              </a:lnSpc>
              <a:spcBef>
                <a:spcPts val="600"/>
              </a:spcBef>
              <a:spcAft>
                <a:spcPts val="0"/>
              </a:spcAft>
              <a:buSzPts val="3000"/>
              <a:buChar char="●"/>
            </a:pPr>
            <a:r>
              <a:rPr lang="en-GB" sz="1400">
                <a:solidFill>
                  <a:schemeClr val="dk1"/>
                </a:solidFill>
              </a:rPr>
              <a:t>Pupils can easily socialize with their friends or make new ones online. But online socializing can have risks, particularly cyberbullying or online grooming. Keep online contact of the pupils </a:t>
            </a:r>
            <a:r>
              <a:rPr lang="en-GB" sz="1400" u="sng">
                <a:solidFill>
                  <a:schemeClr val="dk1"/>
                </a:solidFill>
              </a:rPr>
              <a:t>friendly but safe</a:t>
            </a:r>
            <a:r>
              <a:rPr lang="en-GB" sz="1400">
                <a:solidFill>
                  <a:schemeClr val="dk1"/>
                </a:solidFill>
              </a:rPr>
              <a:t>:</a:t>
            </a:r>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419100" lvl="0" marL="457200" rtl="0" algn="just">
              <a:lnSpc>
                <a:spcPct val="107000"/>
              </a:lnSpc>
              <a:spcBef>
                <a:spcPts val="600"/>
              </a:spcBef>
              <a:spcAft>
                <a:spcPts val="0"/>
              </a:spcAft>
              <a:buSzPts val="3000"/>
              <a:buChar char="●"/>
            </a:pPr>
            <a:r>
              <a:rPr b="1" lang="en-GB" sz="1400">
                <a:latin typeface="Didact Gothic"/>
                <a:ea typeface="Didact Gothic"/>
                <a:cs typeface="Didact Gothic"/>
                <a:sym typeface="Didact Gothic"/>
              </a:rPr>
              <a:t>Be nice: </a:t>
            </a:r>
            <a:r>
              <a:rPr lang="en-GB" sz="1400">
                <a:latin typeface="Didact Gothic"/>
                <a:ea typeface="Didact Gothic"/>
                <a:cs typeface="Didact Gothic"/>
                <a:sym typeface="Didact Gothic"/>
              </a:rPr>
              <a:t>Tell your pupils to treat people online the way they would want to be treated. Encourage them to only befriend people they know in real life.</a:t>
            </a:r>
            <a:endParaRPr/>
          </a:p>
          <a:p>
            <a:pPr indent="-419100" lvl="0" marL="457200" rtl="0" algn="just">
              <a:lnSpc>
                <a:spcPct val="107000"/>
              </a:lnSpc>
              <a:spcBef>
                <a:spcPts val="1400"/>
              </a:spcBef>
              <a:spcAft>
                <a:spcPts val="0"/>
              </a:spcAft>
              <a:buSzPts val="3000"/>
              <a:buChar char="●"/>
            </a:pPr>
            <a:r>
              <a:rPr b="1" lang="en-GB" sz="1400">
                <a:latin typeface="Didact Gothic"/>
                <a:ea typeface="Didact Gothic"/>
                <a:cs typeface="Didact Gothic"/>
                <a:sym typeface="Didact Gothic"/>
              </a:rPr>
              <a:t>Report any incident of harassment:</a:t>
            </a:r>
            <a:r>
              <a:rPr lang="en-GB" sz="1400">
                <a:latin typeface="Didact Gothic"/>
                <a:ea typeface="Didact Gothic"/>
                <a:cs typeface="Didact Gothic"/>
                <a:sym typeface="Didact Gothic"/>
              </a:rPr>
              <a:t> Instruct your pupils to tell about any interaction that makes them feel uncomfortable or harassed. </a:t>
            </a:r>
            <a:endParaRPr/>
          </a:p>
          <a:p>
            <a:pPr indent="-419100" lvl="0" marL="457200" rtl="0" algn="just">
              <a:lnSpc>
                <a:spcPct val="107000"/>
              </a:lnSpc>
              <a:spcBef>
                <a:spcPts val="1400"/>
              </a:spcBef>
              <a:spcAft>
                <a:spcPts val="0"/>
              </a:spcAft>
              <a:buSzPts val="3000"/>
              <a:buChar char="●"/>
            </a:pPr>
            <a:r>
              <a:rPr b="1" lang="en-GB" sz="1400">
                <a:latin typeface="Didact Gothic"/>
                <a:ea typeface="Didact Gothic"/>
                <a:cs typeface="Didact Gothic"/>
                <a:sym typeface="Didact Gothic"/>
              </a:rPr>
              <a:t>Show interest: </a:t>
            </a:r>
            <a:r>
              <a:rPr lang="en-GB" sz="1400">
                <a:latin typeface="Didact Gothic"/>
                <a:ea typeface="Didact Gothic"/>
                <a:cs typeface="Didact Gothic"/>
                <a:sym typeface="Didact Gothic"/>
              </a:rPr>
              <a:t>Find out who your pupils talk to online. Ask details about their online friends. This lets you track if any suspicious activity is going on.</a:t>
            </a:r>
            <a:endParaRPr/>
          </a:p>
          <a:p>
            <a:pPr indent="-419100" lvl="0" marL="457200" rtl="0" algn="just">
              <a:lnSpc>
                <a:spcPct val="107000"/>
              </a:lnSpc>
              <a:spcBef>
                <a:spcPts val="1400"/>
              </a:spcBef>
              <a:spcAft>
                <a:spcPts val="0"/>
              </a:spcAft>
              <a:buSzPts val="3000"/>
              <a:buChar char="●"/>
            </a:pPr>
            <a:r>
              <a:rPr b="1" lang="en-GB" sz="1400">
                <a:latin typeface="Didact Gothic"/>
                <a:ea typeface="Didact Gothic"/>
                <a:cs typeface="Didact Gothic"/>
                <a:sym typeface="Didact Gothic"/>
              </a:rPr>
              <a:t>Use technology: </a:t>
            </a:r>
            <a:r>
              <a:rPr lang="en-GB" sz="1400">
                <a:latin typeface="Didact Gothic"/>
                <a:ea typeface="Didact Gothic"/>
                <a:cs typeface="Didact Gothic"/>
                <a:sym typeface="Didact Gothic"/>
              </a:rPr>
              <a:t>Monitoring software can help keep tabs on your pupil’s activities.</a:t>
            </a:r>
            <a:endParaRPr/>
          </a:p>
          <a:p>
            <a:pPr indent="-228600" lvl="0" marL="457200" rtl="0" algn="just">
              <a:lnSpc>
                <a:spcPct val="100000"/>
              </a:lnSpc>
              <a:spcBef>
                <a:spcPts val="1400"/>
              </a:spcBef>
              <a:spcAft>
                <a:spcPts val="0"/>
              </a:spcAft>
              <a:buSzPts val="3000"/>
              <a:buNone/>
            </a:pPr>
            <a:r>
              <a:t/>
            </a:r>
            <a:endParaRPr sz="14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Staying Safe Online by Mrs. DeLucca's Class - csweeney Flip PDF | AnyFlip" id="374" name="Google Shape;374;p51"/>
          <p:cNvPicPr preferRelativeResize="0"/>
          <p:nvPr/>
        </p:nvPicPr>
        <p:blipFill rotWithShape="1">
          <a:blip r:embed="rId3">
            <a:alphaModFix/>
          </a:blip>
          <a:srcRect b="0" l="0" r="0" t="0"/>
          <a:stretch/>
        </p:blipFill>
        <p:spPr>
          <a:xfrm>
            <a:off x="2248361" y="817757"/>
            <a:ext cx="4031987" cy="311490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80" name="Google Shape;380;p52"/>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How to prevent unwanted exposure</a:t>
            </a:r>
            <a:endParaRPr/>
          </a:p>
          <a:p>
            <a:pPr indent="-228600" lvl="0" marL="457200" rtl="0" algn="l">
              <a:lnSpc>
                <a:spcPct val="100000"/>
              </a:lnSpc>
              <a:spcBef>
                <a:spcPts val="600"/>
              </a:spcBef>
              <a:spcAft>
                <a:spcPts val="0"/>
              </a:spcAft>
              <a:buSzPts val="3000"/>
              <a:buNone/>
            </a:pPr>
            <a:r>
              <a:t/>
            </a:r>
            <a:endParaRPr sz="1400">
              <a:solidFill>
                <a:schemeClr val="dk1"/>
              </a:solidFill>
            </a:endParaRPr>
          </a:p>
          <a:p>
            <a:pPr indent="0" lvl="0" marL="38100" rtl="0" algn="l">
              <a:lnSpc>
                <a:spcPct val="100000"/>
              </a:lnSpc>
              <a:spcBef>
                <a:spcPts val="600"/>
              </a:spcBef>
              <a:spcAft>
                <a:spcPts val="0"/>
              </a:spcAft>
              <a:buSzPts val="3000"/>
              <a:buNone/>
            </a:pPr>
            <a:r>
              <a:rPr lang="en-GB" sz="1400">
                <a:solidFill>
                  <a:schemeClr val="dk1"/>
                </a:solidFill>
              </a:rPr>
              <a:t>Pupils may not be aware that whatever they share online could wind up public and have undesirable consequences. Teach pupils to </a:t>
            </a:r>
            <a:r>
              <a:rPr lang="en-GB" sz="1400" u="sng">
                <a:solidFill>
                  <a:schemeClr val="dk1"/>
                </a:solidFill>
              </a:rPr>
              <a:t>keep shared information private</a:t>
            </a:r>
            <a:r>
              <a:rPr lang="en-GB" sz="1400">
                <a:solidFill>
                  <a:schemeClr val="dk1"/>
                </a:solidFill>
              </a:rPr>
              <a:t>:</a:t>
            </a:r>
            <a:endParaRPr/>
          </a:p>
          <a:p>
            <a:pPr indent="0" lvl="0" marL="38100" rtl="0" algn="l">
              <a:lnSpc>
                <a:spcPct val="100000"/>
              </a:lnSpc>
              <a:spcBef>
                <a:spcPts val="600"/>
              </a:spcBef>
              <a:spcAft>
                <a:spcPts val="0"/>
              </a:spcAft>
              <a:buSzPts val="3000"/>
              <a:buNone/>
            </a:pPr>
            <a:r>
              <a:t/>
            </a:r>
            <a:endParaRPr sz="1400">
              <a:solidFill>
                <a:schemeClr val="dk1"/>
              </a:solidFill>
            </a:endParaRPr>
          </a:p>
          <a:p>
            <a:pPr indent="-419100" lvl="0" marL="457200" rtl="0" algn="l">
              <a:lnSpc>
                <a:spcPct val="100000"/>
              </a:lnSpc>
              <a:spcBef>
                <a:spcPts val="600"/>
              </a:spcBef>
              <a:spcAft>
                <a:spcPts val="0"/>
              </a:spcAft>
              <a:buSzPts val="3000"/>
              <a:buChar char="●"/>
            </a:pPr>
            <a:r>
              <a:rPr lang="en-GB" sz="1400">
                <a:solidFill>
                  <a:schemeClr val="dk1"/>
                </a:solidFill>
              </a:rPr>
              <a:t>Check privacy policies</a:t>
            </a:r>
            <a:endParaRPr/>
          </a:p>
          <a:p>
            <a:pPr indent="-419100" lvl="0" marL="457200" rtl="0" algn="l">
              <a:lnSpc>
                <a:spcPct val="100000"/>
              </a:lnSpc>
              <a:spcBef>
                <a:spcPts val="600"/>
              </a:spcBef>
              <a:spcAft>
                <a:spcPts val="0"/>
              </a:spcAft>
              <a:buSzPts val="3000"/>
              <a:buChar char="●"/>
            </a:pPr>
            <a:r>
              <a:rPr lang="en-GB" sz="1400">
                <a:solidFill>
                  <a:schemeClr val="dk1"/>
                </a:solidFill>
              </a:rPr>
              <a:t>“Think before you post”</a:t>
            </a:r>
            <a:endParaRPr/>
          </a:p>
          <a:p>
            <a:pPr indent="-419100" lvl="0" marL="457200" rtl="0" algn="l">
              <a:lnSpc>
                <a:spcPct val="100000"/>
              </a:lnSpc>
              <a:spcBef>
                <a:spcPts val="600"/>
              </a:spcBef>
              <a:spcAft>
                <a:spcPts val="0"/>
              </a:spcAft>
              <a:buSzPts val="3000"/>
              <a:buChar char="●"/>
            </a:pPr>
            <a:r>
              <a:rPr lang="en-GB" sz="1400">
                <a:solidFill>
                  <a:schemeClr val="dk1"/>
                </a:solidFill>
              </a:rPr>
              <a:t>Review mobile apps</a:t>
            </a:r>
            <a:endParaRPr/>
          </a:p>
          <a:p>
            <a:pPr indent="-419100" lvl="0" marL="457200" rtl="0" algn="l">
              <a:lnSpc>
                <a:spcPct val="100000"/>
              </a:lnSpc>
              <a:spcBef>
                <a:spcPts val="600"/>
              </a:spcBef>
              <a:spcAft>
                <a:spcPts val="0"/>
              </a:spcAft>
              <a:buSzPts val="3000"/>
              <a:buChar char="●"/>
            </a:pPr>
            <a:r>
              <a:rPr lang="en-GB" sz="1400">
                <a:solidFill>
                  <a:schemeClr val="dk1"/>
                </a:solidFill>
              </a:rPr>
              <a:t>Double-check your security (use privacy scanning software)</a:t>
            </a:r>
            <a:endParaRPr/>
          </a:p>
          <a:p>
            <a:pPr indent="0" lvl="0" marL="38100" rtl="0" algn="l">
              <a:lnSpc>
                <a:spcPct val="100000"/>
              </a:lnSpc>
              <a:spcBef>
                <a:spcPts val="600"/>
              </a:spcBef>
              <a:spcAft>
                <a:spcPts val="0"/>
              </a:spcAft>
              <a:buSzPts val="3000"/>
              <a:buNone/>
            </a:pPr>
            <a:r>
              <a:t/>
            </a:r>
            <a:endParaRPr sz="14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A.1.2 Safe online learning environments in primary education </a:t>
            </a:r>
            <a:endParaRPr/>
          </a:p>
        </p:txBody>
      </p:sp>
      <p:sp>
        <p:nvSpPr>
          <p:cNvPr id="386" name="Google Shape;386;p53"/>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solidFill>
                  <a:schemeClr val="dk1"/>
                </a:solidFill>
              </a:rPr>
              <a:t>How to keep it safe</a:t>
            </a:r>
            <a:endParaRPr/>
          </a:p>
          <a:p>
            <a:pPr indent="-228600" lvl="0" marL="457200" rtl="0" algn="l">
              <a:lnSpc>
                <a:spcPct val="100000"/>
              </a:lnSpc>
              <a:spcBef>
                <a:spcPts val="600"/>
              </a:spcBef>
              <a:spcAft>
                <a:spcPts val="0"/>
              </a:spcAft>
              <a:buSzPts val="3000"/>
              <a:buNone/>
            </a:pPr>
            <a:r>
              <a:t/>
            </a:r>
            <a:endParaRPr sz="1400">
              <a:solidFill>
                <a:schemeClr val="dk1"/>
              </a:solidFill>
            </a:endParaRPr>
          </a:p>
          <a:p>
            <a:pPr indent="0" lvl="0" marL="38100" rtl="0" algn="l">
              <a:lnSpc>
                <a:spcPct val="100000"/>
              </a:lnSpc>
              <a:spcBef>
                <a:spcPts val="600"/>
              </a:spcBef>
              <a:spcAft>
                <a:spcPts val="0"/>
              </a:spcAft>
              <a:buSzPts val="3000"/>
              <a:buNone/>
            </a:pPr>
            <a:r>
              <a:rPr lang="en-GB" sz="1400">
                <a:solidFill>
                  <a:schemeClr val="dk1"/>
                </a:solidFill>
              </a:rPr>
              <a:t>Not only teachers/school but also parents should make sure that their kids are exposed to the right type of material.</a:t>
            </a:r>
            <a:endParaRPr/>
          </a:p>
          <a:p>
            <a:pPr indent="0" lvl="0" marL="38100" rtl="0" algn="l">
              <a:lnSpc>
                <a:spcPct val="100000"/>
              </a:lnSpc>
              <a:spcBef>
                <a:spcPts val="600"/>
              </a:spcBef>
              <a:spcAft>
                <a:spcPts val="0"/>
              </a:spcAft>
              <a:buSzPts val="3000"/>
              <a:buNone/>
            </a:pPr>
            <a:r>
              <a:t/>
            </a:r>
            <a:endParaRPr sz="1400">
              <a:solidFill>
                <a:schemeClr val="dk1"/>
              </a:solidFill>
            </a:endParaRPr>
          </a:p>
          <a:p>
            <a:pPr indent="0" lvl="0" marL="38100" rtl="0" algn="l">
              <a:lnSpc>
                <a:spcPct val="100000"/>
              </a:lnSpc>
              <a:spcBef>
                <a:spcPts val="600"/>
              </a:spcBef>
              <a:spcAft>
                <a:spcPts val="0"/>
              </a:spcAft>
              <a:buSzPts val="3000"/>
              <a:buNone/>
            </a:pPr>
            <a:r>
              <a:rPr lang="en-GB" sz="1400">
                <a:solidFill>
                  <a:schemeClr val="dk1"/>
                </a:solidFill>
              </a:rPr>
              <a:t>There are several resources made especially for that:</a:t>
            </a:r>
            <a:endParaRPr/>
          </a:p>
          <a:p>
            <a:pPr indent="-419100" lvl="0" marL="457200" rtl="0" algn="l">
              <a:lnSpc>
                <a:spcPct val="100000"/>
              </a:lnSpc>
              <a:spcBef>
                <a:spcPts val="600"/>
              </a:spcBef>
              <a:spcAft>
                <a:spcPts val="0"/>
              </a:spcAft>
              <a:buSzPts val="3000"/>
              <a:buChar char="●"/>
            </a:pPr>
            <a:r>
              <a:rPr lang="en-GB" sz="1400">
                <a:solidFill>
                  <a:schemeClr val="dk1"/>
                </a:solidFill>
              </a:rPr>
              <a:t>Internet Safety for Kids and Family (</a:t>
            </a:r>
            <a:r>
              <a:rPr lang="en-GB" sz="1400" u="sng">
                <a:solidFill>
                  <a:schemeClr val="dk1"/>
                </a:solidFill>
                <a:hlinkClick r:id="rId3">
                  <a:extLst>
                    <a:ext uri="{A12FA001-AC4F-418D-AE19-62706E023703}">
                      <ahyp:hlinkClr val="tx"/>
                    </a:ext>
                  </a:extLst>
                </a:hlinkClick>
              </a:rPr>
              <a:t>https://www.trendmicro.com/internet-safety/</a:t>
            </a:r>
            <a:r>
              <a:rPr lang="en-GB" sz="1400">
                <a:solidFill>
                  <a:schemeClr val="dk1"/>
                </a:solidFill>
              </a:rPr>
              <a:t> )</a:t>
            </a:r>
            <a:endParaRPr/>
          </a:p>
          <a:p>
            <a:pPr indent="-419100" lvl="0" marL="457200" rtl="0" algn="l">
              <a:lnSpc>
                <a:spcPct val="100000"/>
              </a:lnSpc>
              <a:spcBef>
                <a:spcPts val="600"/>
              </a:spcBef>
              <a:spcAft>
                <a:spcPts val="0"/>
              </a:spcAft>
              <a:buSzPts val="3000"/>
              <a:buChar char="●"/>
            </a:pPr>
            <a:r>
              <a:rPr lang="en-GB" sz="1400">
                <a:solidFill>
                  <a:schemeClr val="dk1"/>
                </a:solidFill>
              </a:rPr>
              <a:t>Internet Safety @ Home (</a:t>
            </a:r>
            <a:r>
              <a:rPr lang="en-GB" sz="1400" u="sng">
                <a:solidFill>
                  <a:schemeClr val="dk1"/>
                </a:solidFill>
                <a:hlinkClick r:id="rId4">
                  <a:extLst>
                    <a:ext uri="{A12FA001-AC4F-418D-AE19-62706E023703}">
                      <ahyp:hlinkClr val="tx"/>
                    </a:ext>
                  </a:extLst>
                </a:hlinkClick>
              </a:rPr>
              <a:t>https://www.trendmicro.com/en_us/initiative-education/internet-safety-kids-families.html</a:t>
            </a:r>
            <a:r>
              <a:rPr lang="en-GB" sz="1400">
                <a:solidFill>
                  <a:schemeClr val="dk1"/>
                </a:solidFill>
              </a:rPr>
              <a:t> ) </a:t>
            </a:r>
            <a:endParaRPr/>
          </a:p>
          <a:p>
            <a:pPr indent="-419100" lvl="0" marL="457200" rtl="0" algn="l">
              <a:lnSpc>
                <a:spcPct val="100000"/>
              </a:lnSpc>
              <a:spcBef>
                <a:spcPts val="600"/>
              </a:spcBef>
              <a:spcAft>
                <a:spcPts val="0"/>
              </a:spcAft>
              <a:buSzPts val="3000"/>
              <a:buChar char="●"/>
            </a:pPr>
            <a:r>
              <a:rPr lang="en-GB" sz="1400">
                <a:solidFill>
                  <a:schemeClr val="dk1"/>
                </a:solidFill>
              </a:rPr>
              <a:t>Digital Life e-Guides (</a:t>
            </a:r>
            <a:r>
              <a:rPr lang="en-GB" sz="1400" u="sng">
                <a:solidFill>
                  <a:schemeClr val="dk1"/>
                </a:solidFill>
                <a:hlinkClick r:id="rId5">
                  <a:extLst>
                    <a:ext uri="{A12FA001-AC4F-418D-AE19-62706E023703}">
                      <ahyp:hlinkClr val="tx"/>
                    </a:ext>
                  </a:extLst>
                </a:hlinkClick>
              </a:rPr>
              <a:t>https://www.trendmicro.com/vinfo/us/threat-encyclopedia/</a:t>
            </a:r>
            <a:r>
              <a:rPr lang="en-GB" sz="1400">
                <a:solidFill>
                  <a:schemeClr val="dk1"/>
                </a:solidFill>
              </a:rPr>
              <a:t> )</a:t>
            </a:r>
            <a:endParaRPr sz="14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 (1)</a:t>
            </a:r>
            <a:endParaRPr/>
          </a:p>
        </p:txBody>
      </p:sp>
      <p:sp>
        <p:nvSpPr>
          <p:cNvPr id="392" name="Google Shape;392;p54"/>
          <p:cNvSpPr txBox="1"/>
          <p:nvPr>
            <p:ph idx="1" type="body"/>
          </p:nvPr>
        </p:nvSpPr>
        <p:spPr>
          <a:xfrm>
            <a:off x="582200" y="1011044"/>
            <a:ext cx="6525300" cy="3673056"/>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rPr lang="en-GB" sz="1200">
                <a:latin typeface="Calibri"/>
                <a:ea typeface="Calibri"/>
                <a:cs typeface="Calibri"/>
                <a:sym typeface="Calibri"/>
              </a:rPr>
              <a:t>1. IGI Global, What is Online Learning Environment,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https://www.igi-global.com/dictionary/interacting-at-a-distance/21004</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2. Top 10 eLearning Features That Everyone Should Know About,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https://elearningindustry.com/elearning-features-top-everyone-know</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3. Online Learning Is The Future Of Education: Here’s Why, </a:t>
            </a:r>
            <a:r>
              <a:rPr lang="en-GB" sz="1200" u="sng">
                <a:solidFill>
                  <a:srgbClr val="0563C1"/>
                </a:solidFill>
                <a:latin typeface="Calibri"/>
                <a:ea typeface="Calibri"/>
                <a:cs typeface="Calibri"/>
                <a:sym typeface="Calibri"/>
                <a:hlinkClick r:id="rId5">
                  <a:extLst>
                    <a:ext uri="{A12FA001-AC4F-418D-AE19-62706E023703}">
                      <ahyp:hlinkClr val="tx"/>
                    </a:ext>
                  </a:extLst>
                </a:hlinkClick>
              </a:rPr>
              <a:t>https://elearningindustry.com/why-online-learning-is-future-of-education</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4. Innovate Learning Environment, </a:t>
            </a:r>
            <a:r>
              <a:rPr lang="en-GB" sz="1200" u="sng">
                <a:solidFill>
                  <a:srgbClr val="0563C1"/>
                </a:solidFill>
                <a:latin typeface="Calibri"/>
                <a:ea typeface="Calibri"/>
                <a:cs typeface="Calibri"/>
                <a:sym typeface="Calibri"/>
                <a:hlinkClick r:id="rId6">
                  <a:extLst>
                    <a:ext uri="{A12FA001-AC4F-418D-AE19-62706E023703}">
                      <ahyp:hlinkClr val="tx"/>
                    </a:ext>
                  </a:extLst>
                </a:hlinkClick>
              </a:rPr>
              <a:t>https://fahiezan.wordpress.com/week-3/</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5. All 10 Types of E-Learning Explained, </a:t>
            </a:r>
            <a:r>
              <a:rPr lang="en-GB" sz="1200" u="sng">
                <a:solidFill>
                  <a:srgbClr val="0563C1"/>
                </a:solidFill>
                <a:latin typeface="Calibri"/>
                <a:ea typeface="Calibri"/>
                <a:cs typeface="Calibri"/>
                <a:sym typeface="Calibri"/>
                <a:hlinkClick r:id="rId7">
                  <a:extLst>
                    <a:ext uri="{A12FA001-AC4F-418D-AE19-62706E023703}">
                      <ahyp:hlinkClr val="tx"/>
                    </a:ext>
                  </a:extLst>
                </a:hlinkClick>
              </a:rPr>
              <a:t>https://e-student.org/types-of-e-learning/</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6. 10 Best Examples of eLearning Platforms Today, </a:t>
            </a:r>
            <a:r>
              <a:rPr lang="en-GB" sz="1200" u="sng">
                <a:solidFill>
                  <a:srgbClr val="0563C1"/>
                </a:solidFill>
                <a:latin typeface="Calibri"/>
                <a:ea typeface="Calibri"/>
                <a:cs typeface="Calibri"/>
                <a:sym typeface="Calibri"/>
                <a:hlinkClick r:id="rId8">
                  <a:extLst>
                    <a:ext uri="{A12FA001-AC4F-418D-AE19-62706E023703}">
                      <ahyp:hlinkClr val="tx"/>
                    </a:ext>
                  </a:extLst>
                </a:hlinkClick>
              </a:rPr>
              <a:t>https://axiomq.com/blog/10-best-examples-of-elearning-platforms-today/</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7. MOODLE, </a:t>
            </a:r>
            <a:r>
              <a:rPr lang="en-GB" sz="1200" u="sng">
                <a:solidFill>
                  <a:srgbClr val="0563C1"/>
                </a:solidFill>
                <a:latin typeface="Calibri"/>
                <a:ea typeface="Calibri"/>
                <a:cs typeface="Calibri"/>
                <a:sym typeface="Calibri"/>
                <a:hlinkClick r:id="rId9">
                  <a:extLst>
                    <a:ext uri="{A12FA001-AC4F-418D-AE19-62706E023703}">
                      <ahyp:hlinkClr val="tx"/>
                    </a:ext>
                  </a:extLst>
                </a:hlinkClick>
              </a:rPr>
              <a:t>https://docs.moodle.org/311/en/Features</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8. Five Ways to Engage Students in an Online Learning Environment, </a:t>
            </a:r>
            <a:r>
              <a:rPr lang="en-GB" sz="1200" u="sng">
                <a:solidFill>
                  <a:srgbClr val="0563C1"/>
                </a:solidFill>
                <a:latin typeface="Calibri"/>
                <a:ea typeface="Calibri"/>
                <a:cs typeface="Calibri"/>
                <a:sym typeface="Calibri"/>
                <a:hlinkClick r:id="rId10">
                  <a:extLst>
                    <a:ext uri="{A12FA001-AC4F-418D-AE19-62706E023703}">
                      <ahyp:hlinkClr val="tx"/>
                    </a:ext>
                  </a:extLst>
                </a:hlinkClick>
              </a:rPr>
              <a:t>https://www.facultyfocus.com/articles/online-education/online-course-delivery-and-instruction/five-ways-to-engage-students-in-an-online-learning-environment/</a:t>
            </a:r>
            <a:r>
              <a:rPr lang="en-GB" sz="1200">
                <a:latin typeface="Calibri"/>
                <a:ea typeface="Calibri"/>
                <a:cs typeface="Calibri"/>
                <a:sym typeface="Calibri"/>
              </a:rPr>
              <a:t> </a:t>
            </a:r>
            <a:endParaRPr/>
          </a:p>
          <a:p>
            <a:pPr indent="0" lvl="0" marL="38100" rtl="0" algn="l">
              <a:lnSpc>
                <a:spcPct val="100000"/>
              </a:lnSpc>
              <a:spcBef>
                <a:spcPts val="600"/>
              </a:spcBef>
              <a:spcAft>
                <a:spcPts val="0"/>
              </a:spcAft>
              <a:buSzPts val="3000"/>
              <a:buNone/>
            </a:pPr>
            <a:r>
              <a:t/>
            </a:r>
            <a:endParaRPr sz="10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 (2)</a:t>
            </a:r>
            <a:endParaRPr/>
          </a:p>
        </p:txBody>
      </p:sp>
      <p:sp>
        <p:nvSpPr>
          <p:cNvPr id="398" name="Google Shape;398;p55"/>
          <p:cNvSpPr txBox="1"/>
          <p:nvPr>
            <p:ph idx="1" type="body"/>
          </p:nvPr>
        </p:nvSpPr>
        <p:spPr>
          <a:xfrm>
            <a:off x="582200" y="852900"/>
            <a:ext cx="6525300" cy="38312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rPr lang="en-GB" sz="1200">
                <a:latin typeface="Calibri"/>
                <a:ea typeface="Calibri"/>
                <a:cs typeface="Calibri"/>
                <a:sym typeface="Calibri"/>
              </a:rPr>
              <a:t>9. 10+ New Ideas for Increasing Student Engagement in Online Courses,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https://www.digitalclassworld.com/blog/how-to-engage-students-online/</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10. Maintaining A Safe Learning Environment for Distance Learning,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https://learnsafe.com/maintaining-a-safe-learning-environment-for-distance-learning/#:~:text=It%20is%20important%20to%20define,online%20behaviors%20for%20the%20future</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11. Creating a Safe Online Environment for Kids,  </a:t>
            </a:r>
            <a:r>
              <a:rPr lang="en-GB" sz="1200" u="sng">
                <a:solidFill>
                  <a:srgbClr val="0563C1"/>
                </a:solidFill>
                <a:latin typeface="Calibri"/>
                <a:ea typeface="Calibri"/>
                <a:cs typeface="Calibri"/>
                <a:sym typeface="Calibri"/>
                <a:hlinkClick r:id="rId5">
                  <a:extLst>
                    <a:ext uri="{A12FA001-AC4F-418D-AE19-62706E023703}">
                      <ahyp:hlinkClr val="tx"/>
                    </a:ext>
                  </a:extLst>
                </a:hlinkClick>
              </a:rPr>
              <a:t>https://www.itu.int/en/cop/Documents/Creating%20a%20Safe%20Online%20Environment%20for%20Kids%20ITU.pdf</a:t>
            </a:r>
            <a:r>
              <a:rPr lang="en-GB" sz="1200">
                <a:latin typeface="Calibri"/>
                <a:ea typeface="Calibri"/>
                <a:cs typeface="Calibri"/>
                <a:sym typeface="Calibri"/>
              </a:rPr>
              <a:t> </a:t>
            </a:r>
            <a:endParaRPr/>
          </a:p>
          <a:p>
            <a:pPr indent="0" lvl="0" marL="38100" rtl="0" algn="l">
              <a:lnSpc>
                <a:spcPct val="100000"/>
              </a:lnSpc>
              <a:spcBef>
                <a:spcPts val="1400"/>
              </a:spcBef>
              <a:spcAft>
                <a:spcPts val="0"/>
              </a:spcAft>
              <a:buSzPts val="3000"/>
              <a:buNone/>
            </a:pPr>
            <a:r>
              <a:t/>
            </a:r>
            <a:endParaRPr sz="10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6"/>
          <p:cNvSpPr txBox="1"/>
          <p:nvPr/>
        </p:nvSpPr>
        <p:spPr>
          <a:xfrm>
            <a:off x="1702418" y="1444600"/>
            <a:ext cx="6817114"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1.3: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Creating digital lesson plans to use interactive infographics in primary education</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09" name="Google Shape;409;p57"/>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(1)</a:t>
            </a:r>
            <a:endParaRPr/>
          </a:p>
          <a:p>
            <a:pPr indent="0" lvl="0" marL="38100" rtl="0" algn="l">
              <a:lnSpc>
                <a:spcPct val="100000"/>
              </a:lnSpc>
              <a:spcBef>
                <a:spcPts val="600"/>
              </a:spcBef>
              <a:spcAft>
                <a:spcPts val="0"/>
              </a:spcAft>
              <a:buSzPts val="3000"/>
              <a:buNone/>
            </a:pPr>
            <a:r>
              <a:t/>
            </a:r>
            <a:endParaRPr sz="1400"/>
          </a:p>
          <a:p>
            <a:pPr indent="-419100" lvl="0" marL="457200" rtl="0" algn="l">
              <a:lnSpc>
                <a:spcPct val="100000"/>
              </a:lnSpc>
              <a:spcBef>
                <a:spcPts val="600"/>
              </a:spcBef>
              <a:spcAft>
                <a:spcPts val="0"/>
              </a:spcAft>
              <a:buSzPts val="3000"/>
              <a:buChar char="●"/>
            </a:pPr>
            <a:r>
              <a:rPr lang="en-GB" sz="1400"/>
              <a:t>This Toolkit has been elaborated by the consortium of the Sticks’n’Stones project.</a:t>
            </a:r>
            <a:endParaRPr/>
          </a:p>
          <a:p>
            <a:pPr indent="-419100" lvl="0" marL="457200" rtl="0" algn="l">
              <a:lnSpc>
                <a:spcPct val="100000"/>
              </a:lnSpc>
              <a:spcBef>
                <a:spcPts val="600"/>
              </a:spcBef>
              <a:spcAft>
                <a:spcPts val="0"/>
              </a:spcAft>
              <a:buSzPts val="3000"/>
              <a:buChar char="●"/>
            </a:pPr>
            <a:r>
              <a:rPr lang="en-GB" sz="1400"/>
              <a:t>The Toolkit is a complete set of </a:t>
            </a:r>
            <a:r>
              <a:rPr lang="en-GB" sz="1400">
                <a:solidFill>
                  <a:schemeClr val="dk1"/>
                </a:solidFill>
              </a:rPr>
              <a:t>35</a:t>
            </a:r>
            <a:r>
              <a:rPr lang="en-GB" sz="1400"/>
              <a:t> interactive, digital pedagogic resources that primary teachers can use in the classroom with pupils to </a:t>
            </a:r>
            <a:r>
              <a:rPr b="1" lang="en-GB" sz="1400">
                <a:solidFill>
                  <a:srgbClr val="216BE0"/>
                </a:solidFill>
              </a:rPr>
              <a:t>raise awareness of </a:t>
            </a:r>
            <a:r>
              <a:rPr lang="en-GB" sz="1400"/>
              <a:t>and </a:t>
            </a:r>
            <a:r>
              <a:rPr b="1" lang="en-GB" sz="1400">
                <a:solidFill>
                  <a:srgbClr val="216BE0"/>
                </a:solidFill>
              </a:rPr>
              <a:t>address bullying in their school</a:t>
            </a:r>
            <a:r>
              <a:rPr lang="en-GB" sz="1400"/>
              <a:t>. </a:t>
            </a:r>
            <a:endParaRPr/>
          </a:p>
          <a:p>
            <a:pPr indent="-419100" lvl="0" marL="457200" rtl="0" algn="l">
              <a:lnSpc>
                <a:spcPct val="100000"/>
              </a:lnSpc>
              <a:spcBef>
                <a:spcPts val="600"/>
              </a:spcBef>
              <a:spcAft>
                <a:spcPts val="0"/>
              </a:spcAft>
              <a:buSzPts val="3000"/>
              <a:buChar char="●"/>
            </a:pPr>
            <a:r>
              <a:rPr lang="en-GB" sz="1400"/>
              <a:t>These resources are presented as a set of posters, with links to digital resources and activities embedded in the poster, through QR codes. They are called </a:t>
            </a:r>
            <a:r>
              <a:rPr b="1" lang="en-GB" sz="1400"/>
              <a:t>Interactive Infographics </a:t>
            </a:r>
            <a:r>
              <a:rPr lang="en-GB" sz="1400"/>
              <a:t>(Interactive Infographics have been presented in Activity 1.1 of this document).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15" name="Google Shape;415;p58"/>
          <p:cNvSpPr txBox="1"/>
          <p:nvPr>
            <p:ph idx="1" type="body"/>
          </p:nvPr>
        </p:nvSpPr>
        <p:spPr>
          <a:xfrm>
            <a:off x="582200" y="914400"/>
            <a:ext cx="6525300" cy="37697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(2)</a:t>
            </a:r>
            <a:endParaRPr/>
          </a:p>
          <a:p>
            <a:pPr indent="0" lvl="0" marL="38100" rtl="0" algn="l">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The activities included in these digital resources (Interactive Infographics) aim to build the knowledge, vocabulary and awareness of pupils about bullying and cyberbullying. </a:t>
            </a:r>
            <a:endParaRPr/>
          </a:p>
          <a:p>
            <a:pPr indent="-419100" lvl="0" marL="457200" rtl="0" algn="just">
              <a:lnSpc>
                <a:spcPct val="100000"/>
              </a:lnSpc>
              <a:spcBef>
                <a:spcPts val="600"/>
              </a:spcBef>
              <a:spcAft>
                <a:spcPts val="0"/>
              </a:spcAft>
              <a:buSzPts val="3000"/>
              <a:buChar char="●"/>
            </a:pPr>
            <a:r>
              <a:rPr lang="en-GB" sz="1400"/>
              <a:t>They also support pupils to build their resilience to maintain their sense of self and wellbeing, even when faced with bullying. </a:t>
            </a:r>
            <a:endParaRPr/>
          </a:p>
          <a:p>
            <a:pPr indent="-419100" lvl="0" marL="457200" rtl="0" algn="just">
              <a:lnSpc>
                <a:spcPct val="100000"/>
              </a:lnSpc>
              <a:spcBef>
                <a:spcPts val="600"/>
              </a:spcBef>
              <a:spcAft>
                <a:spcPts val="0"/>
              </a:spcAft>
              <a:buSzPts val="3000"/>
              <a:buChar char="●"/>
            </a:pPr>
            <a:r>
              <a:rPr lang="en-GB" sz="1400"/>
              <a:t>Due to the nature of the posters, with embedded digital activities, these Interactive Infographics can also be used outside of the classroom to promote key messages to address instances of bullying in schools. </a:t>
            </a:r>
            <a:endParaRPr/>
          </a:p>
          <a:p>
            <a:pPr indent="-419100" lvl="0" marL="457200" rtl="0" algn="just">
              <a:lnSpc>
                <a:spcPct val="100000"/>
              </a:lnSpc>
              <a:spcBef>
                <a:spcPts val="600"/>
              </a:spcBef>
              <a:spcAft>
                <a:spcPts val="0"/>
              </a:spcAft>
              <a:buSzPts val="3000"/>
              <a:buChar char="●"/>
            </a:pPr>
            <a:r>
              <a:rPr lang="en-GB" sz="1400"/>
              <a:t>As such, they will be displayed in the hallways of schools, so that pupils can access the videos and digital resources and gain support, at break-times and outside of the formal classroom sessions.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21" name="Google Shape;421;p59"/>
          <p:cNvSpPr txBox="1"/>
          <p:nvPr>
            <p:ph idx="1" type="body"/>
          </p:nvPr>
        </p:nvSpPr>
        <p:spPr>
          <a:xfrm>
            <a:off x="582200" y="914400"/>
            <a:ext cx="6525300" cy="37697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(3)</a:t>
            </a:r>
            <a:endParaRPr/>
          </a:p>
          <a:p>
            <a:pPr indent="-419100" lvl="0" marL="457200" rtl="0" algn="just">
              <a:lnSpc>
                <a:spcPct val="100000"/>
              </a:lnSpc>
              <a:spcBef>
                <a:spcPts val="600"/>
              </a:spcBef>
              <a:spcAft>
                <a:spcPts val="0"/>
              </a:spcAft>
              <a:buSzPts val="3000"/>
              <a:buChar char="●"/>
            </a:pPr>
            <a:r>
              <a:rPr lang="en-GB" sz="1400"/>
              <a:t>The Sticks’n’Stones Interactive Infographics are comprised of digital resources that are embedded into an Infographic poster through the use of QR codes. </a:t>
            </a:r>
            <a:endParaRPr/>
          </a:p>
          <a:p>
            <a:pPr indent="-419100" lvl="0" marL="457200" rtl="0" algn="just">
              <a:lnSpc>
                <a:spcPct val="100000"/>
              </a:lnSpc>
              <a:spcBef>
                <a:spcPts val="600"/>
              </a:spcBef>
              <a:spcAft>
                <a:spcPts val="0"/>
              </a:spcAft>
              <a:buSzPts val="3000"/>
              <a:buChar char="●"/>
            </a:pPr>
            <a:r>
              <a:rPr lang="en-GB" sz="1400"/>
              <a:t>If you click on the QR codes in this Infographic, you will find a range of digital learning materials including:</a:t>
            </a:r>
            <a:endParaRPr/>
          </a:p>
          <a:p>
            <a:pPr indent="223837" lvl="0" marL="460375" rtl="0" algn="just">
              <a:lnSpc>
                <a:spcPct val="100000"/>
              </a:lnSpc>
              <a:spcBef>
                <a:spcPts val="600"/>
              </a:spcBef>
              <a:spcAft>
                <a:spcPts val="0"/>
              </a:spcAft>
              <a:buSzPts val="3000"/>
              <a:buNone/>
            </a:pPr>
            <a:r>
              <a:rPr lang="en-GB" sz="1400"/>
              <a:t>- educational videos (presented as animations/cartoons for pupils)</a:t>
            </a:r>
            <a:endParaRPr/>
          </a:p>
          <a:p>
            <a:pPr indent="223837" lvl="0" marL="460375" rtl="0" algn="just">
              <a:lnSpc>
                <a:spcPct val="100000"/>
              </a:lnSpc>
              <a:spcBef>
                <a:spcPts val="600"/>
              </a:spcBef>
              <a:spcAft>
                <a:spcPts val="0"/>
              </a:spcAft>
              <a:buSzPts val="3000"/>
              <a:buNone/>
            </a:pPr>
            <a:r>
              <a:rPr lang="en-GB" sz="1400"/>
              <a:t>- digital breakouts</a:t>
            </a:r>
            <a:endParaRPr/>
          </a:p>
          <a:p>
            <a:pPr indent="223837" lvl="0" marL="460375" rtl="0" algn="just">
              <a:lnSpc>
                <a:spcPct val="100000"/>
              </a:lnSpc>
              <a:spcBef>
                <a:spcPts val="600"/>
              </a:spcBef>
              <a:spcAft>
                <a:spcPts val="0"/>
              </a:spcAft>
              <a:buSzPts val="3000"/>
              <a:buNone/>
            </a:pPr>
            <a:r>
              <a:rPr lang="en-GB" sz="1400"/>
              <a:t>- games</a:t>
            </a:r>
            <a:endParaRPr/>
          </a:p>
          <a:p>
            <a:pPr indent="223837" lvl="0" marL="460375" rtl="0" algn="just">
              <a:lnSpc>
                <a:spcPct val="100000"/>
              </a:lnSpc>
              <a:spcBef>
                <a:spcPts val="600"/>
              </a:spcBef>
              <a:spcAft>
                <a:spcPts val="0"/>
              </a:spcAft>
              <a:buSzPts val="3000"/>
              <a:buNone/>
            </a:pPr>
            <a:r>
              <a:rPr lang="en-GB" sz="1400"/>
              <a:t>- quizzes and then </a:t>
            </a:r>
            <a:endParaRPr/>
          </a:p>
          <a:p>
            <a:pPr indent="223837" lvl="0" marL="460375" rtl="0" algn="just">
              <a:lnSpc>
                <a:spcPct val="100000"/>
              </a:lnSpc>
              <a:spcBef>
                <a:spcPts val="600"/>
              </a:spcBef>
              <a:spcAft>
                <a:spcPts val="0"/>
              </a:spcAft>
              <a:buSzPts val="3000"/>
              <a:buNone/>
            </a:pPr>
            <a:r>
              <a:rPr lang="en-GB" sz="1400"/>
              <a:t>- group-based activities</a:t>
            </a:r>
            <a:endParaRPr/>
          </a:p>
          <a:p>
            <a:pPr indent="223837" lvl="0" marL="460375" rtl="0" algn="just">
              <a:lnSpc>
                <a:spcPct val="100000"/>
              </a:lnSpc>
              <a:spcBef>
                <a:spcPts val="600"/>
              </a:spcBef>
              <a:spcAft>
                <a:spcPts val="0"/>
              </a:spcAft>
              <a:buSzPts val="3000"/>
              <a:buNone/>
            </a:pPr>
            <a:r>
              <a:rPr lang="en-GB" sz="1400"/>
              <a:t> that are presented in the format of WebQuests.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94" name="Google Shape;94;p6"/>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is an Infographic?</a:t>
            </a:r>
            <a:endParaRPr/>
          </a:p>
          <a:p>
            <a:pPr indent="0" lvl="0" marL="38100" rtl="0" algn="l">
              <a:lnSpc>
                <a:spcPct val="100000"/>
              </a:lnSpc>
              <a:spcBef>
                <a:spcPts val="600"/>
              </a:spcBef>
              <a:spcAft>
                <a:spcPts val="0"/>
              </a:spcAft>
              <a:buSzPts val="3000"/>
              <a:buNone/>
            </a:pPr>
            <a:r>
              <a:rPr lang="en-GB" sz="1400"/>
              <a:t>An Infographic is:</a:t>
            </a:r>
            <a:endParaRPr/>
          </a:p>
          <a:p>
            <a:pPr indent="-419100" lvl="0" marL="457200" rtl="0" algn="l">
              <a:lnSpc>
                <a:spcPct val="100000"/>
              </a:lnSpc>
              <a:spcBef>
                <a:spcPts val="600"/>
              </a:spcBef>
              <a:spcAft>
                <a:spcPts val="0"/>
              </a:spcAft>
              <a:buSzPts val="3000"/>
              <a:buChar char="●"/>
            </a:pPr>
            <a:r>
              <a:rPr b="1" i="1" lang="en-GB" sz="1400"/>
              <a:t>“a picture or diagram or a group of pictures or diagrams showing or explaining information.”  </a:t>
            </a:r>
            <a:r>
              <a:rPr lang="en-GB" sz="1200"/>
              <a:t>(Cambridge Dictionary)</a:t>
            </a:r>
            <a:endParaRPr/>
          </a:p>
          <a:p>
            <a:pPr indent="-419100" lvl="0" marL="457200" rtl="0" algn="l">
              <a:lnSpc>
                <a:spcPct val="100000"/>
              </a:lnSpc>
              <a:spcBef>
                <a:spcPts val="600"/>
              </a:spcBef>
              <a:spcAft>
                <a:spcPts val="0"/>
              </a:spcAft>
              <a:buSzPts val="3000"/>
              <a:buChar char="●"/>
            </a:pPr>
            <a:r>
              <a:rPr b="1" i="1" lang="en-GB" sz="1400"/>
              <a:t>“a visual representation of information or data, e.g. as a chart or diagram.”</a:t>
            </a:r>
            <a:r>
              <a:rPr lang="en-GB" sz="1400"/>
              <a:t> (</a:t>
            </a:r>
            <a:r>
              <a:rPr lang="en-GB" sz="1200"/>
              <a:t>Oxford Dictionary)</a:t>
            </a:r>
            <a:endParaRPr/>
          </a:p>
          <a:p>
            <a:pPr indent="0" lvl="0" marL="38100" rtl="0" algn="l">
              <a:lnSpc>
                <a:spcPct val="100000"/>
              </a:lnSpc>
              <a:spcBef>
                <a:spcPts val="600"/>
              </a:spcBef>
              <a:spcAft>
                <a:spcPts val="0"/>
              </a:spcAft>
              <a:buSzPts val="3000"/>
              <a:buNone/>
            </a:pPr>
            <a:r>
              <a:rPr lang="en-GB" sz="1400"/>
              <a:t>But the meaning of an infographic is something much more specific.</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An infographic is a collection of imagery, data visualizations like pie charts and bar graphs, and minimal text that gives an easy-to-understand overview of a topic.</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Infographics use striking, engaging visuals to communicate information quickly and clearly.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27" name="Google Shape;427;p60"/>
          <p:cNvSpPr txBox="1"/>
          <p:nvPr>
            <p:ph idx="1" type="body"/>
          </p:nvPr>
        </p:nvSpPr>
        <p:spPr>
          <a:xfrm>
            <a:off x="582200" y="914400"/>
            <a:ext cx="6525300" cy="37697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(4)</a:t>
            </a:r>
            <a:endParaRPr/>
          </a:p>
          <a:p>
            <a:pPr indent="-419100" lvl="0" marL="457200" rtl="0" algn="just">
              <a:lnSpc>
                <a:spcPct val="100000"/>
              </a:lnSpc>
              <a:spcBef>
                <a:spcPts val="600"/>
              </a:spcBef>
              <a:spcAft>
                <a:spcPts val="0"/>
              </a:spcAft>
              <a:buSzPts val="3000"/>
              <a:buChar char="●"/>
            </a:pPr>
            <a:r>
              <a:rPr lang="en-GB" sz="1400"/>
              <a:t>The Sticks’n’Stones Infographics are designed to be used in a classroom setting, with teams of pupils completing the challenges, quizzes and activities, to develop a combined understanding of school bullying, and to resolve to tackle instances of bullying together. </a:t>
            </a:r>
            <a:endParaRPr/>
          </a:p>
          <a:p>
            <a:pPr indent="-419100" lvl="0" marL="457200" rtl="0" algn="just">
              <a:lnSpc>
                <a:spcPct val="100000"/>
              </a:lnSpc>
              <a:spcBef>
                <a:spcPts val="600"/>
              </a:spcBef>
              <a:spcAft>
                <a:spcPts val="0"/>
              </a:spcAft>
              <a:buSzPts val="3000"/>
              <a:buChar char="●"/>
            </a:pPr>
            <a:r>
              <a:rPr lang="en-GB" sz="1400"/>
              <a:t>Each Sticks’n’Stones Interactive Infographics contains the following 4 elements:</a:t>
            </a:r>
            <a:endParaRPr/>
          </a:p>
          <a:p>
            <a:pPr indent="0" lvl="0" marL="38100" rtl="0" algn="just">
              <a:lnSpc>
                <a:spcPct val="100000"/>
              </a:lnSpc>
              <a:spcBef>
                <a:spcPts val="600"/>
              </a:spcBef>
              <a:spcAft>
                <a:spcPts val="0"/>
              </a:spcAft>
              <a:buSzPts val="3000"/>
              <a:buNone/>
            </a:pPr>
            <a:r>
              <a:rPr lang="en-GB" sz="1400"/>
              <a:t>	1. An introductory video </a:t>
            </a:r>
            <a:endParaRPr/>
          </a:p>
          <a:p>
            <a:pPr indent="0" lvl="0" marL="38100" rtl="0" algn="just">
              <a:lnSpc>
                <a:spcPct val="100000"/>
              </a:lnSpc>
              <a:spcBef>
                <a:spcPts val="600"/>
              </a:spcBef>
              <a:spcAft>
                <a:spcPts val="0"/>
              </a:spcAft>
              <a:buSzPts val="3000"/>
              <a:buNone/>
            </a:pPr>
            <a:r>
              <a:rPr lang="en-GB" sz="1400"/>
              <a:t>	2. A quiz or puzzle </a:t>
            </a:r>
            <a:endParaRPr/>
          </a:p>
          <a:p>
            <a:pPr indent="0" lvl="0" marL="38100" rtl="0" algn="just">
              <a:lnSpc>
                <a:spcPct val="100000"/>
              </a:lnSpc>
              <a:spcBef>
                <a:spcPts val="600"/>
              </a:spcBef>
              <a:spcAft>
                <a:spcPts val="0"/>
              </a:spcAft>
              <a:buSzPts val="3000"/>
              <a:buNone/>
            </a:pPr>
            <a:r>
              <a:rPr lang="en-GB" sz="1400"/>
              <a:t>	3. A Digital Breakout </a:t>
            </a:r>
            <a:endParaRPr/>
          </a:p>
          <a:p>
            <a:pPr indent="0" lvl="0" marL="38100" rtl="0" algn="just">
              <a:lnSpc>
                <a:spcPct val="100000"/>
              </a:lnSpc>
              <a:spcBef>
                <a:spcPts val="600"/>
              </a:spcBef>
              <a:spcAft>
                <a:spcPts val="0"/>
              </a:spcAft>
              <a:buSzPts val="3000"/>
              <a:buNone/>
            </a:pPr>
            <a:r>
              <a:rPr lang="en-GB" sz="1400"/>
              <a:t>	4. WebQuest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33" name="Google Shape;433;p61"/>
          <p:cNvSpPr txBox="1"/>
          <p:nvPr>
            <p:ph idx="1" type="body"/>
          </p:nvPr>
        </p:nvSpPr>
        <p:spPr>
          <a:xfrm>
            <a:off x="582200" y="914400"/>
            <a:ext cx="6525300" cy="208899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(5)</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1. </a:t>
            </a:r>
            <a:r>
              <a:rPr lang="en-GB" sz="1400" u="sng"/>
              <a:t>The introductory videos</a:t>
            </a:r>
            <a:r>
              <a:rPr lang="en-GB" sz="1400"/>
              <a:t>: built using Powtoon, these videos will introduce the topic and the key learning content of the interactive infographics. Here pupils will be introduced to key terms and important messages that will help to provide a context to the learning activities that will follow.  </a:t>
            </a:r>
            <a:endParaRPr/>
          </a:p>
        </p:txBody>
      </p:sp>
      <p:pic>
        <p:nvPicPr>
          <p:cNvPr id="434" name="Google Shape;434;p61"/>
          <p:cNvPicPr preferRelativeResize="0"/>
          <p:nvPr/>
        </p:nvPicPr>
        <p:blipFill rotWithShape="1">
          <a:blip r:embed="rId3">
            <a:alphaModFix/>
          </a:blip>
          <a:srcRect b="0" l="0" r="0" t="0"/>
          <a:stretch/>
        </p:blipFill>
        <p:spPr>
          <a:xfrm>
            <a:off x="2340670" y="3064895"/>
            <a:ext cx="3142175" cy="172725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40" name="Google Shape;440;p62"/>
          <p:cNvSpPr txBox="1"/>
          <p:nvPr>
            <p:ph idx="1" type="body"/>
          </p:nvPr>
        </p:nvSpPr>
        <p:spPr>
          <a:xfrm>
            <a:off x="582200" y="914400"/>
            <a:ext cx="6525300" cy="191801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(6)</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2. </a:t>
            </a:r>
            <a:r>
              <a:rPr lang="en-GB" sz="1400" u="sng"/>
              <a:t>The quiz or puzzle</a:t>
            </a:r>
            <a:r>
              <a:rPr lang="en-GB" sz="1400"/>
              <a:t>: developed using KAHOOT, these quizzes and puzzles will test the pupils to define and match key terms introduced in the introductory video. These quizzes will help to reinforce there learning from the video. </a:t>
            </a:r>
            <a:endParaRPr/>
          </a:p>
          <a:p>
            <a:pPr indent="0" lvl="0" marL="38100" rtl="0" algn="just">
              <a:lnSpc>
                <a:spcPct val="100000"/>
              </a:lnSpc>
              <a:spcBef>
                <a:spcPts val="600"/>
              </a:spcBef>
              <a:spcAft>
                <a:spcPts val="0"/>
              </a:spcAft>
              <a:buSzPts val="3000"/>
              <a:buNone/>
            </a:pPr>
            <a:r>
              <a:t/>
            </a:r>
            <a:endParaRPr sz="1400"/>
          </a:p>
        </p:txBody>
      </p:sp>
      <p:pic>
        <p:nvPicPr>
          <p:cNvPr id="441" name="Google Shape;441;p62"/>
          <p:cNvPicPr preferRelativeResize="0"/>
          <p:nvPr/>
        </p:nvPicPr>
        <p:blipFill rotWithShape="1">
          <a:blip r:embed="rId3">
            <a:alphaModFix/>
          </a:blip>
          <a:srcRect b="0" l="0" r="0" t="0"/>
          <a:stretch/>
        </p:blipFill>
        <p:spPr>
          <a:xfrm>
            <a:off x="2096430" y="2984856"/>
            <a:ext cx="4066478" cy="184435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47" name="Google Shape;447;p63"/>
          <p:cNvSpPr txBox="1"/>
          <p:nvPr>
            <p:ph idx="1" type="body"/>
          </p:nvPr>
        </p:nvSpPr>
        <p:spPr>
          <a:xfrm>
            <a:off x="582200" y="914400"/>
            <a:ext cx="6525300" cy="217820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(7)</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3. </a:t>
            </a:r>
            <a:r>
              <a:rPr lang="en-GB" sz="1400" u="sng"/>
              <a:t>The Digital Breakout</a:t>
            </a:r>
            <a:r>
              <a:rPr lang="en-GB" sz="1400"/>
              <a:t>: developed using Google Forms or Google Sites, these challenge-based learning resources will have a minimum of 3 challenges linked to the topic of the infographic. These challenges may include picture games (for naming emotions associated with bullying), word searches (to build vocabulary), self-reflection questions (to evaluate behaviour).</a:t>
            </a:r>
            <a:endParaRPr/>
          </a:p>
          <a:p>
            <a:pPr indent="0" lvl="0" marL="38100" rtl="0" algn="just">
              <a:lnSpc>
                <a:spcPct val="100000"/>
              </a:lnSpc>
              <a:spcBef>
                <a:spcPts val="600"/>
              </a:spcBef>
              <a:spcAft>
                <a:spcPts val="0"/>
              </a:spcAft>
              <a:buSzPts val="3000"/>
              <a:buNone/>
            </a:pPr>
            <a:r>
              <a:rPr lang="en-GB" sz="1400"/>
              <a:t>	</a:t>
            </a:r>
            <a:endParaRPr/>
          </a:p>
        </p:txBody>
      </p:sp>
      <p:pic>
        <p:nvPicPr>
          <p:cNvPr id="448" name="Google Shape;448;p63"/>
          <p:cNvPicPr preferRelativeResize="0"/>
          <p:nvPr/>
        </p:nvPicPr>
        <p:blipFill rotWithShape="1">
          <a:blip r:embed="rId3">
            <a:alphaModFix/>
          </a:blip>
          <a:srcRect b="0" l="0" r="0" t="0"/>
          <a:stretch/>
        </p:blipFill>
        <p:spPr>
          <a:xfrm>
            <a:off x="1888272" y="3167672"/>
            <a:ext cx="4401015" cy="166462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54" name="Google Shape;454;p64"/>
          <p:cNvSpPr txBox="1"/>
          <p:nvPr>
            <p:ph idx="1" type="body"/>
          </p:nvPr>
        </p:nvSpPr>
        <p:spPr>
          <a:xfrm>
            <a:off x="582200" y="914400"/>
            <a:ext cx="6525300" cy="37697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(8)</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4. </a:t>
            </a:r>
            <a:r>
              <a:rPr lang="en-GB" sz="1400" u="sng"/>
              <a:t>The WebQuest</a:t>
            </a:r>
            <a:r>
              <a:rPr lang="en-GB" sz="1400"/>
              <a:t>: is developed as a branded Word document that can be linked online through the project platform and built using a combination of open source educational software. These WebQuests will be designed as a series of small group or team activities, where pupils will work together to address the topic of the infographic and to develop a poster to raise awareness of bullying, or design an anti-bullying charter for their school, for example. These WebQuests will help to empower pupils to work independently together to build the awareness and self-confidence they need to tackle instances of bullying in their school.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60" name="Google Shape;460;p65"/>
          <p:cNvSpPr txBox="1"/>
          <p:nvPr>
            <p:ph idx="1" type="body"/>
          </p:nvPr>
        </p:nvSpPr>
        <p:spPr>
          <a:xfrm>
            <a:off x="582200" y="914400"/>
            <a:ext cx="6525300" cy="37697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(9)</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latin typeface="Didact Gothic"/>
                <a:ea typeface="Didact Gothic"/>
                <a:cs typeface="Didact Gothic"/>
                <a:sym typeface="Didact Gothic"/>
              </a:rPr>
              <a:t>The 35 Interactive Infographics of the Sticks’n’Stones Toolkit have been developed for 5 areas (5 infographics per area), namely:</a:t>
            </a:r>
            <a:endParaRPr/>
          </a:p>
          <a:p>
            <a:pPr indent="0" lvl="0" marL="38100" rtl="0" algn="just">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lang="en-GB" sz="1400">
                <a:latin typeface="Didact Gothic"/>
                <a:ea typeface="Didact Gothic"/>
                <a:cs typeface="Didact Gothic"/>
                <a:sym typeface="Didact Gothic"/>
              </a:rPr>
              <a:t>1. Bullying 101 </a:t>
            </a:r>
            <a:endParaRPr/>
          </a:p>
          <a:p>
            <a:pPr indent="0" lvl="0" marL="38100" rtl="0" algn="just">
              <a:lnSpc>
                <a:spcPct val="100000"/>
              </a:lnSpc>
              <a:spcBef>
                <a:spcPts val="600"/>
              </a:spcBef>
              <a:spcAft>
                <a:spcPts val="0"/>
              </a:spcAft>
              <a:buSzPts val="3000"/>
              <a:buNone/>
            </a:pPr>
            <a:r>
              <a:rPr lang="en-GB" sz="1400">
                <a:latin typeface="Didact Gothic"/>
                <a:ea typeface="Didact Gothic"/>
                <a:cs typeface="Didact Gothic"/>
                <a:sym typeface="Didact Gothic"/>
              </a:rPr>
              <a:t>2. Besties and Frenemies </a:t>
            </a:r>
            <a:endParaRPr/>
          </a:p>
          <a:p>
            <a:pPr indent="0" lvl="0" marL="38100" rtl="0" algn="just">
              <a:lnSpc>
                <a:spcPct val="100000"/>
              </a:lnSpc>
              <a:spcBef>
                <a:spcPts val="600"/>
              </a:spcBef>
              <a:spcAft>
                <a:spcPts val="0"/>
              </a:spcAft>
              <a:buSzPts val="3000"/>
              <a:buNone/>
            </a:pPr>
            <a:r>
              <a:rPr lang="en-GB" sz="1400">
                <a:latin typeface="Didact Gothic"/>
                <a:ea typeface="Didact Gothic"/>
                <a:cs typeface="Didact Gothic"/>
                <a:sym typeface="Didact Gothic"/>
              </a:rPr>
              <a:t>3. Don’t be mean behind your screen </a:t>
            </a:r>
            <a:endParaRPr/>
          </a:p>
          <a:p>
            <a:pPr indent="0" lvl="0" marL="38100" rtl="0" algn="just">
              <a:lnSpc>
                <a:spcPct val="100000"/>
              </a:lnSpc>
              <a:spcBef>
                <a:spcPts val="600"/>
              </a:spcBef>
              <a:spcAft>
                <a:spcPts val="0"/>
              </a:spcAft>
              <a:buSzPts val="3000"/>
              <a:buNone/>
            </a:pPr>
            <a:r>
              <a:rPr lang="en-GB" sz="1400">
                <a:latin typeface="Didact Gothic"/>
                <a:ea typeface="Didact Gothic"/>
                <a:cs typeface="Didact Gothic"/>
                <a:sym typeface="Didact Gothic"/>
              </a:rPr>
              <a:t>4. How bullying affects me and my school </a:t>
            </a:r>
            <a:endParaRPr/>
          </a:p>
          <a:p>
            <a:pPr indent="0" lvl="0" marL="38100" rtl="0" algn="just">
              <a:lnSpc>
                <a:spcPct val="100000"/>
              </a:lnSpc>
              <a:spcBef>
                <a:spcPts val="600"/>
              </a:spcBef>
              <a:spcAft>
                <a:spcPts val="0"/>
              </a:spcAft>
              <a:buSzPts val="3000"/>
              <a:buNone/>
            </a:pPr>
            <a:r>
              <a:rPr lang="en-GB" sz="1400">
                <a:latin typeface="Didact Gothic"/>
                <a:ea typeface="Didact Gothic"/>
                <a:cs typeface="Didact Gothic"/>
                <a:sym typeface="Didact Gothic"/>
              </a:rPr>
              <a:t>5. A world without bullies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66" name="Google Shape;466;p66"/>
          <p:cNvSpPr txBox="1"/>
          <p:nvPr>
            <p:ph idx="1" type="body"/>
          </p:nvPr>
        </p:nvSpPr>
        <p:spPr>
          <a:xfrm>
            <a:off x="582200" y="914399"/>
            <a:ext cx="6525300" cy="3836021"/>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(10)</a:t>
            </a:r>
            <a:endParaRPr/>
          </a:p>
          <a:p>
            <a:pPr indent="0" lvl="0" marL="38100" rtl="0" algn="just">
              <a:lnSpc>
                <a:spcPct val="100000"/>
              </a:lnSpc>
              <a:spcBef>
                <a:spcPts val="600"/>
              </a:spcBef>
              <a:spcAft>
                <a:spcPts val="0"/>
              </a:spcAft>
              <a:buSzPts val="3000"/>
              <a:buNone/>
            </a:pPr>
            <a:r>
              <a:rPr b="1" lang="en-GB" sz="1400">
                <a:latin typeface="Didact Gothic"/>
                <a:ea typeface="Didact Gothic"/>
                <a:cs typeface="Didact Gothic"/>
                <a:sym typeface="Didact Gothic"/>
              </a:rPr>
              <a:t>1. Bullying 101 </a:t>
            </a:r>
            <a:r>
              <a:rPr lang="en-GB" sz="1400">
                <a:latin typeface="Didact Gothic"/>
                <a:ea typeface="Didact Gothic"/>
                <a:cs typeface="Didact Gothic"/>
                <a:sym typeface="Didact Gothic"/>
              </a:rPr>
              <a:t>– these resources introduce pupils to what bullying is and what it is not, the different types of bullying, the roles involved in bullying and what they should do if they see a peer being bullied, or if they are victims of bullying themselves.</a:t>
            </a:r>
            <a:endParaRPr/>
          </a:p>
          <a:p>
            <a:pPr indent="0" lvl="0" marL="38100" rtl="0" algn="just">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1" lang="en-GB" sz="1400">
                <a:latin typeface="Didact Gothic"/>
                <a:ea typeface="Didact Gothic"/>
                <a:cs typeface="Didact Gothic"/>
                <a:sym typeface="Didact Gothic"/>
              </a:rPr>
              <a:t>2. Besties and Frenemies </a:t>
            </a:r>
            <a:r>
              <a:rPr lang="en-GB" sz="1400">
                <a:latin typeface="Didact Gothic"/>
                <a:ea typeface="Didact Gothic"/>
                <a:cs typeface="Didact Gothic"/>
                <a:sym typeface="Didact Gothic"/>
              </a:rPr>
              <a:t>– these resources teach pupils that it is okay to not be best friends with everyone in class, but that in order to have a safe and happy school environment, they need to have respect for one another and be kind to one another.</a:t>
            </a:r>
            <a:endParaRPr/>
          </a:p>
          <a:p>
            <a:pPr indent="0" lvl="0" marL="38100" rtl="0" algn="just">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1" lang="en-GB" sz="1400">
                <a:latin typeface="Didact Gothic"/>
                <a:ea typeface="Didact Gothic"/>
                <a:cs typeface="Didact Gothic"/>
                <a:sym typeface="Didact Gothic"/>
              </a:rPr>
              <a:t>3. Don’t be mean behind your screen </a:t>
            </a:r>
            <a:r>
              <a:rPr lang="en-GB" sz="1400">
                <a:latin typeface="Didact Gothic"/>
                <a:ea typeface="Didact Gothic"/>
                <a:cs typeface="Didact Gothic"/>
                <a:sym typeface="Didact Gothic"/>
              </a:rPr>
              <a:t>– these resources aim to reinforce the message that if you wouldn’t feel happy to say it to someone’s face, you shouldn’t be saying it or sharing it online.</a:t>
            </a:r>
            <a:endParaRPr/>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72" name="Google Shape;472;p67"/>
          <p:cNvSpPr txBox="1"/>
          <p:nvPr>
            <p:ph idx="1" type="body"/>
          </p:nvPr>
        </p:nvSpPr>
        <p:spPr>
          <a:xfrm>
            <a:off x="582200" y="914399"/>
            <a:ext cx="6525300" cy="3836021"/>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Calibri"/>
                <a:ea typeface="Calibri"/>
                <a:cs typeface="Calibri"/>
                <a:sym typeface="Calibri"/>
              </a:rPr>
              <a:t>What is the Sticks’n’Stones “</a:t>
            </a:r>
            <a:r>
              <a:rPr i="1" lang="en-GB" sz="2000">
                <a:latin typeface="Calibri"/>
                <a:ea typeface="Calibri"/>
                <a:cs typeface="Calibri"/>
                <a:sym typeface="Calibri"/>
              </a:rPr>
              <a:t>Toolkit of Interactive Infographics Resources to Combat Bullying” </a:t>
            </a:r>
            <a:r>
              <a:rPr lang="en-GB" sz="2000">
                <a:latin typeface="Calibri"/>
                <a:ea typeface="Calibri"/>
                <a:cs typeface="Calibri"/>
                <a:sym typeface="Calibri"/>
              </a:rPr>
              <a:t>(11)</a:t>
            </a:r>
            <a:endParaRPr/>
          </a:p>
          <a:p>
            <a:pPr indent="0" lvl="0" marL="38100" rtl="0" algn="l">
              <a:lnSpc>
                <a:spcPct val="100000"/>
              </a:lnSpc>
              <a:spcBef>
                <a:spcPts val="600"/>
              </a:spcBef>
              <a:spcAft>
                <a:spcPts val="0"/>
              </a:spcAft>
              <a:buSzPts val="3000"/>
              <a:buNone/>
            </a:pPr>
            <a:r>
              <a:t/>
            </a:r>
            <a:endParaRPr sz="1400">
              <a:latin typeface="Calibri"/>
              <a:ea typeface="Calibri"/>
              <a:cs typeface="Calibri"/>
              <a:sym typeface="Calibri"/>
            </a:endParaRPr>
          </a:p>
          <a:p>
            <a:pPr indent="0" lvl="0" marL="38100" rtl="0" algn="just">
              <a:lnSpc>
                <a:spcPct val="100000"/>
              </a:lnSpc>
              <a:spcBef>
                <a:spcPts val="600"/>
              </a:spcBef>
              <a:spcAft>
                <a:spcPts val="0"/>
              </a:spcAft>
              <a:buSzPts val="3000"/>
              <a:buNone/>
            </a:pPr>
            <a:r>
              <a:rPr b="1" lang="en-GB" sz="1400"/>
              <a:t>4. How bullying affects me and my school </a:t>
            </a:r>
            <a:r>
              <a:rPr lang="en-GB" sz="1400"/>
              <a:t>– these resources look at the short- and long-term impact that bullying can have on young people and how it can impact the overall wellbeing in the school community. These resources will address some of the negative thoughts and feelings that people can have about themselves when they are being bullied or cyberbullied, or both, and why it is harmful for others to engage in any type of bullying.</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b="1" lang="en-GB" sz="1400"/>
              <a:t>5. A world without bullies </a:t>
            </a:r>
            <a:r>
              <a:rPr lang="en-GB" sz="1400"/>
              <a:t>– these resources ask pupils to imagine a world without bullying, and to think of ways that they could help their school to eradicate bullying once and for all.</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5 </a:t>
            </a:r>
            <a:endParaRPr/>
          </a:p>
        </p:txBody>
      </p:sp>
      <p:sp>
        <p:nvSpPr>
          <p:cNvPr id="478" name="Google Shape;478;p68"/>
          <p:cNvSpPr txBox="1"/>
          <p:nvPr>
            <p:ph idx="1" type="body"/>
          </p:nvPr>
        </p:nvSpPr>
        <p:spPr>
          <a:xfrm>
            <a:off x="475785" y="852899"/>
            <a:ext cx="6757639" cy="3964427"/>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Group work</a:t>
            </a:r>
            <a:r>
              <a:rPr b="1" lang="en-GB" sz="1400"/>
              <a:t>: </a:t>
            </a:r>
            <a:endParaRPr/>
          </a:p>
          <a:p>
            <a:pPr indent="0" lvl="0" marL="38100" rtl="0" algn="l">
              <a:lnSpc>
                <a:spcPct val="100000"/>
              </a:lnSpc>
              <a:spcBef>
                <a:spcPts val="600"/>
              </a:spcBef>
              <a:spcAft>
                <a:spcPts val="0"/>
              </a:spcAft>
              <a:buSzPts val="3000"/>
              <a:buNone/>
            </a:pPr>
            <a:r>
              <a:rPr b="1" lang="en-GB" sz="1400"/>
              <a:t>Hands-n session with Sticks’n’Stones Interactive Infographics</a:t>
            </a:r>
            <a:endParaRPr sz="1400"/>
          </a:p>
          <a:p>
            <a:pPr indent="0" lvl="0" marL="38100" rtl="0" algn="l">
              <a:lnSpc>
                <a:spcPct val="100000"/>
              </a:lnSpc>
              <a:spcBef>
                <a:spcPts val="600"/>
              </a:spcBef>
              <a:spcAft>
                <a:spcPts val="0"/>
              </a:spcAft>
              <a:buSzPts val="3000"/>
              <a:buNone/>
            </a:pPr>
            <a:r>
              <a:rPr lang="en-GB" sz="1300"/>
              <a:t>⮚ Split in groups of 3-5 trainees (the trainer will organize the groups)</a:t>
            </a:r>
            <a:endParaRPr/>
          </a:p>
          <a:p>
            <a:pPr indent="0" lvl="0" marL="38100" rtl="0" algn="just">
              <a:lnSpc>
                <a:spcPct val="100000"/>
              </a:lnSpc>
              <a:spcBef>
                <a:spcPts val="600"/>
              </a:spcBef>
              <a:spcAft>
                <a:spcPts val="0"/>
              </a:spcAft>
              <a:buSzPts val="3000"/>
              <a:buNone/>
            </a:pPr>
            <a:r>
              <a:rPr lang="en-GB" sz="1300"/>
              <a:t>⮚ Access the Sticks’n’Stones Toolkit at: </a:t>
            </a:r>
            <a:r>
              <a:rPr lang="en-GB" sz="1300">
                <a:solidFill>
                  <a:srgbClr val="FF0000"/>
                </a:solidFill>
              </a:rPr>
              <a:t>link to be included here!</a:t>
            </a:r>
            <a:endParaRPr/>
          </a:p>
          <a:p>
            <a:pPr indent="0" lvl="0" marL="38100" rtl="0" algn="just">
              <a:lnSpc>
                <a:spcPct val="100000"/>
              </a:lnSpc>
              <a:spcBef>
                <a:spcPts val="600"/>
              </a:spcBef>
              <a:spcAft>
                <a:spcPts val="0"/>
              </a:spcAft>
              <a:buSzPts val="3000"/>
              <a:buNone/>
            </a:pPr>
            <a:r>
              <a:rPr lang="en-GB" sz="1300"/>
              <a:t>⮚ </a:t>
            </a:r>
            <a:r>
              <a:rPr lang="en-GB" sz="1300">
                <a:solidFill>
                  <a:schemeClr val="dk1"/>
                </a:solidFill>
              </a:rPr>
              <a:t>Find the infographic indicated by trainer for your group (the trainer will allocate a different infographic for each group)</a:t>
            </a:r>
            <a:endParaRPr sz="1300">
              <a:solidFill>
                <a:schemeClr val="dk1"/>
              </a:solidFill>
            </a:endParaRPr>
          </a:p>
          <a:p>
            <a:pPr indent="0" lvl="0" marL="38100" rtl="0" algn="just">
              <a:lnSpc>
                <a:spcPct val="100000"/>
              </a:lnSpc>
              <a:spcBef>
                <a:spcPts val="600"/>
              </a:spcBef>
              <a:spcAft>
                <a:spcPts val="0"/>
              </a:spcAft>
              <a:buSzPts val="3000"/>
              <a:buNone/>
            </a:pPr>
            <a:r>
              <a:rPr lang="en-GB" sz="1300"/>
              <a:t>⮚ Go through the infographic and think how you would implement it with your pupils</a:t>
            </a:r>
            <a:endParaRPr/>
          </a:p>
          <a:p>
            <a:pPr indent="0" lvl="0" marL="38100" rtl="0" algn="just">
              <a:lnSpc>
                <a:spcPct val="100000"/>
              </a:lnSpc>
              <a:spcBef>
                <a:spcPts val="600"/>
              </a:spcBef>
              <a:spcAft>
                <a:spcPts val="0"/>
              </a:spcAft>
              <a:buSzPts val="3000"/>
              <a:buNone/>
            </a:pPr>
            <a:r>
              <a:rPr lang="en-GB" sz="1300"/>
              <a:t>⮚ While you go, discuss with peers in your group, share impressions and exchange ideas on how to conduct the class based on the content of that infographic</a:t>
            </a:r>
            <a:endParaRPr/>
          </a:p>
          <a:p>
            <a:pPr indent="0" lvl="0" marL="38100" rtl="0" algn="just">
              <a:lnSpc>
                <a:spcPct val="100000"/>
              </a:lnSpc>
              <a:spcBef>
                <a:spcPts val="600"/>
              </a:spcBef>
              <a:spcAft>
                <a:spcPts val="0"/>
              </a:spcAft>
              <a:buSzPts val="3000"/>
              <a:buNone/>
            </a:pPr>
            <a:r>
              <a:rPr lang="en-GB" sz="1300"/>
              <a:t>⮚ Write down within your group 3 strong points of the infographic (or 3 aspects that you liked the most) and 3 suggestions for its improvement, if any.</a:t>
            </a:r>
            <a:endParaRPr/>
          </a:p>
          <a:p>
            <a:pPr indent="0" lvl="0" marL="38100" rtl="0" algn="just">
              <a:lnSpc>
                <a:spcPct val="100000"/>
              </a:lnSpc>
              <a:spcBef>
                <a:spcPts val="600"/>
              </a:spcBef>
              <a:spcAft>
                <a:spcPts val="0"/>
              </a:spcAft>
              <a:buSzPts val="3000"/>
              <a:buNone/>
            </a:pPr>
            <a:r>
              <a:rPr b="1" lang="en-GB" sz="1300"/>
              <a:t>	Working time: 20 minutes</a:t>
            </a:r>
            <a:endParaRPr b="1" sz="1300"/>
          </a:p>
          <a:p>
            <a:pPr indent="0" lvl="0" marL="38100" rtl="0" algn="just">
              <a:lnSpc>
                <a:spcPct val="100000"/>
              </a:lnSpc>
              <a:spcBef>
                <a:spcPts val="600"/>
              </a:spcBef>
              <a:spcAft>
                <a:spcPts val="0"/>
              </a:spcAft>
              <a:buSzPts val="3000"/>
              <a:buNone/>
            </a:pPr>
            <a:r>
              <a:rPr lang="en-GB" sz="1300"/>
              <a:t>⮚ Share your strong points and suggestions with the whole class; deepen the discussion on the value of Sticks’n’Stones Toolkit </a:t>
            </a:r>
            <a:endParaRPr sz="1300"/>
          </a:p>
          <a:p>
            <a:pPr indent="0" lvl="0" marL="38100" rtl="0" algn="just">
              <a:lnSpc>
                <a:spcPct val="100000"/>
              </a:lnSpc>
              <a:spcBef>
                <a:spcPts val="600"/>
              </a:spcBef>
              <a:spcAft>
                <a:spcPts val="0"/>
              </a:spcAft>
              <a:buSzPts val="3000"/>
              <a:buNone/>
            </a:pPr>
            <a:r>
              <a:rPr b="1" lang="en-GB" sz="1300"/>
              <a:t>	Working time: 15 minutes</a:t>
            </a:r>
            <a:endParaRPr/>
          </a:p>
        </p:txBody>
      </p:sp>
      <p:pic>
        <p:nvPicPr>
          <p:cNvPr descr="hard thinking face /&gt; | Funny emoticons, Animated emoticons, Funny emoji  faces" id="479" name="Google Shape;479;p68"/>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85" name="Google Shape;485;p69"/>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How to make interactive infographics with Canva</a:t>
            </a:r>
            <a:endParaRPr/>
          </a:p>
          <a:p>
            <a:pPr indent="-228600" lvl="0" marL="457200" rtl="0" algn="l">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Canva is one of the free technologies for teachers.</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One of the many neat things that you can do with Canva is create Interactive Infographics. You can use nearly any design template in Canva to create Interactive Infographics.</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Adding some hyperlinked elements to an infographic is a good way for pupils to make the sources of their information readily accessible to viewers. Using the linking tool could also be a good way for pupils to provide additional information about the key points that they emphasize in their graphics.</a:t>
            </a:r>
            <a:endParaRPr/>
          </a:p>
          <a:p>
            <a:pPr indent="-228600" lvl="0" marL="457200" rtl="0" algn="just">
              <a:lnSpc>
                <a:spcPct val="100000"/>
              </a:lnSpc>
              <a:spcBef>
                <a:spcPts val="600"/>
              </a:spcBef>
              <a:spcAft>
                <a:spcPts val="0"/>
              </a:spcAft>
              <a:buSzPts val="3000"/>
              <a:buNone/>
            </a:pPr>
            <a:r>
              <a:t/>
            </a:r>
            <a:endParaRPr sz="1400"/>
          </a:p>
          <a:p>
            <a:pPr indent="-228600" lvl="0" marL="457200" rtl="0" algn="l">
              <a:lnSpc>
                <a:spcPct val="100000"/>
              </a:lnSpc>
              <a:spcBef>
                <a:spcPts val="600"/>
              </a:spcBef>
              <a:spcAft>
                <a:spcPts val="0"/>
              </a:spcAft>
              <a:buSzPts val="3000"/>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nvSpPr>
        <p:spPr>
          <a:xfrm>
            <a:off x="5084955" y="854927"/>
            <a:ext cx="3156088" cy="3449444"/>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0" i="0" lang="en-GB" sz="4000" u="none" cap="none" strike="noStrike">
                <a:solidFill>
                  <a:srgbClr val="000000"/>
                </a:solidFill>
                <a:latin typeface="Calibri"/>
                <a:ea typeface="Calibri"/>
                <a:cs typeface="Calibri"/>
                <a:sym typeface="Calibri"/>
              </a:rPr>
              <a:t>A good Infographic is worth a thousand words!</a:t>
            </a:r>
            <a:endParaRPr/>
          </a:p>
        </p:txBody>
      </p:sp>
      <p:pic>
        <p:nvPicPr>
          <p:cNvPr descr="Educational infographics template with pencil Vector Image" id="100" name="Google Shape;100;p7"/>
          <p:cNvPicPr preferRelativeResize="0"/>
          <p:nvPr/>
        </p:nvPicPr>
        <p:blipFill rotWithShape="1">
          <a:blip r:embed="rId3">
            <a:alphaModFix/>
          </a:blip>
          <a:srcRect b="0" l="0" r="0" t="0"/>
          <a:stretch/>
        </p:blipFill>
        <p:spPr>
          <a:xfrm>
            <a:off x="1287984" y="365266"/>
            <a:ext cx="3714384" cy="4035749"/>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6 </a:t>
            </a:r>
            <a:endParaRPr/>
          </a:p>
        </p:txBody>
      </p:sp>
      <p:sp>
        <p:nvSpPr>
          <p:cNvPr id="491" name="Google Shape;491;p70"/>
          <p:cNvSpPr txBox="1"/>
          <p:nvPr>
            <p:ph idx="1" type="body"/>
          </p:nvPr>
        </p:nvSpPr>
        <p:spPr>
          <a:xfrm>
            <a:off x="475786" y="852899"/>
            <a:ext cx="6690732" cy="3890086"/>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Whole class work</a:t>
            </a:r>
            <a:r>
              <a:rPr b="1" lang="en-GB" sz="1400"/>
              <a:t>: </a:t>
            </a:r>
            <a:endParaRPr/>
          </a:p>
          <a:p>
            <a:pPr indent="0" lvl="0" marL="38100" rtl="0" algn="just">
              <a:lnSpc>
                <a:spcPct val="100000"/>
              </a:lnSpc>
              <a:spcBef>
                <a:spcPts val="600"/>
              </a:spcBef>
              <a:spcAft>
                <a:spcPts val="0"/>
              </a:spcAft>
              <a:buSzPts val="3000"/>
              <a:buNone/>
            </a:pPr>
            <a:r>
              <a:t/>
            </a:r>
            <a:endParaRPr b="1" sz="1300"/>
          </a:p>
          <a:p>
            <a:pPr indent="0" lvl="0" marL="38100" rtl="0" algn="just">
              <a:lnSpc>
                <a:spcPct val="100000"/>
              </a:lnSpc>
              <a:spcBef>
                <a:spcPts val="600"/>
              </a:spcBef>
              <a:spcAft>
                <a:spcPts val="0"/>
              </a:spcAft>
              <a:buSzPts val="3000"/>
              <a:buNone/>
            </a:pPr>
            <a:r>
              <a:rPr lang="en-GB" sz="1300"/>
              <a:t>⮚ Watch the video at the link:  </a:t>
            </a:r>
            <a:r>
              <a:rPr lang="en-GB" sz="1300" u="sng">
                <a:solidFill>
                  <a:schemeClr val="hlink"/>
                </a:solidFill>
                <a:hlinkClick r:id="rId3"/>
              </a:rPr>
              <a:t>https://www.youtube.com/watch?v=2csQTdfrctk</a:t>
            </a:r>
            <a:r>
              <a:rPr lang="en-GB" sz="1300"/>
              <a:t>  to find out how make an Interactive Infographic with Canva.</a:t>
            </a:r>
            <a:endParaRPr/>
          </a:p>
          <a:p>
            <a:pPr indent="0" lvl="0" marL="38100" rtl="0" algn="just">
              <a:lnSpc>
                <a:spcPct val="100000"/>
              </a:lnSpc>
              <a:spcBef>
                <a:spcPts val="600"/>
              </a:spcBef>
              <a:spcAft>
                <a:spcPts val="0"/>
              </a:spcAft>
              <a:buSzPts val="3000"/>
              <a:buNone/>
            </a:pPr>
            <a:r>
              <a:rPr lang="en-GB" sz="1300"/>
              <a:t>⮚ Brainstorm with the whole class on the ideas of using Canva to design Interactive Infographics and write ideas on sticky notes about strong points on the value of Canva-designed infographics for teachers/education.</a:t>
            </a:r>
            <a:endParaRPr b="1" sz="1300"/>
          </a:p>
          <a:p>
            <a:pPr indent="0" lvl="0" marL="38100" rtl="0" algn="just">
              <a:lnSpc>
                <a:spcPct val="100000"/>
              </a:lnSpc>
              <a:spcBef>
                <a:spcPts val="600"/>
              </a:spcBef>
              <a:spcAft>
                <a:spcPts val="0"/>
              </a:spcAft>
              <a:buSzPts val="3000"/>
              <a:buNone/>
            </a:pPr>
            <a:r>
              <a:t/>
            </a:r>
            <a:endParaRPr b="1" sz="1300"/>
          </a:p>
          <a:p>
            <a:pPr indent="0" lvl="0" marL="38100" rtl="0" algn="just">
              <a:lnSpc>
                <a:spcPct val="100000"/>
              </a:lnSpc>
              <a:spcBef>
                <a:spcPts val="600"/>
              </a:spcBef>
              <a:spcAft>
                <a:spcPts val="0"/>
              </a:spcAft>
              <a:buSzPts val="3000"/>
              <a:buNone/>
            </a:pPr>
            <a:r>
              <a:t/>
            </a:r>
            <a:endParaRPr b="1" sz="1300"/>
          </a:p>
          <a:p>
            <a:pPr indent="0" lvl="0" marL="38100" rtl="0" algn="just">
              <a:lnSpc>
                <a:spcPct val="100000"/>
              </a:lnSpc>
              <a:spcBef>
                <a:spcPts val="600"/>
              </a:spcBef>
              <a:spcAft>
                <a:spcPts val="0"/>
              </a:spcAft>
              <a:buSzPts val="3000"/>
              <a:buNone/>
            </a:pPr>
            <a:r>
              <a:t/>
            </a:r>
            <a:endParaRPr b="1" sz="1300"/>
          </a:p>
          <a:p>
            <a:pPr indent="0" lvl="0" marL="38100" rtl="0" algn="just">
              <a:lnSpc>
                <a:spcPct val="100000"/>
              </a:lnSpc>
              <a:spcBef>
                <a:spcPts val="600"/>
              </a:spcBef>
              <a:spcAft>
                <a:spcPts val="0"/>
              </a:spcAft>
              <a:buSzPts val="3000"/>
              <a:buNone/>
            </a:pPr>
            <a:r>
              <a:rPr b="1" lang="en-GB" sz="1300"/>
              <a:t>Working time: 15 minutes</a:t>
            </a:r>
            <a:endParaRPr/>
          </a:p>
        </p:txBody>
      </p:sp>
      <p:pic>
        <p:nvPicPr>
          <p:cNvPr descr="hard thinking face /&gt; | Funny emoticons, Animated emoticons, Funny emoji  faces" id="492" name="Google Shape;492;p70"/>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pic>
        <p:nvPicPr>
          <p:cNvPr id="493" name="Google Shape;493;p70"/>
          <p:cNvPicPr preferRelativeResize="0"/>
          <p:nvPr/>
        </p:nvPicPr>
        <p:blipFill rotWithShape="1">
          <a:blip r:embed="rId5">
            <a:alphaModFix/>
          </a:blip>
          <a:srcRect b="0" l="0" r="0" t="0"/>
          <a:stretch/>
        </p:blipFill>
        <p:spPr>
          <a:xfrm>
            <a:off x="3152077" y="2933252"/>
            <a:ext cx="3944163" cy="186898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499" name="Google Shape;499;p71"/>
          <p:cNvSpPr txBox="1"/>
          <p:nvPr>
            <p:ph idx="1" type="body"/>
          </p:nvPr>
        </p:nvSpPr>
        <p:spPr>
          <a:xfrm>
            <a:off x="582200" y="929268"/>
            <a:ext cx="6525300" cy="37548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1900">
                <a:latin typeface="Calibri"/>
                <a:ea typeface="Calibri"/>
                <a:cs typeface="Calibri"/>
                <a:sym typeface="Calibri"/>
              </a:rPr>
              <a:t>How to design digital lesson plans by using Lesson Plan Canvas and include Interactive Infographics from Sticks’n’Stones Toolkit and other digital learning resources 		(1)</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With Canva is possible to create many types of resources, as it offers a large variety of templates for: presentations, videos, infographics, wall calendars, photo collages, book covers, mind maps, posters, lesson plans and many more.</a:t>
            </a:r>
            <a:endParaRPr/>
          </a:p>
          <a:p>
            <a:pPr indent="-419100" lvl="0" marL="457200" rtl="0" algn="just">
              <a:lnSpc>
                <a:spcPct val="100000"/>
              </a:lnSpc>
              <a:spcBef>
                <a:spcPts val="600"/>
              </a:spcBef>
              <a:spcAft>
                <a:spcPts val="0"/>
              </a:spcAft>
              <a:buSzPts val="3000"/>
              <a:buChar char="●"/>
            </a:pPr>
            <a:r>
              <a:rPr lang="en-GB" sz="1400"/>
              <a:t>Templates can be combined, personalised/customised and various information may be included, thus to meet the purpose and educational interests of the creator.</a:t>
            </a:r>
            <a:endParaRPr/>
          </a:p>
          <a:p>
            <a:pPr indent="-419100" lvl="0" marL="457200" rtl="0" algn="just">
              <a:lnSpc>
                <a:spcPct val="100000"/>
              </a:lnSpc>
              <a:spcBef>
                <a:spcPts val="600"/>
              </a:spcBef>
              <a:spcAft>
                <a:spcPts val="0"/>
              </a:spcAft>
              <a:buSzPts val="3000"/>
              <a:buChar char="●"/>
            </a:pPr>
            <a:r>
              <a:rPr lang="en-GB" sz="1400"/>
              <a:t>The </a:t>
            </a:r>
            <a:r>
              <a:rPr b="1" lang="en-GB" sz="1400"/>
              <a:t>Lesson Plan Canva </a:t>
            </a:r>
            <a:r>
              <a:rPr lang="en-GB" sz="1400"/>
              <a:t>is based on the Business Model Canva, but it has been adapted to be applied to a primary teaching session, and it is an effective tool for integrating technology into the classroom. </a:t>
            </a:r>
            <a:endParaRPr/>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505" name="Google Shape;505;p72"/>
          <p:cNvSpPr txBox="1"/>
          <p:nvPr>
            <p:ph idx="1" type="body"/>
          </p:nvPr>
        </p:nvSpPr>
        <p:spPr>
          <a:xfrm>
            <a:off x="582200" y="852900"/>
            <a:ext cx="6525300" cy="823189"/>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1900">
                <a:latin typeface="Calibri"/>
                <a:ea typeface="Calibri"/>
                <a:cs typeface="Calibri"/>
                <a:sym typeface="Calibri"/>
              </a:rPr>
              <a:t>Canva teaches you in 5 steps how to make a lesson plan with its templates!</a:t>
            </a:r>
            <a:endParaRPr/>
          </a:p>
          <a:p>
            <a:pPr indent="-228600" lvl="0" marL="457200" rtl="0" algn="l">
              <a:lnSpc>
                <a:spcPct val="100000"/>
              </a:lnSpc>
              <a:spcBef>
                <a:spcPts val="600"/>
              </a:spcBef>
              <a:spcAft>
                <a:spcPts val="0"/>
              </a:spcAft>
              <a:buSzPts val="3000"/>
              <a:buNone/>
            </a:pPr>
            <a:r>
              <a:t/>
            </a:r>
            <a:endParaRPr sz="1400">
              <a:latin typeface="Didact Gothic"/>
              <a:ea typeface="Didact Gothic"/>
              <a:cs typeface="Didact Gothic"/>
              <a:sym typeface="Didact Gothic"/>
            </a:endParaRPr>
          </a:p>
        </p:txBody>
      </p:sp>
      <p:pic>
        <p:nvPicPr>
          <p:cNvPr id="506" name="Google Shape;506;p72"/>
          <p:cNvPicPr preferRelativeResize="0"/>
          <p:nvPr/>
        </p:nvPicPr>
        <p:blipFill rotWithShape="1">
          <a:blip r:embed="rId3">
            <a:alphaModFix/>
          </a:blip>
          <a:srcRect b="0" l="0" r="0" t="0"/>
          <a:stretch/>
        </p:blipFill>
        <p:spPr>
          <a:xfrm>
            <a:off x="696345" y="1609155"/>
            <a:ext cx="6297009" cy="316107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A.1.3 Creating digital lesson plans to use interactive infographics in primary education </a:t>
            </a:r>
            <a:endParaRPr/>
          </a:p>
        </p:txBody>
      </p:sp>
      <p:sp>
        <p:nvSpPr>
          <p:cNvPr id="512" name="Google Shape;512;p73"/>
          <p:cNvSpPr txBox="1"/>
          <p:nvPr>
            <p:ph idx="1" type="body"/>
          </p:nvPr>
        </p:nvSpPr>
        <p:spPr>
          <a:xfrm>
            <a:off x="582200" y="906966"/>
            <a:ext cx="6525300" cy="385832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1900">
                <a:latin typeface="Calibri"/>
                <a:ea typeface="Calibri"/>
                <a:cs typeface="Calibri"/>
                <a:sym typeface="Calibri"/>
              </a:rPr>
              <a:t>How to design digital lesson plans by using Lesson Plan Canvas and include Interactive Infographics from Sticks’n’Stones Toolkit and other digital learning resources 		(2)</a:t>
            </a:r>
            <a:endParaRPr/>
          </a:p>
          <a:p>
            <a:pPr indent="0" lvl="0" marL="38100" rtl="0" algn="just">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lang="en-GB" sz="1400">
                <a:latin typeface="Didact Gothic"/>
                <a:ea typeface="Didact Gothic"/>
                <a:cs typeface="Didact Gothic"/>
                <a:sym typeface="Didact Gothic"/>
              </a:rPr>
              <a:t>Each of the 35 Interactive Infographics in the Sticks’n’Stones Toolkit are accompanied by a </a:t>
            </a:r>
            <a:r>
              <a:rPr b="1" lang="en-GB" sz="1400">
                <a:latin typeface="Didact Gothic"/>
                <a:ea typeface="Didact Gothic"/>
                <a:cs typeface="Didact Gothic"/>
                <a:sym typeface="Didact Gothic"/>
              </a:rPr>
              <a:t>Teacher Handbook</a:t>
            </a:r>
            <a:r>
              <a:rPr lang="en-GB" sz="1400">
                <a:latin typeface="Didact Gothic"/>
                <a:ea typeface="Didact Gothic"/>
                <a:cs typeface="Didact Gothic"/>
                <a:sym typeface="Didact Gothic"/>
              </a:rPr>
              <a:t>. They include useful information for how the activities in the Interactive Infographics can be delivered in a classroom setting in primary schools. </a:t>
            </a:r>
            <a:r>
              <a:rPr b="1" lang="en-GB" sz="1400">
                <a:solidFill>
                  <a:srgbClr val="216BE0"/>
                </a:solidFill>
                <a:latin typeface="Didact Gothic"/>
                <a:ea typeface="Didact Gothic"/>
                <a:cs typeface="Didact Gothic"/>
                <a:sym typeface="Didact Gothic"/>
              </a:rPr>
              <a:t>REMEMBER:</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Interactive Infographics from Sticks’n’Stones Toolkit </a:t>
            </a:r>
            <a:endParaRPr sz="1400">
              <a:latin typeface="Didact Gothic"/>
              <a:ea typeface="Didact Gothic"/>
              <a:cs typeface="Didact Gothic"/>
              <a:sym typeface="Didact Gothic"/>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Teachers Handbooks from Sticks’n’Stones Toolkit </a:t>
            </a:r>
            <a:endParaRPr sz="1400">
              <a:latin typeface="Didact Gothic"/>
              <a:ea typeface="Didact Gothic"/>
              <a:cs typeface="Didact Gothic"/>
              <a:sym typeface="Didact Gothic"/>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Canvas Lesson Plan Templates from </a:t>
            </a:r>
            <a:r>
              <a:rPr lang="en-GB" sz="1400" u="sng">
                <a:solidFill>
                  <a:schemeClr val="hlink"/>
                </a:solidFill>
                <a:hlinkClick r:id="rId3"/>
              </a:rPr>
              <a:t>https://www.canva.com/</a:t>
            </a:r>
            <a:r>
              <a:rPr lang="en-GB" sz="1400"/>
              <a:t> </a:t>
            </a:r>
            <a:endParaRPr/>
          </a:p>
          <a:p>
            <a:pPr indent="0" lvl="0" marL="38100" rtl="0" algn="just">
              <a:lnSpc>
                <a:spcPct val="100000"/>
              </a:lnSpc>
              <a:spcBef>
                <a:spcPts val="600"/>
              </a:spcBef>
              <a:spcAft>
                <a:spcPts val="0"/>
              </a:spcAft>
              <a:buSzPts val="3000"/>
              <a:buNone/>
            </a:pPr>
            <a:r>
              <a:rPr b="1" lang="en-GB" sz="1400">
                <a:solidFill>
                  <a:srgbClr val="216BE0"/>
                </a:solidFill>
                <a:latin typeface="Didact Gothic"/>
                <a:ea typeface="Didact Gothic"/>
                <a:cs typeface="Didact Gothic"/>
                <a:sym typeface="Didact Gothic"/>
              </a:rPr>
              <a:t>represent a valuable package of educational resources at your hand, for designing and implementing efficient and attractive digital lessons to use in the classroom with your pupils, to raise awareness of and address bullying in their school!</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7 </a:t>
            </a:r>
            <a:endParaRPr/>
          </a:p>
        </p:txBody>
      </p:sp>
      <p:sp>
        <p:nvSpPr>
          <p:cNvPr id="518" name="Google Shape;518;p74"/>
          <p:cNvSpPr txBox="1"/>
          <p:nvPr>
            <p:ph idx="1" type="body"/>
          </p:nvPr>
        </p:nvSpPr>
        <p:spPr>
          <a:xfrm>
            <a:off x="475786" y="929267"/>
            <a:ext cx="6690732" cy="3813717"/>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Whole class work</a:t>
            </a:r>
            <a:r>
              <a:rPr b="1" lang="en-GB" sz="1400"/>
              <a:t>: </a:t>
            </a:r>
            <a:endParaRPr/>
          </a:p>
          <a:p>
            <a:pPr indent="0" lvl="0" marL="38100" rtl="0" algn="just">
              <a:lnSpc>
                <a:spcPct val="100000"/>
              </a:lnSpc>
              <a:spcBef>
                <a:spcPts val="600"/>
              </a:spcBef>
              <a:spcAft>
                <a:spcPts val="0"/>
              </a:spcAft>
              <a:buSzPts val="3000"/>
              <a:buNone/>
            </a:pPr>
            <a:r>
              <a:rPr lang="en-GB" sz="1300"/>
              <a:t>⮚ Watch the tutorial on how to make a </a:t>
            </a:r>
            <a:endParaRPr/>
          </a:p>
          <a:p>
            <a:pPr indent="0" lvl="0" marL="38100" rtl="0" algn="just">
              <a:lnSpc>
                <a:spcPct val="100000"/>
              </a:lnSpc>
              <a:spcBef>
                <a:spcPts val="600"/>
              </a:spcBef>
              <a:spcAft>
                <a:spcPts val="0"/>
              </a:spcAft>
              <a:buSzPts val="3000"/>
              <a:buNone/>
            </a:pPr>
            <a:r>
              <a:rPr lang="en-GB" sz="1300"/>
              <a:t>lesson plan with Canva at the link: </a:t>
            </a:r>
            <a:endParaRPr/>
          </a:p>
          <a:p>
            <a:pPr indent="0" lvl="0" marL="38100" rtl="0" algn="just">
              <a:lnSpc>
                <a:spcPct val="100000"/>
              </a:lnSpc>
              <a:spcBef>
                <a:spcPts val="600"/>
              </a:spcBef>
              <a:spcAft>
                <a:spcPts val="0"/>
              </a:spcAft>
              <a:buSzPts val="3000"/>
              <a:buNone/>
            </a:pPr>
            <a:r>
              <a:rPr lang="en-GB" sz="1400" u="sng">
                <a:solidFill>
                  <a:schemeClr val="hlink"/>
                </a:solidFill>
                <a:hlinkClick r:id="rId3"/>
              </a:rPr>
              <a:t>https://www.youtube.com/watch?v=bt4M2_f9lwY</a:t>
            </a:r>
            <a:r>
              <a:rPr lang="en-GB" sz="1400"/>
              <a:t> </a:t>
            </a:r>
            <a:endParaRPr b="1" sz="1400" u="sng"/>
          </a:p>
          <a:p>
            <a:pPr indent="0" lvl="0" marL="38100" rtl="0" algn="just">
              <a:lnSpc>
                <a:spcPct val="100000"/>
              </a:lnSpc>
              <a:spcBef>
                <a:spcPts val="600"/>
              </a:spcBef>
              <a:spcAft>
                <a:spcPts val="0"/>
              </a:spcAft>
              <a:buSzPts val="3000"/>
              <a:buNone/>
            </a:pPr>
            <a:r>
              <a:t/>
            </a:r>
            <a:endParaRPr b="1" sz="1400" u="sng"/>
          </a:p>
          <a:p>
            <a:pPr indent="0" lvl="0" marL="38100" rtl="0" algn="just">
              <a:lnSpc>
                <a:spcPct val="100000"/>
              </a:lnSpc>
              <a:spcBef>
                <a:spcPts val="600"/>
              </a:spcBef>
              <a:spcAft>
                <a:spcPts val="0"/>
              </a:spcAft>
              <a:buSzPts val="3000"/>
              <a:buNone/>
            </a:pPr>
            <a:r>
              <a:rPr b="1" lang="en-GB" sz="1400" u="sng"/>
              <a:t>Individual work</a:t>
            </a:r>
            <a:r>
              <a:rPr b="1" lang="en-GB" sz="1400"/>
              <a:t>: </a:t>
            </a:r>
            <a:endParaRPr/>
          </a:p>
          <a:p>
            <a:pPr indent="0" lvl="0" marL="38100" rtl="0" algn="just">
              <a:lnSpc>
                <a:spcPct val="100000"/>
              </a:lnSpc>
              <a:spcBef>
                <a:spcPts val="600"/>
              </a:spcBef>
              <a:spcAft>
                <a:spcPts val="0"/>
              </a:spcAft>
              <a:buSzPts val="3000"/>
              <a:buNone/>
            </a:pPr>
            <a:r>
              <a:rPr lang="en-GB" sz="1300"/>
              <a:t>⮚ Access Canva website at: </a:t>
            </a:r>
            <a:r>
              <a:rPr lang="en-GB" sz="1300" u="sng">
                <a:solidFill>
                  <a:schemeClr val="hlink"/>
                </a:solidFill>
                <a:hlinkClick r:id="rId4"/>
              </a:rPr>
              <a:t>https://www.canva.com/</a:t>
            </a:r>
            <a:r>
              <a:rPr lang="en-GB" sz="1300"/>
              <a:t> </a:t>
            </a:r>
            <a:endParaRPr/>
          </a:p>
          <a:p>
            <a:pPr indent="0" lvl="0" marL="38100" rtl="0" algn="just">
              <a:lnSpc>
                <a:spcPct val="100000"/>
              </a:lnSpc>
              <a:spcBef>
                <a:spcPts val="600"/>
              </a:spcBef>
              <a:spcAft>
                <a:spcPts val="0"/>
              </a:spcAft>
              <a:buSzPts val="3000"/>
              <a:buNone/>
            </a:pPr>
            <a:r>
              <a:rPr lang="en-GB" sz="1300"/>
              <a:t> ⮚ Chose a lesson plan template and sketch your own lesson plan on ‘combat bullying in primary schools’</a:t>
            </a:r>
            <a:endParaRPr/>
          </a:p>
          <a:p>
            <a:pPr indent="0" lvl="0" marL="38100" rtl="0" algn="just">
              <a:lnSpc>
                <a:spcPct val="100000"/>
              </a:lnSpc>
              <a:spcBef>
                <a:spcPts val="600"/>
              </a:spcBef>
              <a:spcAft>
                <a:spcPts val="0"/>
              </a:spcAft>
              <a:buSzPts val="3000"/>
              <a:buNone/>
            </a:pPr>
            <a:r>
              <a:rPr lang="en-GB" sz="1300"/>
              <a:t>⮚ Include in your lesson plan one Interactive Infographic from Sticks’n’Stones Toolkit and add at least one other digital learning resources (e.g. video, mind map, H5P exercise, etc.)</a:t>
            </a:r>
            <a:endParaRPr sz="1300"/>
          </a:p>
          <a:p>
            <a:pPr indent="0" lvl="0" marL="38100" rtl="0" algn="just">
              <a:lnSpc>
                <a:spcPct val="100000"/>
              </a:lnSpc>
              <a:spcBef>
                <a:spcPts val="600"/>
              </a:spcBef>
              <a:spcAft>
                <a:spcPts val="0"/>
              </a:spcAft>
              <a:buSzPts val="3000"/>
              <a:buNone/>
            </a:pPr>
            <a:r>
              <a:rPr lang="en-GB" sz="1300"/>
              <a:t>⮚ At the end, the trainer will nominate few trainees and ask them to present their lesson plans. All trainees will be provide feedback and will be engaged in discussions</a:t>
            </a:r>
            <a:endParaRPr b="1" sz="1300"/>
          </a:p>
          <a:p>
            <a:pPr indent="0" lvl="0" marL="38100" rtl="0" algn="just">
              <a:lnSpc>
                <a:spcPct val="100000"/>
              </a:lnSpc>
              <a:spcBef>
                <a:spcPts val="600"/>
              </a:spcBef>
              <a:spcAft>
                <a:spcPts val="0"/>
              </a:spcAft>
              <a:buSzPts val="3000"/>
              <a:buNone/>
            </a:pPr>
            <a:r>
              <a:rPr b="1" lang="en-GB" sz="1300"/>
              <a:t>Working time: 40 minutes</a:t>
            </a:r>
            <a:endParaRPr/>
          </a:p>
        </p:txBody>
      </p:sp>
      <p:pic>
        <p:nvPicPr>
          <p:cNvPr descr="hard thinking face /&gt; | Funny emoticons, Animated emoticons, Funny emoji  faces" id="519" name="Google Shape;519;p74"/>
          <p:cNvPicPr preferRelativeResize="0"/>
          <p:nvPr/>
        </p:nvPicPr>
        <p:blipFill rotWithShape="1">
          <a:blip r:embed="rId5">
            <a:alphaModFix/>
          </a:blip>
          <a:srcRect b="0" l="0" r="0" t="0"/>
          <a:stretch/>
        </p:blipFill>
        <p:spPr>
          <a:xfrm>
            <a:off x="2490439" y="131812"/>
            <a:ext cx="909088" cy="909088"/>
          </a:xfrm>
          <a:prstGeom prst="rect">
            <a:avLst/>
          </a:prstGeom>
          <a:noFill/>
          <a:ln>
            <a:noFill/>
          </a:ln>
        </p:spPr>
      </p:pic>
      <p:pic>
        <p:nvPicPr>
          <p:cNvPr id="520" name="Google Shape;520;p74"/>
          <p:cNvPicPr preferRelativeResize="0"/>
          <p:nvPr/>
        </p:nvPicPr>
        <p:blipFill rotWithShape="1">
          <a:blip r:embed="rId6">
            <a:alphaModFix/>
          </a:blip>
          <a:srcRect b="0" l="0" r="0" t="0"/>
          <a:stretch/>
        </p:blipFill>
        <p:spPr>
          <a:xfrm>
            <a:off x="4572000" y="1040900"/>
            <a:ext cx="2435397" cy="135274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526" name="Google Shape;526;p75"/>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rPr lang="en-GB" sz="1200">
                <a:latin typeface="Calibri"/>
                <a:ea typeface="Calibri"/>
                <a:cs typeface="Calibri"/>
                <a:sym typeface="Calibri"/>
              </a:rPr>
              <a:t>1. Sticks’n’Stones Toolkit, </a:t>
            </a:r>
            <a:r>
              <a:rPr lang="en-GB" sz="1200">
                <a:solidFill>
                  <a:srgbClr val="FF0000"/>
                </a:solidFill>
                <a:latin typeface="Calibri"/>
                <a:ea typeface="Calibri"/>
                <a:cs typeface="Calibri"/>
                <a:sym typeface="Calibri"/>
              </a:rPr>
              <a:t>link to be added here!</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2. Powtoon,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https://www.powtoon.com/?locale=en</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3. Kahoot,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https://kahoot.it/</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4. Google Workspace, </a:t>
            </a:r>
            <a:r>
              <a:rPr lang="en-GB" sz="1200" u="sng">
                <a:solidFill>
                  <a:schemeClr val="hlink"/>
                </a:solidFill>
                <a:latin typeface="Calibri"/>
                <a:ea typeface="Calibri"/>
                <a:cs typeface="Calibri"/>
                <a:sym typeface="Calibri"/>
                <a:hlinkClick r:id="rId5"/>
              </a:rPr>
              <a:t>https://workspace.google.com/</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5. Canva, </a:t>
            </a:r>
            <a:r>
              <a:rPr lang="en-GB" sz="1200" u="sng">
                <a:solidFill>
                  <a:srgbClr val="0563C1"/>
                </a:solidFill>
                <a:latin typeface="Calibri"/>
                <a:ea typeface="Calibri"/>
                <a:cs typeface="Calibri"/>
                <a:sym typeface="Calibri"/>
                <a:hlinkClick r:id="rId6">
                  <a:extLst>
                    <a:ext uri="{A12FA001-AC4F-418D-AE19-62706E023703}">
                      <ahyp:hlinkClr val="tx"/>
                    </a:ext>
                  </a:extLst>
                </a:hlinkClick>
              </a:rPr>
              <a:t>https://www.canva.com/</a:t>
            </a:r>
            <a:r>
              <a:rPr lang="en-GB" sz="1200">
                <a:solidFill>
                  <a:srgbClr val="FF0000"/>
                </a:solidFill>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6. How to make interactive infographics with Canva, </a:t>
            </a:r>
            <a:r>
              <a:rPr lang="en-GB" sz="1200" u="sng">
                <a:solidFill>
                  <a:srgbClr val="0563C1"/>
                </a:solidFill>
                <a:latin typeface="Calibri"/>
                <a:ea typeface="Calibri"/>
                <a:cs typeface="Calibri"/>
                <a:sym typeface="Calibri"/>
                <a:hlinkClick r:id="rId7">
                  <a:extLst>
                    <a:ext uri="{A12FA001-AC4F-418D-AE19-62706E023703}">
                      <ahyp:hlinkClr val="tx"/>
                    </a:ext>
                  </a:extLst>
                </a:hlinkClick>
              </a:rPr>
              <a:t>https://www.freetech4teachers.com/2019/12/how-to-make-interactive-graphic-with.html</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7. How to make a lesson plan, </a:t>
            </a:r>
            <a:r>
              <a:rPr lang="en-GB" sz="1200" u="sng">
                <a:solidFill>
                  <a:srgbClr val="0563C1"/>
                </a:solidFill>
                <a:latin typeface="Calibri"/>
                <a:ea typeface="Calibri"/>
                <a:cs typeface="Calibri"/>
                <a:sym typeface="Calibri"/>
                <a:hlinkClick r:id="rId8">
                  <a:extLst>
                    <a:ext uri="{A12FA001-AC4F-418D-AE19-62706E023703}">
                      <ahyp:hlinkClr val="tx"/>
                    </a:ext>
                  </a:extLst>
                </a:hlinkClick>
              </a:rPr>
              <a:t>www.canva.com/create/lesson-plans/</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8. Canva Tutorial for Teachers | Create a Lesson Plan on Canva, </a:t>
            </a:r>
            <a:r>
              <a:rPr lang="en-GB" sz="1200" u="sng">
                <a:solidFill>
                  <a:srgbClr val="0563C1"/>
                </a:solidFill>
                <a:latin typeface="Calibri"/>
                <a:ea typeface="Calibri"/>
                <a:cs typeface="Calibri"/>
                <a:sym typeface="Calibri"/>
                <a:hlinkClick r:id="rId9">
                  <a:extLst>
                    <a:ext uri="{A12FA001-AC4F-418D-AE19-62706E023703}">
                      <ahyp:hlinkClr val="tx"/>
                    </a:ext>
                  </a:extLst>
                </a:hlinkClick>
              </a:rPr>
              <a:t>https://www.youtube.com/watch?v=bt4M2_f9lwY</a:t>
            </a:r>
            <a:endParaRPr sz="1200">
              <a:latin typeface="Calibri"/>
              <a:ea typeface="Calibri"/>
              <a:cs typeface="Calibri"/>
              <a:sym typeface="Calibri"/>
            </a:endParaRPr>
          </a:p>
          <a:p>
            <a:pPr indent="0" lvl="0" marL="38100" rtl="0" algn="l">
              <a:lnSpc>
                <a:spcPct val="100000"/>
              </a:lnSpc>
              <a:spcBef>
                <a:spcPts val="1400"/>
              </a:spcBef>
              <a:spcAft>
                <a:spcPts val="0"/>
              </a:spcAft>
              <a:buSzPts val="3000"/>
              <a:buNone/>
            </a:pPr>
            <a:r>
              <a:t/>
            </a:r>
            <a:endParaRPr sz="12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6"/>
          <p:cNvSpPr txBox="1"/>
          <p:nvPr>
            <p:ph idx="4294967295" type="ctrTitle"/>
          </p:nvPr>
        </p:nvSpPr>
        <p:spPr>
          <a:xfrm>
            <a:off x="1275150" y="1354750"/>
            <a:ext cx="65937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2400"/>
              <a:buFont typeface="Varela Round"/>
              <a:buNone/>
            </a:pPr>
            <a:r>
              <a:rPr b="1" i="0" lang="en-GB" sz="4000" u="none" cap="none" strike="noStrike">
                <a:solidFill>
                  <a:schemeClr val="lt1"/>
                </a:solidFill>
                <a:latin typeface="Varela Round"/>
                <a:ea typeface="Varela Round"/>
                <a:cs typeface="Varela Round"/>
                <a:sym typeface="Varela Round"/>
              </a:rPr>
              <a:t>Thank you for attention!</a:t>
            </a:r>
            <a:endParaRPr b="1" i="0" sz="4000" u="none" cap="none" strike="noStrike">
              <a:solidFill>
                <a:schemeClr val="lt1"/>
              </a:solidFill>
              <a:latin typeface="Varela Round"/>
              <a:ea typeface="Varela Round"/>
              <a:cs typeface="Varela Round"/>
              <a:sym typeface="Varela Roun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descr="A picture containing knife&#10;&#10;Description automatically generated" id="536" name="Google Shape;536;p77"/>
          <p:cNvPicPr preferRelativeResize="0"/>
          <p:nvPr/>
        </p:nvPicPr>
        <p:blipFill rotWithShape="1">
          <a:blip r:embed="rId3">
            <a:alphaModFix/>
          </a:blip>
          <a:srcRect b="6288" l="3592" r="27408" t="12865"/>
          <a:stretch/>
        </p:blipFill>
        <p:spPr>
          <a:xfrm>
            <a:off x="516910" y="3938256"/>
            <a:ext cx="2289190" cy="550075"/>
          </a:xfrm>
          <a:prstGeom prst="rect">
            <a:avLst/>
          </a:prstGeom>
          <a:noFill/>
          <a:ln>
            <a:noFill/>
          </a:ln>
        </p:spPr>
      </p:pic>
      <p:sp>
        <p:nvSpPr>
          <p:cNvPr id="537" name="Google Shape;537;p77"/>
          <p:cNvSpPr txBox="1"/>
          <p:nvPr/>
        </p:nvSpPr>
        <p:spPr>
          <a:xfrm>
            <a:off x="2806100" y="3934333"/>
            <a:ext cx="2773982"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600" u="none" cap="none" strike="noStrike">
                <a:solidFill>
                  <a:srgbClr val="000000"/>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indent="0" lvl="0" marL="0" marR="0" rtl="0" algn="l">
              <a:lnSpc>
                <a:spcPct val="100000"/>
              </a:lnSpc>
              <a:spcBef>
                <a:spcPts val="0"/>
              </a:spcBef>
              <a:spcAft>
                <a:spcPts val="0"/>
              </a:spcAft>
              <a:buNone/>
            </a:pPr>
            <a:r>
              <a:rPr b="0" i="0" lang="en-GB" sz="600" u="none" cap="none" strike="noStrike">
                <a:solidFill>
                  <a:srgbClr val="000000"/>
                </a:solidFill>
                <a:latin typeface="Arial"/>
                <a:ea typeface="Arial"/>
                <a:cs typeface="Arial"/>
                <a:sym typeface="Arial"/>
              </a:rPr>
              <a:t>Project Number:</a:t>
            </a:r>
            <a:endParaRPr b="0" i="0" sz="600" u="none" cap="none" strike="noStrike">
              <a:solidFill>
                <a:srgbClr val="000000"/>
              </a:solidFill>
              <a:latin typeface="Arial"/>
              <a:ea typeface="Arial"/>
              <a:cs typeface="Arial"/>
              <a:sym typeface="Arial"/>
            </a:endParaRPr>
          </a:p>
        </p:txBody>
      </p:sp>
      <p:pic>
        <p:nvPicPr>
          <p:cNvPr descr="A close up of a sign&#10;&#10;Description automatically generated" id="538" name="Google Shape;538;p77"/>
          <p:cNvPicPr preferRelativeResize="0"/>
          <p:nvPr/>
        </p:nvPicPr>
        <p:blipFill rotWithShape="1">
          <a:blip r:embed="rId4">
            <a:alphaModFix/>
          </a:blip>
          <a:srcRect b="0" l="0" r="0" t="0"/>
          <a:stretch/>
        </p:blipFill>
        <p:spPr>
          <a:xfrm>
            <a:off x="3519518" y="3077625"/>
            <a:ext cx="922129" cy="459605"/>
          </a:xfrm>
          <a:prstGeom prst="rect">
            <a:avLst/>
          </a:prstGeom>
          <a:noFill/>
          <a:ln>
            <a:noFill/>
          </a:ln>
        </p:spPr>
      </p:pic>
      <p:pic>
        <p:nvPicPr>
          <p:cNvPr descr="A picture containing sitting, dark, computer, computer&#10;&#10;Description automatically generated" id="539" name="Google Shape;539;p77"/>
          <p:cNvPicPr preferRelativeResize="0"/>
          <p:nvPr/>
        </p:nvPicPr>
        <p:blipFill rotWithShape="1">
          <a:blip r:embed="rId5">
            <a:alphaModFix/>
          </a:blip>
          <a:srcRect b="0" l="0" r="0" t="0"/>
          <a:stretch/>
        </p:blipFill>
        <p:spPr>
          <a:xfrm>
            <a:off x="1862002" y="3206766"/>
            <a:ext cx="1489107" cy="378232"/>
          </a:xfrm>
          <a:prstGeom prst="rect">
            <a:avLst/>
          </a:prstGeom>
          <a:noFill/>
          <a:ln>
            <a:noFill/>
          </a:ln>
        </p:spPr>
      </p:pic>
      <p:pic>
        <p:nvPicPr>
          <p:cNvPr descr="A close up of a sign&#10;&#10;Description automatically generated" id="540" name="Google Shape;540;p77"/>
          <p:cNvPicPr preferRelativeResize="0"/>
          <p:nvPr/>
        </p:nvPicPr>
        <p:blipFill rotWithShape="1">
          <a:blip r:embed="rId6">
            <a:alphaModFix/>
          </a:blip>
          <a:srcRect b="0" l="0" r="0" t="0"/>
          <a:stretch/>
        </p:blipFill>
        <p:spPr>
          <a:xfrm>
            <a:off x="4682873" y="3041465"/>
            <a:ext cx="470085" cy="673469"/>
          </a:xfrm>
          <a:prstGeom prst="rect">
            <a:avLst/>
          </a:prstGeom>
          <a:noFill/>
          <a:ln>
            <a:noFill/>
          </a:ln>
        </p:spPr>
      </p:pic>
      <p:pic>
        <p:nvPicPr>
          <p:cNvPr descr="A picture containing drawing&#10;&#10;Description automatically generated" id="541" name="Google Shape;541;p77"/>
          <p:cNvPicPr preferRelativeResize="0"/>
          <p:nvPr/>
        </p:nvPicPr>
        <p:blipFill rotWithShape="1">
          <a:blip r:embed="rId7">
            <a:alphaModFix/>
          </a:blip>
          <a:srcRect b="0" l="0" r="0" t="0"/>
          <a:stretch/>
        </p:blipFill>
        <p:spPr>
          <a:xfrm>
            <a:off x="1154526" y="3142506"/>
            <a:ext cx="535828" cy="475311"/>
          </a:xfrm>
          <a:prstGeom prst="rect">
            <a:avLst/>
          </a:prstGeom>
          <a:noFill/>
          <a:ln>
            <a:noFill/>
          </a:ln>
        </p:spPr>
      </p:pic>
      <p:pic>
        <p:nvPicPr>
          <p:cNvPr descr="A picture containing drawing&#10;&#10;Description automatically generated" id="542" name="Google Shape;542;p77"/>
          <p:cNvPicPr preferRelativeResize="0"/>
          <p:nvPr/>
        </p:nvPicPr>
        <p:blipFill rotWithShape="1">
          <a:blip r:embed="rId8">
            <a:alphaModFix/>
          </a:blip>
          <a:srcRect b="0" l="0" r="0" t="0"/>
          <a:stretch/>
        </p:blipFill>
        <p:spPr>
          <a:xfrm>
            <a:off x="88682" y="2967114"/>
            <a:ext cx="1270000" cy="762000"/>
          </a:xfrm>
          <a:prstGeom prst="rect">
            <a:avLst/>
          </a:prstGeom>
          <a:noFill/>
          <a:ln>
            <a:noFill/>
          </a:ln>
        </p:spPr>
      </p:pic>
      <p:pic>
        <p:nvPicPr>
          <p:cNvPr id="543" name="Google Shape;543;p77"/>
          <p:cNvPicPr preferRelativeResize="0"/>
          <p:nvPr/>
        </p:nvPicPr>
        <p:blipFill rotWithShape="1">
          <a:blip r:embed="rId9">
            <a:alphaModFix/>
          </a:blip>
          <a:srcRect b="0" l="0" r="0" t="0"/>
          <a:stretch/>
        </p:blipFill>
        <p:spPr>
          <a:xfrm>
            <a:off x="5390543" y="3158998"/>
            <a:ext cx="1081608" cy="409573"/>
          </a:xfrm>
          <a:prstGeom prst="rect">
            <a:avLst/>
          </a:prstGeom>
          <a:noFill/>
          <a:ln>
            <a:noFill/>
          </a:ln>
        </p:spPr>
      </p:pic>
      <p:pic>
        <p:nvPicPr>
          <p:cNvPr descr="A picture containing drawing, plate, cup&#10;&#10;Description automatically generated" id="544" name="Google Shape;544;p77"/>
          <p:cNvPicPr preferRelativeResize="0"/>
          <p:nvPr/>
        </p:nvPicPr>
        <p:blipFill rotWithShape="1">
          <a:blip r:embed="rId10">
            <a:alphaModFix/>
          </a:blip>
          <a:srcRect b="0" l="0" r="0" t="0"/>
          <a:stretch/>
        </p:blipFill>
        <p:spPr>
          <a:xfrm>
            <a:off x="6676298" y="3077625"/>
            <a:ext cx="593129" cy="572317"/>
          </a:xfrm>
          <a:prstGeom prst="rect">
            <a:avLst/>
          </a:prstGeom>
          <a:noFill/>
          <a:ln>
            <a:noFill/>
          </a:ln>
        </p:spPr>
      </p:pic>
      <p:pic>
        <p:nvPicPr>
          <p:cNvPr descr="A drawing of a cartoon character&#10;&#10;Description automatically generated" id="545" name="Google Shape;545;p77"/>
          <p:cNvPicPr preferRelativeResize="0"/>
          <p:nvPr/>
        </p:nvPicPr>
        <p:blipFill rotWithShape="1">
          <a:blip r:embed="rId11">
            <a:alphaModFix/>
          </a:blip>
          <a:srcRect b="0" l="0" r="0" t="0"/>
          <a:stretch/>
        </p:blipFill>
        <p:spPr>
          <a:xfrm>
            <a:off x="2538659" y="676010"/>
            <a:ext cx="2495068" cy="20045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A.1.1 Using interactive infographics in primary education</a:t>
            </a:r>
            <a:endParaRPr/>
          </a:p>
        </p:txBody>
      </p:sp>
      <p:sp>
        <p:nvSpPr>
          <p:cNvPr id="106" name="Google Shape;106;p8"/>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Why to use an Infographic?</a:t>
            </a:r>
            <a:endParaRPr/>
          </a:p>
          <a:p>
            <a:pPr indent="0" lvl="0" marL="38100" rtl="0" algn="l">
              <a:lnSpc>
                <a:spcPct val="100000"/>
              </a:lnSpc>
              <a:spcBef>
                <a:spcPts val="600"/>
              </a:spcBef>
              <a:spcAft>
                <a:spcPts val="0"/>
              </a:spcAft>
              <a:buSzPts val="3000"/>
              <a:buNone/>
            </a:pPr>
            <a:r>
              <a:rPr lang="en-GB" sz="1400"/>
              <a:t>Because:</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An infographic presents information and statistics using visual content to make it easier to understand a topic.</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Infographics help you to keep your pupils interested (because images are more appealing than text) and allow them to comprehend any kind of information faster.</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Therefore, you can explain complex topics, knowing that you’ll increase the chances of your pupils consuming the content and learning from it, compared with plain text.</a:t>
            </a:r>
            <a:endParaRPr/>
          </a:p>
          <a:p>
            <a:pPr indent="-419100" lvl="0" marL="457200" rtl="0" algn="just">
              <a:lnSpc>
                <a:spcPct val="100000"/>
              </a:lnSpc>
              <a:spcBef>
                <a:spcPts val="600"/>
              </a:spcBef>
              <a:spcAft>
                <a:spcPts val="0"/>
              </a:spcAft>
              <a:buSzPts val="3000"/>
              <a:buChar char="●"/>
            </a:pPr>
            <a:r>
              <a:rPr lang="en-GB" sz="1400">
                <a:latin typeface="Didact Gothic"/>
                <a:ea typeface="Didact Gothic"/>
                <a:cs typeface="Didact Gothic"/>
                <a:sym typeface="Didact Gothic"/>
              </a:rPr>
              <a:t>Infographics summarize a large amount of data in a visually compelling way. Thus, you make your content easy to understand and digest.</a:t>
            </a:r>
            <a:endParaRPr sz="1400">
              <a:latin typeface="Didact Gothic"/>
              <a:ea typeface="Didact Gothic"/>
              <a:cs typeface="Didact Gothic"/>
              <a:sym typeface="Didact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9"/>
          <p:cNvPicPr preferRelativeResize="0"/>
          <p:nvPr/>
        </p:nvPicPr>
        <p:blipFill rotWithShape="1">
          <a:blip r:embed="rId3">
            <a:alphaModFix/>
          </a:blip>
          <a:srcRect b="0" l="0" r="0" t="0"/>
          <a:stretch/>
        </p:blipFill>
        <p:spPr>
          <a:xfrm>
            <a:off x="180227" y="1278673"/>
            <a:ext cx="8015474" cy="1566935"/>
          </a:xfrm>
          <a:prstGeom prst="rect">
            <a:avLst/>
          </a:prstGeom>
          <a:noFill/>
          <a:ln>
            <a:noFill/>
          </a:ln>
        </p:spPr>
      </p:pic>
      <p:sp>
        <p:nvSpPr>
          <p:cNvPr id="112" name="Google Shape;112;p9"/>
          <p:cNvSpPr txBox="1"/>
          <p:nvPr/>
        </p:nvSpPr>
        <p:spPr>
          <a:xfrm>
            <a:off x="2521976" y="3218442"/>
            <a:ext cx="6495644" cy="85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000" u="sng" cap="none" strike="noStrike">
                <a:solidFill>
                  <a:srgbClr val="000000"/>
                </a:solidFill>
                <a:latin typeface="Arial"/>
                <a:ea typeface="Arial"/>
                <a:cs typeface="Arial"/>
                <a:sym typeface="Arial"/>
              </a:rPr>
              <a:t>Source</a:t>
            </a:r>
            <a:r>
              <a:rPr b="0" i="0" lang="en-GB" sz="10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Research Gate (2019), </a:t>
            </a:r>
            <a:r>
              <a:rPr b="0" i="1" lang="en-GB" sz="1000" u="none" cap="none" strike="noStrike">
                <a:solidFill>
                  <a:srgbClr val="000000"/>
                </a:solidFill>
                <a:latin typeface="Arial"/>
                <a:ea typeface="Arial"/>
                <a:cs typeface="Arial"/>
                <a:sym typeface="Arial"/>
              </a:rPr>
              <a:t>“Visualizing the terror threat. The impact of communicating security information to the general public using infographics and motion graphics”</a:t>
            </a:r>
            <a:endParaRPr b="0" i="1" sz="1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ab template">
  <a:themeElements>
    <a:clrScheme name="Custom 347">
      <a:dk1>
        <a:srgbClr val="3E4A63"/>
      </a:dk1>
      <a:lt1>
        <a:srgbClr val="FFFFFF"/>
      </a:lt1>
      <a:dk2>
        <a:srgbClr val="ACBCD3"/>
      </a:dk2>
      <a:lt2>
        <a:srgbClr val="EEEEEE"/>
      </a:lt2>
      <a:accent1>
        <a:srgbClr val="F4D7B7"/>
      </a:accent1>
      <a:accent2>
        <a:srgbClr val="E6C393"/>
      </a:accent2>
      <a:accent3>
        <a:srgbClr val="B1CDF4"/>
      </a:accent3>
      <a:accent4>
        <a:srgbClr val="6D9EEB"/>
      </a:accent4>
      <a:accent5>
        <a:srgbClr val="F8BAB6"/>
      </a:accent5>
      <a:accent6>
        <a:srgbClr val="B6D7A8"/>
      </a:accent6>
      <a:hlink>
        <a:srgbClr val="3E4A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Georgeta Chirlesan</dc:creator>
</cp:coreProperties>
</file>