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5143500" cx="9144000"/>
  <p:notesSz cx="6858000" cy="9144000"/>
  <p:embeddedFontLst>
    <p:embeddedFont>
      <p:font typeface="Varela Round"/>
      <p:regular r:id="rId66"/>
    </p:embeddedFont>
    <p:embeddedFont>
      <p:font typeface="Didact Gothic"/>
      <p:regular r:id="rId67"/>
    </p:embeddedFon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2" roundtripDataSignature="AMtx7miX6PKWx3TbKWvT5fPXUHicGcX6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9322E15-02CA-4B7A-8C1F-5D3E73D152CA}">
  <a:tblStyle styleId="{89322E15-02CA-4B7A-8C1F-5D3E73D152CA}"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VarelaRound-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OpenSans-regular.fntdata"/><Relationship Id="rId23" Type="http://schemas.openxmlformats.org/officeDocument/2006/relationships/slide" Target="slides/slide18.xml"/><Relationship Id="rId67" Type="http://schemas.openxmlformats.org/officeDocument/2006/relationships/font" Target="fonts/DidactGothic-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readingbrightstart.org/articles-for-parents/lets-repetition-important-learning/#:~:text=It's%20good%20because%20repetition%20provides,brain%20that%20help%20children%20learn." TargetMode="External"/><Relationship Id="rId3" Type="http://schemas.openxmlformats.org/officeDocument/2006/relationships/hyperlink" Target="https://www.theschoolrun.com/touch-typing-for-childre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sychologytoday.com/files/attachments/4141/the-neuroscience-joyful-education-judy-willis-md.pdf"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1.</a:t>
            </a:r>
            <a:r>
              <a:rPr lang="en-GB"/>
              <a:t>S digitálním učením je učitel schopen formátovat svůj učební plán na základě potřeb jednotlivce. Usnadňuje jim to také poskytování důvěrné individuální zpětné vazby každému studentovi.</a:t>
            </a:r>
            <a:endParaRPr/>
          </a:p>
          <a:p>
            <a:pPr indent="-317500" lvl="0" marL="457200" rtl="0" algn="l">
              <a:lnSpc>
                <a:spcPct val="100000"/>
              </a:lnSpc>
              <a:spcBef>
                <a:spcPts val="0"/>
              </a:spcBef>
              <a:spcAft>
                <a:spcPts val="0"/>
              </a:spcAft>
              <a:buSzPts val="1400"/>
              <a:buChar char="●"/>
            </a:pPr>
            <a:r>
              <a:rPr lang="en-GB"/>
              <a:t>2. Digitální učení umožňuje snadný přístup k informacím a pomáhá studentům je efektivně využívat. Poskytuje relevantní materiál napříč neomezeným rozsahem témat, který pomáhá usnadnit nejlepší možný výsledek na cestě učení.</a:t>
            </a:r>
            <a:endParaRPr/>
          </a:p>
          <a:p>
            <a:pPr indent="-317500" lvl="0" marL="457200" rtl="0" algn="l">
              <a:lnSpc>
                <a:spcPct val="100000"/>
              </a:lnSpc>
              <a:spcBef>
                <a:spcPts val="0"/>
              </a:spcBef>
              <a:spcAft>
                <a:spcPts val="0"/>
              </a:spcAft>
              <a:buSzPts val="1400"/>
              <a:buChar char="●"/>
            </a:pPr>
            <a:r>
              <a:rPr lang="en-GB"/>
              <a:t>3. Digitální výuka nabízí širší škálu metod výuky. Obrázky, audio a video obsah lze bez problémů integrovat do lekce. To vše přispívá k tomu, že učení je zábavnější, což zase zvýší udržení obsahu vyučovaného v lekcích.</a:t>
            </a:r>
            <a:endParaRPr/>
          </a:p>
          <a:p>
            <a:pPr indent="-317500" lvl="0" marL="457200" rtl="0" algn="l">
              <a:lnSpc>
                <a:spcPct val="100000"/>
              </a:lnSpc>
              <a:spcBef>
                <a:spcPts val="0"/>
              </a:spcBef>
              <a:spcAft>
                <a:spcPts val="0"/>
              </a:spcAft>
              <a:buSzPts val="1400"/>
              <a:buChar char="●"/>
            </a:pPr>
            <a:r>
              <a:rPr lang="en-GB"/>
              <a:t>4. Mladí studenti na tomto druhu vzdělávací cesty zažijí řešení problémů, pojmové mapy, vyprávění příběhů, gamifikaci, hraní rolí, vzájemné vzdělávání a mnohem vyšší frekvenci než ti, kteří se učí tradiční formou. Často se budou snažit rozšířit svou vlastní znalostní základnu jednoduše proto, že si užívají uspokojení, které přichází s poznáním více.</a:t>
            </a:r>
            <a:endParaRPr/>
          </a:p>
          <a:p>
            <a:pPr indent="-317500" lvl="0" marL="457200" rtl="0" algn="l">
              <a:lnSpc>
                <a:spcPct val="100000"/>
              </a:lnSpc>
              <a:spcBef>
                <a:spcPts val="0"/>
              </a:spcBef>
              <a:spcAft>
                <a:spcPts val="0"/>
              </a:spcAft>
              <a:buSzPts val="1400"/>
              <a:buChar char="●"/>
            </a:pPr>
            <a:r>
              <a:rPr lang="en-GB"/>
              <a:t>5. Při poskytování digitálních lekcí je větší flexibilita. S digitálním učením je také větší flexibilita, která umožňuje studentům s autismem a ADHD získat ze svého vzdělání maximum.</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6. </a:t>
            </a:r>
            <a:r>
              <a:rPr b="0" i="0" lang="en-GB">
                <a:solidFill>
                  <a:srgbClr val="7A7A7A"/>
                </a:solidFill>
                <a:latin typeface="Arial"/>
                <a:ea typeface="Arial"/>
                <a:cs typeface="Arial"/>
                <a:sym typeface="Arial"/>
              </a:rPr>
              <a:t>This is a benefit for students of all ages, especially kids. Children in early development greatly </a:t>
            </a:r>
            <a:r>
              <a:rPr b="0" i="0" lang="en-GB" u="sng" strike="noStrike">
                <a:solidFill>
                  <a:srgbClr val="5091CC"/>
                </a:solidFill>
                <a:latin typeface="Arial"/>
                <a:ea typeface="Arial"/>
                <a:cs typeface="Arial"/>
                <a:sym typeface="Arial"/>
                <a:hlinkClick r:id="rId2">
                  <a:extLst>
                    <a:ext uri="{A12FA001-AC4F-418D-AE19-62706E023703}">
                      <ahyp:hlinkClr val="tx"/>
                    </a:ext>
                  </a:extLst>
                </a:hlinkClick>
              </a:rPr>
              <a:t>benefit from repetition</a:t>
            </a:r>
            <a:r>
              <a:rPr b="0" i="0" lang="en-GB">
                <a:solidFill>
                  <a:srgbClr val="7A7A7A"/>
                </a:solidFill>
                <a:latin typeface="Arial"/>
                <a:ea typeface="Arial"/>
                <a:cs typeface="Arial"/>
                <a:sym typeface="Arial"/>
              </a:rPr>
              <a:t>. This allows them to have that in between lessons, which will help them progress much faster. It also allow learners to do additional study in their own time to catch up.</a:t>
            </a:r>
            <a:endParaRPr/>
          </a:p>
          <a:p>
            <a:pPr indent="-317500" lvl="0" marL="457200" rtl="0" algn="l">
              <a:lnSpc>
                <a:spcPct val="100000"/>
              </a:lnSpc>
              <a:spcBef>
                <a:spcPts val="0"/>
              </a:spcBef>
              <a:spcAft>
                <a:spcPts val="0"/>
              </a:spcAft>
              <a:buSzPts val="1400"/>
              <a:buChar char="●"/>
            </a:pPr>
            <a:r>
              <a:rPr b="0" i="0" lang="en-GB">
                <a:solidFill>
                  <a:srgbClr val="7A7A7A"/>
                </a:solidFill>
                <a:latin typeface="Arial"/>
                <a:ea typeface="Arial"/>
                <a:cs typeface="Arial"/>
                <a:sym typeface="Arial"/>
              </a:rPr>
              <a:t>7. Leaners can catch up in their own time because all of the resources they need are available to them 24 hours a day.</a:t>
            </a:r>
            <a:endParaRPr/>
          </a:p>
          <a:p>
            <a:pPr indent="-317500" lvl="0" marL="457200" rtl="0" algn="l">
              <a:lnSpc>
                <a:spcPct val="100000"/>
              </a:lnSpc>
              <a:spcBef>
                <a:spcPts val="0"/>
              </a:spcBef>
              <a:spcAft>
                <a:spcPts val="0"/>
              </a:spcAft>
              <a:buSzPts val="1400"/>
              <a:buChar char="●"/>
            </a:pPr>
            <a:r>
              <a:rPr b="0" i="0" lang="en-GB">
                <a:solidFill>
                  <a:srgbClr val="7A7A7A"/>
                </a:solidFill>
                <a:latin typeface="Arial"/>
                <a:ea typeface="Arial"/>
                <a:cs typeface="Arial"/>
                <a:sym typeface="Arial"/>
              </a:rPr>
              <a:t>8.  When they are taking part in online learning, learners instantly become part of a community of like-minded individuals sharing the same experience as they are.</a:t>
            </a:r>
            <a:endParaRPr/>
          </a:p>
          <a:p>
            <a:pPr indent="-317500" lvl="0" marL="457200" rtl="0" algn="l">
              <a:lnSpc>
                <a:spcPct val="100000"/>
              </a:lnSpc>
              <a:spcBef>
                <a:spcPts val="0"/>
              </a:spcBef>
              <a:spcAft>
                <a:spcPts val="0"/>
              </a:spcAft>
              <a:buSzPts val="1400"/>
              <a:buChar char="●"/>
            </a:pPr>
            <a:r>
              <a:rPr b="0" i="0" lang="en-GB">
                <a:solidFill>
                  <a:srgbClr val="7A7A7A"/>
                </a:solidFill>
                <a:latin typeface="Arial"/>
                <a:ea typeface="Arial"/>
                <a:cs typeface="Arial"/>
                <a:sym typeface="Arial"/>
              </a:rPr>
              <a:t>9. There’s an online record of all work that’s completed as well as attendance and the results of exams. An online teacher can identify an area a student needs help with long before the student or their parents.</a:t>
            </a:r>
            <a:endParaRPr/>
          </a:p>
          <a:p>
            <a:pPr indent="-317500" lvl="0" marL="457200" rtl="0" algn="l">
              <a:lnSpc>
                <a:spcPct val="100000"/>
              </a:lnSpc>
              <a:spcBef>
                <a:spcPts val="0"/>
              </a:spcBef>
              <a:spcAft>
                <a:spcPts val="0"/>
              </a:spcAft>
              <a:buSzPts val="1400"/>
              <a:buChar char="●"/>
            </a:pPr>
            <a:r>
              <a:rPr b="0" i="0" lang="en-GB">
                <a:solidFill>
                  <a:srgbClr val="7A7A7A"/>
                </a:solidFill>
                <a:latin typeface="Arial"/>
                <a:ea typeface="Arial"/>
                <a:cs typeface="Arial"/>
                <a:sym typeface="Arial"/>
              </a:rPr>
              <a:t>10. Online learning normally involves large amounts of written communication. Students who come up through a digital learning environment will stand a better chance of being </a:t>
            </a:r>
            <a:r>
              <a:rPr b="0" i="0" lang="en-GB" u="sng" strike="noStrike">
                <a:solidFill>
                  <a:srgbClr val="5091CC"/>
                </a:solidFill>
                <a:latin typeface="Arial"/>
                <a:ea typeface="Arial"/>
                <a:cs typeface="Arial"/>
                <a:sym typeface="Arial"/>
                <a:hlinkClick r:id="rId3">
                  <a:extLst>
                    <a:ext uri="{A12FA001-AC4F-418D-AE19-62706E023703}">
                      <ahyp:hlinkClr val="tx"/>
                    </a:ext>
                  </a:extLst>
                </a:hlinkClick>
              </a:rPr>
              <a:t>able to touch type</a:t>
            </a:r>
            <a:r>
              <a:rPr b="0" i="0" lang="en-GB">
                <a:solidFill>
                  <a:srgbClr val="7A7A7A"/>
                </a:solidFill>
                <a:latin typeface="Arial"/>
                <a:ea typeface="Arial"/>
                <a:cs typeface="Arial"/>
                <a:sym typeface="Arial"/>
              </a:rPr>
              <a:t>, which is an essential skill for the job markets of the future.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11. </a:t>
            </a:r>
            <a:r>
              <a:rPr b="0" i="0" lang="en-GB">
                <a:solidFill>
                  <a:srgbClr val="7A7A7A"/>
                </a:solidFill>
                <a:latin typeface="Arial"/>
                <a:ea typeface="Arial"/>
                <a:cs typeface="Arial"/>
                <a:sym typeface="Arial"/>
              </a:rPr>
              <a:t>We used to rely on exchange students to be able to experience other cultures and languages, but now, all of that is accessible to everyone, regardless of their income or ability to travel. </a:t>
            </a:r>
            <a:endParaRPr/>
          </a:p>
          <a:p>
            <a:pPr indent="-317500" lvl="0" marL="457200" rtl="0" algn="l">
              <a:lnSpc>
                <a:spcPct val="100000"/>
              </a:lnSpc>
              <a:spcBef>
                <a:spcPts val="0"/>
              </a:spcBef>
              <a:spcAft>
                <a:spcPts val="0"/>
              </a:spcAft>
              <a:buSzPts val="1400"/>
              <a:buChar char="●"/>
            </a:pPr>
            <a:r>
              <a:rPr b="0" i="0" lang="en-GB">
                <a:solidFill>
                  <a:srgbClr val="7A7A7A"/>
                </a:solidFill>
                <a:latin typeface="Arial"/>
                <a:ea typeface="Arial"/>
                <a:cs typeface="Arial"/>
                <a:sym typeface="Arial"/>
              </a:rPr>
              <a:t>12. This kind of approach also allows students to feel a certain degree of autonomy while allowing their parents and teachers to communicate confidentially in order to provide the best possible learning outcome for the student (i.e. the twice-yearly parent-teacher interview can easily become a weekly check-in).</a:t>
            </a:r>
            <a:endParaRPr/>
          </a:p>
          <a:p>
            <a:pPr indent="-317500" lvl="0" marL="457200" rtl="0" algn="l">
              <a:lnSpc>
                <a:spcPct val="100000"/>
              </a:lnSpc>
              <a:spcBef>
                <a:spcPts val="0"/>
              </a:spcBef>
              <a:spcAft>
                <a:spcPts val="0"/>
              </a:spcAft>
              <a:buSzPts val="1400"/>
              <a:buChar char="●"/>
            </a:pPr>
            <a:r>
              <a:rPr b="0" i="0" lang="en-GB">
                <a:solidFill>
                  <a:srgbClr val="7A7A7A"/>
                </a:solidFill>
                <a:latin typeface="Arial"/>
                <a:ea typeface="Arial"/>
                <a:cs typeface="Arial"/>
                <a:sym typeface="Arial"/>
              </a:rPr>
              <a:t>13. It allows students to access more information, but it also enables them to cater it specifically to their individual needs. It also saves time and money. Students no longer have to buy or rent large volumes of textbooks just to use about 30% of them before the information is no longer relevant. The digital learning landscape has also made it possible for educators to adapt to different situations and share information rapidly. </a:t>
            </a:r>
            <a:endParaRPr/>
          </a:p>
          <a:p>
            <a:pPr indent="-317500" lvl="0" marL="457200" rtl="0" algn="l">
              <a:lnSpc>
                <a:spcPct val="100000"/>
              </a:lnSpc>
              <a:spcBef>
                <a:spcPts val="0"/>
              </a:spcBef>
              <a:spcAft>
                <a:spcPts val="0"/>
              </a:spcAft>
              <a:buSzPts val="1400"/>
              <a:buChar char="●"/>
            </a:pPr>
            <a:r>
              <a:rPr b="0" i="0" lang="en-GB">
                <a:solidFill>
                  <a:srgbClr val="7A7A7A"/>
                </a:solidFill>
                <a:latin typeface="Arial"/>
                <a:ea typeface="Arial"/>
                <a:cs typeface="Arial"/>
                <a:sym typeface="Arial"/>
              </a:rPr>
              <a:t>14. We need to make sure the students of today are prepared for the job market that awaits them tomorrow. The best way to provide this is to give them access to a digital learning platform. It will help them become familiar with new technologies and tune skills that will be necessary in the future. </a:t>
            </a:r>
            <a:endParaRPr/>
          </a:p>
          <a:p>
            <a:pPr indent="-317500" lvl="0" marL="457200" rtl="0" algn="l">
              <a:lnSpc>
                <a:spcPct val="100000"/>
              </a:lnSpc>
              <a:spcBef>
                <a:spcPts val="0"/>
              </a:spcBef>
              <a:spcAft>
                <a:spcPts val="0"/>
              </a:spcAft>
              <a:buSzPts val="1400"/>
              <a:buChar char="●"/>
            </a:pPr>
            <a:r>
              <a:rPr b="0" i="0" lang="en-GB">
                <a:solidFill>
                  <a:srgbClr val="7A7A7A"/>
                </a:solidFill>
                <a:latin typeface="Arial"/>
                <a:ea typeface="Arial"/>
                <a:cs typeface="Arial"/>
                <a:sym typeface="Arial"/>
              </a:rPr>
              <a:t>15. This is the no-brainer of all of the arguments for the benefits of digital learning. Students who experience fun or joy within their educational environment </a:t>
            </a:r>
            <a:r>
              <a:rPr b="0" i="0" lang="en-GB" u="sng" strike="noStrike">
                <a:solidFill>
                  <a:srgbClr val="5091CC"/>
                </a:solidFill>
                <a:latin typeface="Arial"/>
                <a:ea typeface="Arial"/>
                <a:cs typeface="Arial"/>
                <a:sym typeface="Arial"/>
                <a:hlinkClick r:id="rId2">
                  <a:extLst>
                    <a:ext uri="{A12FA001-AC4F-418D-AE19-62706E023703}">
                      <ahyp:hlinkClr val="tx"/>
                    </a:ext>
                  </a:extLst>
                </a:hlinkClick>
              </a:rPr>
              <a:t>retain information and succeed at a much higher rate</a:t>
            </a:r>
            <a:r>
              <a:rPr b="0" i="0" lang="en-GB">
                <a:solidFill>
                  <a:srgbClr val="7A7A7A"/>
                </a:solidFill>
                <a:latin typeface="Arial"/>
                <a:ea typeface="Arial"/>
                <a:cs typeface="Arial"/>
                <a:sym typeface="Arial"/>
              </a:rPr>
              <a:t> than those who don’t. </a:t>
            </a:r>
            <a:endParaRPr/>
          </a:p>
          <a:p>
            <a:pPr indent="-228600" lvl="0" marL="457200" rtl="0" algn="l">
              <a:lnSpc>
                <a:spcPct val="100000"/>
              </a:lnSpc>
              <a:spcBef>
                <a:spcPts val="0"/>
              </a:spcBef>
              <a:spcAft>
                <a:spcPts val="0"/>
              </a:spcAft>
              <a:buSzPts val="1400"/>
              <a:buNone/>
            </a:pPr>
            <a:r>
              <a:t/>
            </a:r>
            <a:endParaRPr b="0" i="0">
              <a:solidFill>
                <a:srgbClr val="7A7A7A"/>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More on this topic, at: https://digitalagenda.io/insight/7-tips-on-choosing-edtech-from-a-primary-teacher/</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GB"/>
              <a:t>More on this topic, at: https://digitalagenda.io/insight/7-tips-on-choosing-edtech-from-a-primary-teacher/</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GB"/>
              <a:t>More on these topics, at: </a:t>
            </a:r>
            <a:endParaRPr/>
          </a:p>
          <a:p>
            <a:pPr indent="0" lvl="0" marL="139700" marR="0" rtl="0" algn="l">
              <a:lnSpc>
                <a:spcPct val="100000"/>
              </a:lnSpc>
              <a:spcBef>
                <a:spcPts val="0"/>
              </a:spcBef>
              <a:spcAft>
                <a:spcPts val="0"/>
              </a:spcAft>
              <a:buClr>
                <a:srgbClr val="000000"/>
              </a:buClr>
              <a:buSzPts val="1400"/>
              <a:buFont typeface="Arial"/>
              <a:buNone/>
            </a:pPr>
            <a:r>
              <a:rPr lang="en-GB"/>
              <a:t>https://digitalagenda.io/insight/7-tips-on-choosing-edtech-from-a-primary-teacher/</a:t>
            </a:r>
            <a:endParaRPr/>
          </a:p>
          <a:p>
            <a:pPr indent="0" lvl="0" marL="139700" marR="0" rtl="0" algn="l">
              <a:lnSpc>
                <a:spcPct val="100000"/>
              </a:lnSpc>
              <a:spcBef>
                <a:spcPts val="0"/>
              </a:spcBef>
              <a:spcAft>
                <a:spcPts val="0"/>
              </a:spcAft>
              <a:buClr>
                <a:srgbClr val="000000"/>
              </a:buClr>
              <a:buSzPts val="1400"/>
              <a:buFont typeface="Arial"/>
              <a:buNone/>
            </a:pPr>
            <a:r>
              <a:rPr lang="en-GB"/>
              <a:t>https://www.canopy.education/post/edtech-top-tips-for-teachers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rtl="0" algn="just">
              <a:lnSpc>
                <a:spcPct val="100000"/>
              </a:lnSpc>
              <a:spcBef>
                <a:spcPts val="1440"/>
              </a:spcBef>
              <a:spcAft>
                <a:spcPts val="0"/>
              </a:spcAft>
              <a:buSzPts val="1400"/>
              <a:buFont typeface="Times New Roman"/>
              <a:buChar char="●"/>
            </a:pPr>
            <a:r>
              <a:rPr lang="en-GB" sz="1800" u="sng">
                <a:solidFill>
                  <a:srgbClr val="1E1E1E"/>
                </a:solidFill>
                <a:latin typeface="Open Sans"/>
                <a:ea typeface="Open Sans"/>
                <a:cs typeface="Open Sans"/>
                <a:sym typeface="Open Sans"/>
              </a:rPr>
              <a:t>Contextualize learners by creating an intellectual need for information and skills</a:t>
            </a:r>
            <a:r>
              <a:rPr lang="en-GB" sz="1800">
                <a:solidFill>
                  <a:srgbClr val="1E1E1E"/>
                </a:solidFill>
                <a:latin typeface="Open Sans"/>
                <a:ea typeface="Open Sans"/>
                <a:cs typeface="Open Sans"/>
                <a:sym typeface="Open Sans"/>
              </a:rPr>
              <a:t>: begin your learning sequences with context – ask how you can help learners experience what they need. Facilitate reflection that creates a personal context for the information. It’s easier to get learners more invested in the “what” by focusing on the “why.”</a:t>
            </a:r>
            <a:endParaRPr sz="1800">
              <a:latin typeface="Times New Roman"/>
              <a:ea typeface="Times New Roman"/>
              <a:cs typeface="Times New Roman"/>
              <a:sym typeface="Times New Roman"/>
            </a:endParaRPr>
          </a:p>
          <a:p>
            <a:pPr indent="-342900" lvl="0" marL="342900" rtl="0" algn="just">
              <a:lnSpc>
                <a:spcPct val="100000"/>
              </a:lnSpc>
              <a:spcBef>
                <a:spcPts val="2880"/>
              </a:spcBef>
              <a:spcAft>
                <a:spcPts val="0"/>
              </a:spcAft>
              <a:buSzPts val="1400"/>
              <a:buFont typeface="Times New Roman"/>
              <a:buChar char="●"/>
            </a:pPr>
            <a:r>
              <a:rPr lang="en-GB" sz="1800" u="sng">
                <a:solidFill>
                  <a:srgbClr val="1E1E1E"/>
                </a:solidFill>
                <a:latin typeface="Open Sans"/>
                <a:ea typeface="Open Sans"/>
                <a:cs typeface="Open Sans"/>
                <a:sym typeface="Open Sans"/>
              </a:rPr>
              <a:t>Design learning content on a trajectory of informal to formal</a:t>
            </a:r>
            <a:r>
              <a:rPr lang="en-GB" sz="1800">
                <a:solidFill>
                  <a:srgbClr val="1E1E1E"/>
                </a:solidFill>
                <a:latin typeface="Open Sans"/>
                <a:ea typeface="Open Sans"/>
                <a:cs typeface="Open Sans"/>
                <a:sym typeface="Open Sans"/>
              </a:rPr>
              <a:t>: start with an informal, no-right-answer inquiry, and from there move gradually toward formal definitions and explanations. Begin with hypothetical scenarios. Ask for situational conjuncture. Present a small fragment of your information and have learners discuss its implications without knowing the full context. Invite them to discover and explore before formalizing the experience.</a:t>
            </a:r>
            <a:endParaRPr sz="1800">
              <a:latin typeface="Times New Roman"/>
              <a:ea typeface="Times New Roman"/>
              <a:cs typeface="Times New Roman"/>
              <a:sym typeface="Times New Roman"/>
            </a:endParaRPr>
          </a:p>
          <a:p>
            <a:pPr indent="-342900" lvl="0" marL="342900" rtl="0" algn="just">
              <a:lnSpc>
                <a:spcPct val="100000"/>
              </a:lnSpc>
              <a:spcBef>
                <a:spcPts val="1440"/>
              </a:spcBef>
              <a:spcAft>
                <a:spcPts val="0"/>
              </a:spcAft>
              <a:buSzPts val="1400"/>
              <a:buFont typeface="Times New Roman"/>
              <a:buChar char="●"/>
            </a:pPr>
            <a:r>
              <a:rPr lang="en-GB" sz="1800" u="sng">
                <a:solidFill>
                  <a:srgbClr val="1E1E1E"/>
                </a:solidFill>
                <a:latin typeface="Open Sans"/>
                <a:ea typeface="Open Sans"/>
                <a:cs typeface="Open Sans"/>
                <a:sym typeface="Open Sans"/>
              </a:rPr>
              <a:t>Maintain a constant view of the Big Picture</a:t>
            </a:r>
            <a:r>
              <a:rPr lang="en-GB" sz="1800">
                <a:solidFill>
                  <a:srgbClr val="1E1E1E"/>
                </a:solidFill>
                <a:latin typeface="Open Sans"/>
                <a:ea typeface="Open Sans"/>
                <a:cs typeface="Open Sans"/>
                <a:sym typeface="Open Sans"/>
              </a:rPr>
              <a:t>: keep learners contextualized throughout their entire learning experience. When presenting an activity or chunk of information, remember to insert Big-Picture reminders or reference points.</a:t>
            </a:r>
            <a:endParaRPr sz="1800">
              <a:latin typeface="Times New Roman"/>
              <a:ea typeface="Times New Roman"/>
              <a:cs typeface="Times New Roman"/>
              <a:sym typeface="Times New Roman"/>
            </a:endParaRPr>
          </a:p>
          <a:p>
            <a:pPr indent="-342900" lvl="0" marL="342900" rtl="0" algn="just">
              <a:lnSpc>
                <a:spcPct val="100000"/>
              </a:lnSpc>
              <a:spcBef>
                <a:spcPts val="0"/>
              </a:spcBef>
              <a:spcAft>
                <a:spcPts val="0"/>
              </a:spcAft>
              <a:buSzPts val="1400"/>
              <a:buFont typeface="Times New Roman"/>
              <a:buChar char="●"/>
            </a:pPr>
            <a:r>
              <a:rPr lang="en-GB" sz="1800" u="sng">
                <a:solidFill>
                  <a:srgbClr val="1E1E1E"/>
                </a:solidFill>
                <a:latin typeface="Open Sans"/>
                <a:ea typeface="Open Sans"/>
                <a:cs typeface="Open Sans"/>
                <a:sym typeface="Open Sans"/>
              </a:rPr>
              <a:t>Design learning content to foster collaboration and conversation</a:t>
            </a:r>
            <a:r>
              <a:rPr lang="en-GB" sz="1800">
                <a:solidFill>
                  <a:srgbClr val="1E1E1E"/>
                </a:solidFill>
                <a:latin typeface="Open Sans"/>
                <a:ea typeface="Open Sans"/>
                <a:cs typeface="Open Sans"/>
                <a:sym typeface="Open Sans"/>
              </a:rPr>
              <a:t>: look for opportunities in your content design to ask reflection questions that will stimulate personal inquiry and conversation.</a:t>
            </a:r>
            <a:endParaRPr sz="1800">
              <a:latin typeface="Times New Roman"/>
              <a:ea typeface="Times New Roman"/>
              <a:cs typeface="Times New Roman"/>
              <a:sym typeface="Times New Roman"/>
            </a:endParaRPr>
          </a:p>
          <a:p>
            <a:pPr indent="-342900" lvl="0" marL="342900" rtl="0" algn="just">
              <a:lnSpc>
                <a:spcPct val="100000"/>
              </a:lnSpc>
              <a:spcBef>
                <a:spcPts val="0"/>
              </a:spcBef>
              <a:spcAft>
                <a:spcPts val="0"/>
              </a:spcAft>
              <a:buSzPts val="1400"/>
              <a:buFont typeface="Times New Roman"/>
              <a:buChar char="●"/>
            </a:pPr>
            <a:r>
              <a:rPr lang="en-GB" sz="1800" u="sng">
                <a:solidFill>
                  <a:srgbClr val="1E1E1E"/>
                </a:solidFill>
                <a:latin typeface="Open Sans"/>
                <a:ea typeface="Open Sans"/>
                <a:cs typeface="Open Sans"/>
                <a:sym typeface="Open Sans"/>
              </a:rPr>
              <a:t>Take advantage of and test apperceptive mass</a:t>
            </a:r>
            <a:r>
              <a:rPr lang="en-GB" sz="1800">
                <a:solidFill>
                  <a:srgbClr val="1E1E1E"/>
                </a:solidFill>
                <a:latin typeface="Open Sans"/>
                <a:ea typeface="Open Sans"/>
                <a:cs typeface="Open Sans"/>
                <a:sym typeface="Open Sans"/>
              </a:rPr>
              <a:t>: design your content to take advantage of apperceptive mass and create deeply engaging and impactful learning experiences. Help learners test the limits of their previous experiences when it comes to drawing conclusions or making intuitive leaps.</a:t>
            </a:r>
            <a:endParaRPr sz="1800">
              <a:latin typeface="Times New Roman"/>
              <a:ea typeface="Times New Roman"/>
              <a:cs typeface="Times New Roman"/>
              <a:sym typeface="Times New Roman"/>
            </a:endParaRPr>
          </a:p>
          <a:p>
            <a:pPr indent="-342900" lvl="0" marL="342900" rtl="0" algn="just">
              <a:lnSpc>
                <a:spcPct val="100000"/>
              </a:lnSpc>
              <a:spcBef>
                <a:spcPts val="0"/>
              </a:spcBef>
              <a:spcAft>
                <a:spcPts val="0"/>
              </a:spcAft>
              <a:buSzPts val="1400"/>
              <a:buFont typeface="Times New Roman"/>
              <a:buChar char="●"/>
            </a:pPr>
            <a:r>
              <a:rPr lang="en-GB" sz="1800" u="sng">
                <a:solidFill>
                  <a:srgbClr val="1E1E1E"/>
                </a:solidFill>
                <a:latin typeface="Open Sans"/>
                <a:ea typeface="Open Sans"/>
                <a:cs typeface="Open Sans"/>
                <a:sym typeface="Open Sans"/>
              </a:rPr>
              <a:t>Make it easy to interact and play</a:t>
            </a:r>
            <a:r>
              <a:rPr lang="en-GB" sz="1800">
                <a:solidFill>
                  <a:srgbClr val="1E1E1E"/>
                </a:solidFill>
                <a:latin typeface="Open Sans"/>
                <a:ea typeface="Open Sans"/>
                <a:cs typeface="Open Sans"/>
                <a:sym typeface="Open Sans"/>
              </a:rPr>
              <a:t>: make the experience playful through interactivity and experimentation. Allow learners room for exploration. Let them play with the ideas first, without consequences from or concerns about being wrong, before moving into more formal instruction.</a:t>
            </a:r>
            <a:endParaRPr sz="1800">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GB"/>
              <a:t>The trainer will exemplify/demonstrate how to find pre-designed (existing) games of Kahoot by following the 2 steps described in this slide.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GB"/>
              <a:t>The trainer will exemplify/demonstrate how to find pre-designed (existing) worksheet templates of Canva by following the 2 steps described in this slide.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62"/>
          <p:cNvSpPr/>
          <p:nvPr/>
        </p:nvSpPr>
        <p:spPr>
          <a:xfrm>
            <a:off x="-75" y="4253100"/>
            <a:ext cx="9144000" cy="8904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62"/>
          <p:cNvGrpSpPr/>
          <p:nvPr/>
        </p:nvGrpSpPr>
        <p:grpSpPr>
          <a:xfrm>
            <a:off x="388375" y="557031"/>
            <a:ext cx="7205283" cy="4029437"/>
            <a:chOff x="388375" y="548150"/>
            <a:chExt cx="7205283" cy="4029437"/>
          </a:xfrm>
        </p:grpSpPr>
        <p:sp>
          <p:nvSpPr>
            <p:cNvPr id="12" name="Google Shape;12;p62"/>
            <p:cNvSpPr/>
            <p:nvPr/>
          </p:nvSpPr>
          <p:spPr>
            <a:xfrm>
              <a:off x="428433" y="5833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13" name="Google Shape;13;p62"/>
            <p:cNvSpPr/>
            <p:nvPr/>
          </p:nvSpPr>
          <p:spPr>
            <a:xfrm>
              <a:off x="388375" y="5481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14" name="Google Shape;14;p62"/>
          <p:cNvSpPr txBox="1"/>
          <p:nvPr>
            <p:ph type="ctrTitle"/>
          </p:nvPr>
        </p:nvSpPr>
        <p:spPr>
          <a:xfrm>
            <a:off x="975350" y="1133950"/>
            <a:ext cx="5701800" cy="287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6000"/>
              <a:buNone/>
              <a:defRPr sz="6000">
                <a:solidFill>
                  <a:schemeClr val="dk1"/>
                </a:solidFill>
              </a:defRPr>
            </a:lvl1pPr>
            <a:lvl2pPr lvl="1" algn="l">
              <a:lnSpc>
                <a:spcPct val="100000"/>
              </a:lnSpc>
              <a:spcBef>
                <a:spcPts val="0"/>
              </a:spcBef>
              <a:spcAft>
                <a:spcPts val="0"/>
              </a:spcAft>
              <a:buClr>
                <a:schemeClr val="dk1"/>
              </a:buClr>
              <a:buSzPts val="6000"/>
              <a:buNone/>
              <a:defRPr sz="6000">
                <a:solidFill>
                  <a:schemeClr val="dk1"/>
                </a:solidFill>
              </a:defRPr>
            </a:lvl2pPr>
            <a:lvl3pPr lvl="2" algn="l">
              <a:lnSpc>
                <a:spcPct val="100000"/>
              </a:lnSpc>
              <a:spcBef>
                <a:spcPts val="0"/>
              </a:spcBef>
              <a:spcAft>
                <a:spcPts val="0"/>
              </a:spcAft>
              <a:buClr>
                <a:schemeClr val="dk1"/>
              </a:buClr>
              <a:buSzPts val="6000"/>
              <a:buNone/>
              <a:defRPr sz="6000">
                <a:solidFill>
                  <a:schemeClr val="dk1"/>
                </a:solidFill>
              </a:defRPr>
            </a:lvl3pPr>
            <a:lvl4pPr lvl="3" algn="l">
              <a:lnSpc>
                <a:spcPct val="100000"/>
              </a:lnSpc>
              <a:spcBef>
                <a:spcPts val="0"/>
              </a:spcBef>
              <a:spcAft>
                <a:spcPts val="0"/>
              </a:spcAft>
              <a:buClr>
                <a:schemeClr val="dk1"/>
              </a:buClr>
              <a:buSzPts val="6000"/>
              <a:buNone/>
              <a:defRPr sz="6000">
                <a:solidFill>
                  <a:schemeClr val="dk1"/>
                </a:solidFill>
              </a:defRPr>
            </a:lvl4pPr>
            <a:lvl5pPr lvl="4" algn="l">
              <a:lnSpc>
                <a:spcPct val="100000"/>
              </a:lnSpc>
              <a:spcBef>
                <a:spcPts val="0"/>
              </a:spcBef>
              <a:spcAft>
                <a:spcPts val="0"/>
              </a:spcAft>
              <a:buClr>
                <a:schemeClr val="dk1"/>
              </a:buClr>
              <a:buSzPts val="6000"/>
              <a:buNone/>
              <a:defRPr sz="6000">
                <a:solidFill>
                  <a:schemeClr val="dk1"/>
                </a:solidFill>
              </a:defRPr>
            </a:lvl5pPr>
            <a:lvl6pPr lvl="5" algn="l">
              <a:lnSpc>
                <a:spcPct val="100000"/>
              </a:lnSpc>
              <a:spcBef>
                <a:spcPts val="0"/>
              </a:spcBef>
              <a:spcAft>
                <a:spcPts val="0"/>
              </a:spcAft>
              <a:buClr>
                <a:schemeClr val="dk1"/>
              </a:buClr>
              <a:buSzPts val="6000"/>
              <a:buNone/>
              <a:defRPr sz="6000">
                <a:solidFill>
                  <a:schemeClr val="dk1"/>
                </a:solidFill>
              </a:defRPr>
            </a:lvl6pPr>
            <a:lvl7pPr lvl="6" algn="l">
              <a:lnSpc>
                <a:spcPct val="100000"/>
              </a:lnSpc>
              <a:spcBef>
                <a:spcPts val="0"/>
              </a:spcBef>
              <a:spcAft>
                <a:spcPts val="0"/>
              </a:spcAft>
              <a:buClr>
                <a:schemeClr val="dk1"/>
              </a:buClr>
              <a:buSzPts val="6000"/>
              <a:buNone/>
              <a:defRPr sz="6000">
                <a:solidFill>
                  <a:schemeClr val="dk1"/>
                </a:solidFill>
              </a:defRPr>
            </a:lvl7pPr>
            <a:lvl8pPr lvl="7" algn="l">
              <a:lnSpc>
                <a:spcPct val="100000"/>
              </a:lnSpc>
              <a:spcBef>
                <a:spcPts val="0"/>
              </a:spcBef>
              <a:spcAft>
                <a:spcPts val="0"/>
              </a:spcAft>
              <a:buClr>
                <a:schemeClr val="dk1"/>
              </a:buClr>
              <a:buSzPts val="6000"/>
              <a:buNone/>
              <a:defRPr sz="6000">
                <a:solidFill>
                  <a:schemeClr val="dk1"/>
                </a:solidFill>
              </a:defRPr>
            </a:lvl8pPr>
            <a:lvl9pPr lvl="8" algn="l">
              <a:lnSpc>
                <a:spcPct val="100000"/>
              </a:lnSpc>
              <a:spcBef>
                <a:spcPts val="0"/>
              </a:spcBef>
              <a:spcAft>
                <a:spcPts val="0"/>
              </a:spcAft>
              <a:buClr>
                <a:schemeClr val="dk1"/>
              </a:buClr>
              <a:buSzPts val="6000"/>
              <a:buNone/>
              <a:defRPr sz="6000">
                <a:solidFill>
                  <a:schemeClr val="dk1"/>
                </a:solidFill>
              </a:defRPr>
            </a:lvl9pPr>
          </a:lstStyle>
          <a:p/>
        </p:txBody>
      </p:sp>
      <p:pic>
        <p:nvPicPr>
          <p:cNvPr descr="A picture containing light, clock&#10;&#10;Description automatically generated" id="15" name="Google Shape;15;p62"/>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16" name="Google Shape;16;p62"/>
          <p:cNvGrpSpPr/>
          <p:nvPr/>
        </p:nvGrpSpPr>
        <p:grpSpPr>
          <a:xfrm>
            <a:off x="7886184" y="175845"/>
            <a:ext cx="1199201" cy="1119555"/>
            <a:chOff x="7886184" y="175845"/>
            <a:chExt cx="1199201" cy="1119555"/>
          </a:xfrm>
        </p:grpSpPr>
        <p:sp>
          <p:nvSpPr>
            <p:cNvPr id="17" name="Google Shape;17;p62"/>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18" name="Google Shape;18;p62"/>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19" name="Google Shape;19;p62"/>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0" name="Shape 20"/>
        <p:cNvGrpSpPr/>
        <p:nvPr/>
      </p:nvGrpSpPr>
      <p:grpSpPr>
        <a:xfrm>
          <a:off x="0" y="0"/>
          <a:ext cx="0" cy="0"/>
          <a:chOff x="0" y="0"/>
          <a:chExt cx="0" cy="0"/>
        </a:xfrm>
      </p:grpSpPr>
      <p:sp>
        <p:nvSpPr>
          <p:cNvPr id="21" name="Google Shape;21;p63"/>
          <p:cNvSpPr/>
          <p:nvPr/>
        </p:nvSpPr>
        <p:spPr>
          <a:xfrm>
            <a:off x="-75" y="4253100"/>
            <a:ext cx="9144000" cy="8904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 name="Google Shape;22;p63"/>
          <p:cNvGrpSpPr/>
          <p:nvPr/>
        </p:nvGrpSpPr>
        <p:grpSpPr>
          <a:xfrm>
            <a:off x="388375" y="557031"/>
            <a:ext cx="7205283" cy="4029437"/>
            <a:chOff x="388375" y="548150"/>
            <a:chExt cx="7205283" cy="4029437"/>
          </a:xfrm>
        </p:grpSpPr>
        <p:sp>
          <p:nvSpPr>
            <p:cNvPr id="23" name="Google Shape;23;p63"/>
            <p:cNvSpPr/>
            <p:nvPr/>
          </p:nvSpPr>
          <p:spPr>
            <a:xfrm>
              <a:off x="428433" y="5833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24" name="Google Shape;24;p63"/>
            <p:cNvSpPr/>
            <p:nvPr/>
          </p:nvSpPr>
          <p:spPr>
            <a:xfrm>
              <a:off x="388375" y="5481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25" name="Google Shape;25;p63"/>
          <p:cNvSpPr txBox="1"/>
          <p:nvPr>
            <p:ph type="ctrTitle"/>
          </p:nvPr>
        </p:nvSpPr>
        <p:spPr>
          <a:xfrm>
            <a:off x="967600" y="1583350"/>
            <a:ext cx="5711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4800"/>
              <a:buNone/>
              <a:defRPr sz="4800">
                <a:solidFill>
                  <a:schemeClr val="dk1"/>
                </a:solidFill>
              </a:defRPr>
            </a:lvl1pPr>
            <a:lvl2pPr lvl="1" algn="l">
              <a:lnSpc>
                <a:spcPct val="100000"/>
              </a:lnSpc>
              <a:spcBef>
                <a:spcPts val="0"/>
              </a:spcBef>
              <a:spcAft>
                <a:spcPts val="0"/>
              </a:spcAft>
              <a:buClr>
                <a:schemeClr val="dk1"/>
              </a:buClr>
              <a:buSzPts val="4800"/>
              <a:buNone/>
              <a:defRPr sz="4800">
                <a:solidFill>
                  <a:schemeClr val="dk1"/>
                </a:solidFill>
              </a:defRPr>
            </a:lvl2pPr>
            <a:lvl3pPr lvl="2" algn="l">
              <a:lnSpc>
                <a:spcPct val="100000"/>
              </a:lnSpc>
              <a:spcBef>
                <a:spcPts val="0"/>
              </a:spcBef>
              <a:spcAft>
                <a:spcPts val="0"/>
              </a:spcAft>
              <a:buClr>
                <a:schemeClr val="dk1"/>
              </a:buClr>
              <a:buSzPts val="4800"/>
              <a:buNone/>
              <a:defRPr sz="4800">
                <a:solidFill>
                  <a:schemeClr val="dk1"/>
                </a:solidFill>
              </a:defRPr>
            </a:lvl3pPr>
            <a:lvl4pPr lvl="3" algn="l">
              <a:lnSpc>
                <a:spcPct val="100000"/>
              </a:lnSpc>
              <a:spcBef>
                <a:spcPts val="0"/>
              </a:spcBef>
              <a:spcAft>
                <a:spcPts val="0"/>
              </a:spcAft>
              <a:buClr>
                <a:schemeClr val="dk1"/>
              </a:buClr>
              <a:buSzPts val="4800"/>
              <a:buNone/>
              <a:defRPr sz="4800">
                <a:solidFill>
                  <a:schemeClr val="dk1"/>
                </a:solidFill>
              </a:defRPr>
            </a:lvl4pPr>
            <a:lvl5pPr lvl="4" algn="l">
              <a:lnSpc>
                <a:spcPct val="100000"/>
              </a:lnSpc>
              <a:spcBef>
                <a:spcPts val="0"/>
              </a:spcBef>
              <a:spcAft>
                <a:spcPts val="0"/>
              </a:spcAft>
              <a:buClr>
                <a:schemeClr val="dk1"/>
              </a:buClr>
              <a:buSzPts val="4800"/>
              <a:buNone/>
              <a:defRPr sz="4800">
                <a:solidFill>
                  <a:schemeClr val="dk1"/>
                </a:solidFill>
              </a:defRPr>
            </a:lvl5pPr>
            <a:lvl6pPr lvl="5" algn="l">
              <a:lnSpc>
                <a:spcPct val="100000"/>
              </a:lnSpc>
              <a:spcBef>
                <a:spcPts val="0"/>
              </a:spcBef>
              <a:spcAft>
                <a:spcPts val="0"/>
              </a:spcAft>
              <a:buClr>
                <a:schemeClr val="dk1"/>
              </a:buClr>
              <a:buSzPts val="4800"/>
              <a:buNone/>
              <a:defRPr sz="4800">
                <a:solidFill>
                  <a:schemeClr val="dk1"/>
                </a:solidFill>
              </a:defRPr>
            </a:lvl6pPr>
            <a:lvl7pPr lvl="6" algn="l">
              <a:lnSpc>
                <a:spcPct val="100000"/>
              </a:lnSpc>
              <a:spcBef>
                <a:spcPts val="0"/>
              </a:spcBef>
              <a:spcAft>
                <a:spcPts val="0"/>
              </a:spcAft>
              <a:buClr>
                <a:schemeClr val="dk1"/>
              </a:buClr>
              <a:buSzPts val="4800"/>
              <a:buNone/>
              <a:defRPr sz="4800">
                <a:solidFill>
                  <a:schemeClr val="dk1"/>
                </a:solidFill>
              </a:defRPr>
            </a:lvl7pPr>
            <a:lvl8pPr lvl="7" algn="l">
              <a:lnSpc>
                <a:spcPct val="100000"/>
              </a:lnSpc>
              <a:spcBef>
                <a:spcPts val="0"/>
              </a:spcBef>
              <a:spcAft>
                <a:spcPts val="0"/>
              </a:spcAft>
              <a:buClr>
                <a:schemeClr val="dk1"/>
              </a:buClr>
              <a:buSzPts val="4800"/>
              <a:buNone/>
              <a:defRPr sz="4800">
                <a:solidFill>
                  <a:schemeClr val="dk1"/>
                </a:solidFill>
              </a:defRPr>
            </a:lvl8pPr>
            <a:lvl9pPr lvl="8" algn="l">
              <a:lnSpc>
                <a:spcPct val="100000"/>
              </a:lnSpc>
              <a:spcBef>
                <a:spcPts val="0"/>
              </a:spcBef>
              <a:spcAft>
                <a:spcPts val="0"/>
              </a:spcAft>
              <a:buClr>
                <a:schemeClr val="dk1"/>
              </a:buClr>
              <a:buSzPts val="4800"/>
              <a:buNone/>
              <a:defRPr sz="4800">
                <a:solidFill>
                  <a:schemeClr val="dk1"/>
                </a:solidFill>
              </a:defRPr>
            </a:lvl9pPr>
          </a:lstStyle>
          <a:p/>
        </p:txBody>
      </p:sp>
      <p:sp>
        <p:nvSpPr>
          <p:cNvPr id="26" name="Google Shape;26;p63"/>
          <p:cNvSpPr txBox="1"/>
          <p:nvPr>
            <p:ph idx="1" type="subTitle"/>
          </p:nvPr>
        </p:nvSpPr>
        <p:spPr>
          <a:xfrm>
            <a:off x="967600" y="2840052"/>
            <a:ext cx="5711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3000"/>
              <a:buNone/>
              <a:defRPr>
                <a:solidFill>
                  <a:schemeClr val="accent4"/>
                </a:solidFill>
              </a:defRPr>
            </a:lvl1pPr>
            <a:lvl2pPr lvl="1" algn="l">
              <a:lnSpc>
                <a:spcPct val="100000"/>
              </a:lnSpc>
              <a:spcBef>
                <a:spcPts val="0"/>
              </a:spcBef>
              <a:spcAft>
                <a:spcPts val="0"/>
              </a:spcAft>
              <a:buClr>
                <a:schemeClr val="accent4"/>
              </a:buClr>
              <a:buSzPts val="3000"/>
              <a:buNone/>
              <a:defRPr sz="3000">
                <a:solidFill>
                  <a:schemeClr val="accent4"/>
                </a:solidFill>
              </a:defRPr>
            </a:lvl2pPr>
            <a:lvl3pPr lvl="2" algn="l">
              <a:lnSpc>
                <a:spcPct val="100000"/>
              </a:lnSpc>
              <a:spcBef>
                <a:spcPts val="0"/>
              </a:spcBef>
              <a:spcAft>
                <a:spcPts val="0"/>
              </a:spcAft>
              <a:buClr>
                <a:schemeClr val="accent4"/>
              </a:buClr>
              <a:buSzPts val="3000"/>
              <a:buNone/>
              <a:defRPr sz="3000">
                <a:solidFill>
                  <a:schemeClr val="accent4"/>
                </a:solidFill>
              </a:defRPr>
            </a:lvl3pPr>
            <a:lvl4pPr lvl="3" algn="l">
              <a:lnSpc>
                <a:spcPct val="100000"/>
              </a:lnSpc>
              <a:spcBef>
                <a:spcPts val="0"/>
              </a:spcBef>
              <a:spcAft>
                <a:spcPts val="0"/>
              </a:spcAft>
              <a:buClr>
                <a:schemeClr val="accent4"/>
              </a:buClr>
              <a:buSzPts val="3000"/>
              <a:buNone/>
              <a:defRPr sz="3000">
                <a:solidFill>
                  <a:schemeClr val="accent4"/>
                </a:solidFill>
              </a:defRPr>
            </a:lvl4pPr>
            <a:lvl5pPr lvl="4" algn="l">
              <a:lnSpc>
                <a:spcPct val="100000"/>
              </a:lnSpc>
              <a:spcBef>
                <a:spcPts val="0"/>
              </a:spcBef>
              <a:spcAft>
                <a:spcPts val="0"/>
              </a:spcAft>
              <a:buClr>
                <a:schemeClr val="accent4"/>
              </a:buClr>
              <a:buSzPts val="3000"/>
              <a:buNone/>
              <a:defRPr sz="3000">
                <a:solidFill>
                  <a:schemeClr val="accent4"/>
                </a:solidFill>
              </a:defRPr>
            </a:lvl5pPr>
            <a:lvl6pPr lvl="5" algn="l">
              <a:lnSpc>
                <a:spcPct val="100000"/>
              </a:lnSpc>
              <a:spcBef>
                <a:spcPts val="0"/>
              </a:spcBef>
              <a:spcAft>
                <a:spcPts val="0"/>
              </a:spcAft>
              <a:buClr>
                <a:schemeClr val="accent4"/>
              </a:buClr>
              <a:buSzPts val="3000"/>
              <a:buNone/>
              <a:defRPr sz="3000">
                <a:solidFill>
                  <a:schemeClr val="accent4"/>
                </a:solidFill>
              </a:defRPr>
            </a:lvl6pPr>
            <a:lvl7pPr lvl="6" algn="l">
              <a:lnSpc>
                <a:spcPct val="100000"/>
              </a:lnSpc>
              <a:spcBef>
                <a:spcPts val="0"/>
              </a:spcBef>
              <a:spcAft>
                <a:spcPts val="0"/>
              </a:spcAft>
              <a:buClr>
                <a:schemeClr val="accent4"/>
              </a:buClr>
              <a:buSzPts val="3000"/>
              <a:buNone/>
              <a:defRPr sz="3000">
                <a:solidFill>
                  <a:schemeClr val="accent4"/>
                </a:solidFill>
              </a:defRPr>
            </a:lvl7pPr>
            <a:lvl8pPr lvl="7" algn="l">
              <a:lnSpc>
                <a:spcPct val="100000"/>
              </a:lnSpc>
              <a:spcBef>
                <a:spcPts val="0"/>
              </a:spcBef>
              <a:spcAft>
                <a:spcPts val="0"/>
              </a:spcAft>
              <a:buClr>
                <a:schemeClr val="accent4"/>
              </a:buClr>
              <a:buSzPts val="3000"/>
              <a:buNone/>
              <a:defRPr sz="3000">
                <a:solidFill>
                  <a:schemeClr val="accent4"/>
                </a:solidFill>
              </a:defRPr>
            </a:lvl8pPr>
            <a:lvl9pPr lvl="8" algn="l">
              <a:lnSpc>
                <a:spcPct val="100000"/>
              </a:lnSpc>
              <a:spcBef>
                <a:spcPts val="0"/>
              </a:spcBef>
              <a:spcAft>
                <a:spcPts val="0"/>
              </a:spcAft>
              <a:buClr>
                <a:schemeClr val="accent4"/>
              </a:buClr>
              <a:buSzPts val="3000"/>
              <a:buNone/>
              <a:defRPr sz="3000">
                <a:solidFill>
                  <a:schemeClr val="accent4"/>
                </a:solidFill>
              </a:defRPr>
            </a:lvl9pPr>
          </a:lstStyle>
          <a:p/>
        </p:txBody>
      </p:sp>
      <p:sp>
        <p:nvSpPr>
          <p:cNvPr id="27" name="Google Shape;27;p63"/>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28" name="Google Shape;28;p63"/>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29" name="Google Shape;29;p63"/>
          <p:cNvGrpSpPr/>
          <p:nvPr/>
        </p:nvGrpSpPr>
        <p:grpSpPr>
          <a:xfrm>
            <a:off x="7886184" y="175845"/>
            <a:ext cx="1199201" cy="1119555"/>
            <a:chOff x="7886184" y="175845"/>
            <a:chExt cx="1199201" cy="1119555"/>
          </a:xfrm>
        </p:grpSpPr>
        <p:sp>
          <p:nvSpPr>
            <p:cNvPr id="30" name="Google Shape;30;p63"/>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31" name="Google Shape;31;p63"/>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32" name="Google Shape;32;p63"/>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3" name="Shape 33"/>
        <p:cNvGrpSpPr/>
        <p:nvPr/>
      </p:nvGrpSpPr>
      <p:grpSpPr>
        <a:xfrm>
          <a:off x="0" y="0"/>
          <a:ext cx="0" cy="0"/>
          <a:chOff x="0" y="0"/>
          <a:chExt cx="0" cy="0"/>
        </a:xfrm>
      </p:grpSpPr>
      <p:sp>
        <p:nvSpPr>
          <p:cNvPr id="34" name="Google Shape;34;p64"/>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64"/>
          <p:cNvSpPr/>
          <p:nvPr/>
        </p:nvSpPr>
        <p:spPr>
          <a:xfrm>
            <a:off x="428433" y="8881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36" name="Google Shape;36;p64"/>
          <p:cNvSpPr/>
          <p:nvPr/>
        </p:nvSpPr>
        <p:spPr>
          <a:xfrm>
            <a:off x="388375" y="8529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37" name="Google Shape;37;p6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8" name="Google Shape;38;p64"/>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9" name="Google Shape;39;p64"/>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40" name="Google Shape;40;p64"/>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41" name="Google Shape;41;p64"/>
          <p:cNvGrpSpPr/>
          <p:nvPr/>
        </p:nvGrpSpPr>
        <p:grpSpPr>
          <a:xfrm>
            <a:off x="7886184" y="175845"/>
            <a:ext cx="1199201" cy="1119555"/>
            <a:chOff x="7886184" y="175845"/>
            <a:chExt cx="1199201" cy="1119555"/>
          </a:xfrm>
        </p:grpSpPr>
        <p:sp>
          <p:nvSpPr>
            <p:cNvPr id="42" name="Google Shape;42;p64"/>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43" name="Google Shape;43;p64"/>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44" name="Google Shape;44;p64"/>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at)">
  <p:cSld name="BLANK_1">
    <p:spTree>
      <p:nvGrpSpPr>
        <p:cNvPr id="45" name="Shape 45"/>
        <p:cNvGrpSpPr/>
        <p:nvPr/>
      </p:nvGrpSpPr>
      <p:grpSpPr>
        <a:xfrm>
          <a:off x="0" y="0"/>
          <a:ext cx="0" cy="0"/>
          <a:chOff x="0" y="0"/>
          <a:chExt cx="0" cy="0"/>
        </a:xfrm>
      </p:grpSpPr>
      <p:sp>
        <p:nvSpPr>
          <p:cNvPr id="46" name="Google Shape;46;p65"/>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5"/>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48" name="Google Shape;48;p65"/>
          <p:cNvPicPr preferRelativeResize="0"/>
          <p:nvPr/>
        </p:nvPicPr>
        <p:blipFill rotWithShape="1">
          <a:blip r:embed="rId2">
            <a:alphaModFix/>
          </a:blip>
          <a:srcRect b="0" l="0" r="0" t="0"/>
          <a:stretch/>
        </p:blipFill>
        <p:spPr>
          <a:xfrm>
            <a:off x="-401147" y="2944265"/>
            <a:ext cx="2424382" cy="2424382"/>
          </a:xfrm>
          <a:prstGeom prst="rect">
            <a:avLst/>
          </a:prstGeom>
          <a:noFill/>
          <a:ln>
            <a:noFill/>
          </a:ln>
        </p:spPr>
      </p:pic>
      <p:grpSp>
        <p:nvGrpSpPr>
          <p:cNvPr id="49" name="Google Shape;49;p65"/>
          <p:cNvGrpSpPr/>
          <p:nvPr/>
        </p:nvGrpSpPr>
        <p:grpSpPr>
          <a:xfrm>
            <a:off x="7886184" y="175845"/>
            <a:ext cx="1199201" cy="1119555"/>
            <a:chOff x="7886184" y="175845"/>
            <a:chExt cx="1199201" cy="1119555"/>
          </a:xfrm>
        </p:grpSpPr>
        <p:sp>
          <p:nvSpPr>
            <p:cNvPr id="50" name="Google Shape;50;p65"/>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51" name="Google Shape;51;p65"/>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52" name="Google Shape;52;p65"/>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og)" type="blank">
  <p:cSld name="BLANK">
    <p:spTree>
      <p:nvGrpSpPr>
        <p:cNvPr id="53" name="Shape 53"/>
        <p:cNvGrpSpPr/>
        <p:nvPr/>
      </p:nvGrpSpPr>
      <p:grpSpPr>
        <a:xfrm>
          <a:off x="0" y="0"/>
          <a:ext cx="0" cy="0"/>
          <a:chOff x="0" y="0"/>
          <a:chExt cx="0" cy="0"/>
        </a:xfrm>
      </p:grpSpPr>
      <p:sp>
        <p:nvSpPr>
          <p:cNvPr id="54" name="Google Shape;54;p66"/>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66"/>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56" name="Google Shape;56;p66"/>
          <p:cNvPicPr preferRelativeResize="0"/>
          <p:nvPr/>
        </p:nvPicPr>
        <p:blipFill rotWithShape="1">
          <a:blip r:embed="rId2">
            <a:alphaModFix/>
          </a:blip>
          <a:srcRect b="0" l="0" r="0" t="0"/>
          <a:stretch/>
        </p:blipFill>
        <p:spPr>
          <a:xfrm>
            <a:off x="-527528" y="2892226"/>
            <a:ext cx="2424382" cy="2424382"/>
          </a:xfrm>
          <a:prstGeom prst="rect">
            <a:avLst/>
          </a:prstGeom>
          <a:noFill/>
          <a:ln>
            <a:noFill/>
          </a:ln>
        </p:spPr>
      </p:pic>
      <p:grpSp>
        <p:nvGrpSpPr>
          <p:cNvPr id="57" name="Google Shape;57;p66"/>
          <p:cNvGrpSpPr/>
          <p:nvPr/>
        </p:nvGrpSpPr>
        <p:grpSpPr>
          <a:xfrm>
            <a:off x="7886184" y="175845"/>
            <a:ext cx="1199201" cy="1119555"/>
            <a:chOff x="7886184" y="175845"/>
            <a:chExt cx="1199201" cy="1119555"/>
          </a:xfrm>
        </p:grpSpPr>
        <p:sp>
          <p:nvSpPr>
            <p:cNvPr id="58" name="Google Shape;58;p66"/>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59" name="Google Shape;59;p66"/>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60" name="Google Shape;60;p66"/>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3"/>
        </a:solidFill>
      </p:bgPr>
    </p:bg>
    <p:spTree>
      <p:nvGrpSpPr>
        <p:cNvPr id="5" name="Shape 5"/>
        <p:cNvGrpSpPr/>
        <p:nvPr/>
      </p:nvGrpSpPr>
      <p:grpSpPr>
        <a:xfrm>
          <a:off x="0" y="0"/>
          <a:ext cx="0" cy="0"/>
          <a:chOff x="0" y="0"/>
          <a:chExt cx="0" cy="0"/>
        </a:xfrm>
      </p:grpSpPr>
      <p:sp>
        <p:nvSpPr>
          <p:cNvPr id="6" name="Google Shape;6;p6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1pPr>
            <a:lvl2pPr lvl="1"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2pPr>
            <a:lvl3pPr lvl="2"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3pPr>
            <a:lvl4pPr lvl="3"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4pPr>
            <a:lvl5pPr lvl="4"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5pPr>
            <a:lvl6pPr lvl="5"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6pPr>
            <a:lvl7pPr lvl="6"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7pPr>
            <a:lvl8pPr lvl="7"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8pPr>
            <a:lvl9pPr lvl="8"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9pPr>
          </a:lstStyle>
          <a:p/>
        </p:txBody>
      </p:sp>
      <p:sp>
        <p:nvSpPr>
          <p:cNvPr id="7" name="Google Shape;7;p6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3"/>
              </a:buClr>
              <a:buSzPts val="3000"/>
              <a:buFont typeface="Didact Gothic"/>
              <a:buChar char="●"/>
              <a:defRPr b="0" i="0" sz="3000" u="none" cap="none" strike="noStrike">
                <a:solidFill>
                  <a:schemeClr val="dk1"/>
                </a:solidFill>
                <a:latin typeface="Didact Gothic"/>
                <a:ea typeface="Didact Gothic"/>
                <a:cs typeface="Didact Gothic"/>
                <a:sym typeface="Didact Gothic"/>
              </a:defRPr>
            </a:lvl1pPr>
            <a:lvl2pPr indent="-381000" lvl="1" marL="914400" marR="0" rtl="0" algn="l">
              <a:lnSpc>
                <a:spcPct val="100000"/>
              </a:lnSpc>
              <a:spcBef>
                <a:spcPts val="0"/>
              </a:spcBef>
              <a:spcAft>
                <a:spcPts val="0"/>
              </a:spcAft>
              <a:buClr>
                <a:schemeClr val="accent3"/>
              </a:buClr>
              <a:buSzPts val="2400"/>
              <a:buFont typeface="Didact Gothic"/>
              <a:buChar char="○"/>
              <a:defRPr b="0" i="0" sz="2400" u="none" cap="none" strike="noStrike">
                <a:solidFill>
                  <a:schemeClr val="dk1"/>
                </a:solidFill>
                <a:latin typeface="Didact Gothic"/>
                <a:ea typeface="Didact Gothic"/>
                <a:cs typeface="Didact Gothic"/>
                <a:sym typeface="Didact Gothic"/>
              </a:defRPr>
            </a:lvl2pPr>
            <a:lvl3pPr indent="-381000" lvl="2" marL="1371600" marR="0" rtl="0" algn="l">
              <a:lnSpc>
                <a:spcPct val="100000"/>
              </a:lnSpc>
              <a:spcBef>
                <a:spcPts val="0"/>
              </a:spcBef>
              <a:spcAft>
                <a:spcPts val="0"/>
              </a:spcAft>
              <a:buClr>
                <a:schemeClr val="accent3"/>
              </a:buClr>
              <a:buSzPts val="2400"/>
              <a:buFont typeface="Didact Gothic"/>
              <a:buChar char="■"/>
              <a:defRPr b="0" i="0" sz="2400" u="none" cap="none" strike="noStrike">
                <a:solidFill>
                  <a:schemeClr val="dk1"/>
                </a:solidFill>
                <a:latin typeface="Didact Gothic"/>
                <a:ea typeface="Didact Gothic"/>
                <a:cs typeface="Didact Gothic"/>
                <a:sym typeface="Didact Gothic"/>
              </a:defRPr>
            </a:lvl3pPr>
            <a:lvl4pPr indent="-342900" lvl="3" marL="18288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4pPr>
            <a:lvl5pPr indent="-342900" lvl="4" marL="22860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5pPr>
            <a:lvl6pPr indent="-342900" lvl="5" marL="27432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6pPr>
            <a:lvl7pPr indent="-342900" lvl="6" marL="32004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7pPr>
            <a:lvl8pPr indent="-342900" lvl="7" marL="36576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8pPr>
            <a:lvl9pPr indent="-342900" lvl="8" marL="41148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9pPr>
          </a:lstStyle>
          <a:p/>
        </p:txBody>
      </p:sp>
      <p:sp>
        <p:nvSpPr>
          <p:cNvPr id="8" name="Google Shape;8;p61"/>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kinderpedia.co/" TargetMode="External"/><Relationship Id="rId4" Type="http://schemas.openxmlformats.org/officeDocument/2006/relationships/hyperlink" Target="https://new.edmodo.com/" TargetMode="External"/><Relationship Id="rId11" Type="http://schemas.openxmlformats.org/officeDocument/2006/relationships/hyperlink" Target="https://www.edapp.com/" TargetMode="External"/><Relationship Id="rId10" Type="http://schemas.openxmlformats.org/officeDocument/2006/relationships/hyperlink" Target="https://www.microsoft.com/" TargetMode="External"/><Relationship Id="rId12" Type="http://schemas.openxmlformats.org/officeDocument/2006/relationships/hyperlink" Target="https://www.edx.org/" TargetMode="External"/><Relationship Id="rId9" Type="http://schemas.openxmlformats.org/officeDocument/2006/relationships/hyperlink" Target="https://www.coursera.org/" TargetMode="External"/><Relationship Id="rId5" Type="http://schemas.openxmlformats.org/officeDocument/2006/relationships/hyperlink" Target="https://www.easyclass.com/" TargetMode="External"/><Relationship Id="rId6" Type="http://schemas.openxmlformats.org/officeDocument/2006/relationships/hyperlink" Target="https://classroom.google.com/" TargetMode="External"/><Relationship Id="rId7" Type="http://schemas.openxmlformats.org/officeDocument/2006/relationships/hyperlink" Target="https://moodle.org/" TargetMode="External"/><Relationship Id="rId8" Type="http://schemas.openxmlformats.org/officeDocument/2006/relationships/hyperlink" Target="https://www.blackboar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powtoon.com/" TargetMode="External"/><Relationship Id="rId4" Type="http://schemas.openxmlformats.org/officeDocument/2006/relationships/hyperlink" Target="https://www.storyboardthat.com/" TargetMode="External"/><Relationship Id="rId5" Type="http://schemas.openxmlformats.org/officeDocument/2006/relationships/hyperlink" Target="https://www.google.com/intl/en-GB/forms/about/" TargetMode="External"/><Relationship Id="rId6" Type="http://schemas.openxmlformats.org/officeDocument/2006/relationships/hyperlink" Target="https://www.canva.com/" TargetMode="External"/><Relationship Id="rId7" Type="http://schemas.openxmlformats.org/officeDocument/2006/relationships/hyperlink" Target="https://kahoot.com/" TargetMode="External"/><Relationship Id="rId8" Type="http://schemas.openxmlformats.org/officeDocument/2006/relationships/hyperlink" Target="https://learningapps.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1" Type="http://schemas.openxmlformats.org/officeDocument/2006/relationships/hyperlink" Target="https://kahoot.com/" TargetMode="External"/><Relationship Id="rId10" Type="http://schemas.openxmlformats.org/officeDocument/2006/relationships/hyperlink" Target="https://www.canva.com/" TargetMode="External"/><Relationship Id="rId13" Type="http://schemas.openxmlformats.org/officeDocument/2006/relationships/hyperlink" Target="https://mussila.com/the-top-15-benefits-of-digital-learning/" TargetMode="External"/><Relationship Id="rId12" Type="http://schemas.openxmlformats.org/officeDocument/2006/relationships/hyperlink" Target="https://learningapps.org/" TargetMode="External"/><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eliterate.us/what-is-a-learning-platform/" TargetMode="External"/><Relationship Id="rId4" Type="http://schemas.openxmlformats.org/officeDocument/2006/relationships/hyperlink" Target="https://gmolsolutions.com/en/blog/what-are-educational-platforms-for/" TargetMode="External"/><Relationship Id="rId9" Type="http://schemas.openxmlformats.org/officeDocument/2006/relationships/hyperlink" Target="https://www.google.com/intl/en-GB/forms/about/" TargetMode="External"/><Relationship Id="rId5" Type="http://schemas.openxmlformats.org/officeDocument/2006/relationships/hyperlink" Target="https://kitaboo.com/must-have-features-interactive-online-platforms/" TargetMode="External"/><Relationship Id="rId6" Type="http://schemas.openxmlformats.org/officeDocument/2006/relationships/hyperlink" Target="https://www.muvi.com/blogs/5-features-of-interactive-e-learning-platform.html" TargetMode="External"/><Relationship Id="rId7" Type="http://schemas.openxmlformats.org/officeDocument/2006/relationships/hyperlink" Target="https://www.powtoon.com/" TargetMode="External"/><Relationship Id="rId8" Type="http://schemas.openxmlformats.org/officeDocument/2006/relationships/hyperlink" Target="https://www.storyboardthat.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hurix.com/create-mobile-learning-content/?__hstc=119721303.dde9d5f3d09d4b8f245fe7aadf1e41fa.1649008427387.1649008427387.1649050479429.2&amp;__hssc=119721303.2.1649050479429&amp;__hsfp=113408783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kitaboo.com/online-education-platform-10-must-feature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internetmatters.org/resources/discovering-digital-at-primary-school/" TargetMode="Externa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kahoot.com/academy/study/" TargetMode="External"/><Relationship Id="rId4" Type="http://schemas.openxmlformats.org/officeDocument/2006/relationships/image" Target="../media/image21.png"/><Relationship Id="rId5"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canva.com/worksheets/templates/" TargetMode="External"/><Relationship Id="rId4" Type="http://schemas.openxmlformats.org/officeDocument/2006/relationships/image" Target="../media/image18.png"/><Relationship Id="rId5"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kitaboo.com/k-12-education-post-covid-era/" TargetMode="External"/><Relationship Id="rId4" Type="http://schemas.openxmlformats.org/officeDocument/2006/relationships/hyperlink" Target="https://digitalagenda.io/insight/7-tips-on-choosing-edtech-from-a-primary-teacher/" TargetMode="External"/><Relationship Id="rId9" Type="http://schemas.openxmlformats.org/officeDocument/2006/relationships/hyperlink" Target="https://www.internetmatters.org/resources/discovering-digital-at-primary-school/" TargetMode="External"/><Relationship Id="rId5" Type="http://schemas.openxmlformats.org/officeDocument/2006/relationships/hyperlink" Target="https://www.canopy.education/post/edtech-top-tips-for-teachers" TargetMode="External"/><Relationship Id="rId6" Type="http://schemas.openxmlformats.org/officeDocument/2006/relationships/hyperlink" Target="https://www.nextthought.com/thoughts/2016/09/six-tips-for-creating-great-digital-learning-content" TargetMode="External"/><Relationship Id="rId7" Type="http://schemas.openxmlformats.org/officeDocument/2006/relationships/hyperlink" Target="https://kahoot.com/academy/study/" TargetMode="External"/><Relationship Id="rId8" Type="http://schemas.openxmlformats.org/officeDocument/2006/relationships/hyperlink" Target="https://www.canva.com/worksheets/templat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www.youtube.com/watch?v=fXQDFhKFuTU" TargetMode="External"/><Relationship Id="rId4" Type="http://schemas.openxmlformats.org/officeDocument/2006/relationships/hyperlink" Target="https://support.google.com/docs/answer/6281888?hl=en&amp;co=GENIE.Platform%3DDesktop"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docs.google.com/forms" TargetMode="External"/><Relationship Id="rId4" Type="http://schemas.openxmlformats.org/officeDocument/2006/relationships/image" Target="../media/image4.png"/><Relationship Id="rId5"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www.youtube.com/watch?v=vkfacjOpTcM" TargetMode="External"/><Relationship Id="rId4" Type="http://schemas.openxmlformats.org/officeDocument/2006/relationships/hyperlink" Target="https://www.powtoon.com/blog/how-to-create-an-animated-presentation-in-5-easy-step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www.powtoon.com/edu-home/" TargetMode="External"/><Relationship Id="rId4" Type="http://schemas.openxmlformats.org/officeDocument/2006/relationships/image" Target="../media/image4.png"/><Relationship Id="rId5"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www.canva.com/designschool/tutorials/canva-for-teachers/" TargetMode="External"/><Relationship Id="rId4" Type="http://schemas.openxmlformats.org/officeDocument/2006/relationships/hyperlink" Target="https://www.canva.com/designschool/tutorials/canva-for-teacher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www.canva.com/" TargetMode="Externa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www.youtube.com/watch?v=KJgZZQcsSPk" TargetMode="External"/><Relationship Id="rId4" Type="http://schemas.openxmlformats.org/officeDocument/2006/relationships/hyperlink" Target="https://kahoot.com/blog/2021/01/28/how-to-create-kahoot-tips-teacher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kahoot.com/" TargetMode="External"/><Relationship Id="rId4" Type="http://schemas.openxmlformats.org/officeDocument/2006/relationships/image" Target="../media/image4.png"/><Relationship Id="rId5" Type="http://schemas.openxmlformats.org/officeDocument/2006/relationships/image" Target="../media/image33.png"/></Relationships>
</file>

<file path=ppt/slides/_rels/slide58.xml.rels><?xml version="1.0" encoding="UTF-8" standalone="yes"?><Relationships xmlns="http://schemas.openxmlformats.org/package/2006/relationships"><Relationship Id="rId11" Type="http://schemas.openxmlformats.org/officeDocument/2006/relationships/hyperlink" Target="https://www.youtube.com/watch?v=KJgZZQcsSPk" TargetMode="External"/><Relationship Id="rId10" Type="http://schemas.openxmlformats.org/officeDocument/2006/relationships/hyperlink" Target="https://www.canva.com/" TargetMode="External"/><Relationship Id="rId13" Type="http://schemas.openxmlformats.org/officeDocument/2006/relationships/hyperlink" Target="https://kahoot.com/" TargetMode="External"/><Relationship Id="rId12" Type="http://schemas.openxmlformats.org/officeDocument/2006/relationships/hyperlink" Target="https://kahoot.com/blog/2021/01/28/how-to-create-kahoot-tips-teachers/" TargetMode="External"/><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www.youtube.com/watch?v=fXQDFhKFuTU" TargetMode="External"/><Relationship Id="rId4" Type="http://schemas.openxmlformats.org/officeDocument/2006/relationships/hyperlink" Target="https://support.google.com/docs/answer/6281888?hl=en&amp;co=GENIE.Platform%3DDesktop" TargetMode="External"/><Relationship Id="rId9" Type="http://schemas.openxmlformats.org/officeDocument/2006/relationships/hyperlink" Target="https://www.canva.com/designschool/tutorials/canva-for-teachers/" TargetMode="External"/><Relationship Id="rId5" Type="http://schemas.openxmlformats.org/officeDocument/2006/relationships/hyperlink" Target="https://docs.google.com/forms" TargetMode="External"/><Relationship Id="rId6" Type="http://schemas.openxmlformats.org/officeDocument/2006/relationships/hyperlink" Target="https://www.youtube.com/watch?v=vkfacjOpTcM" TargetMode="External"/><Relationship Id="rId7" Type="http://schemas.openxmlformats.org/officeDocument/2006/relationships/hyperlink" Target="https://www.powtoon.com/blog/how-to-create-an-animated-presentation-in-5-easy-steps/" TargetMode="External"/><Relationship Id="rId8" Type="http://schemas.openxmlformats.org/officeDocument/2006/relationships/hyperlink" Target="https://www.powtoon.com/edu-home/"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igi-global.com/dictionary/emerging-platform-education/42260" TargetMode="External"/></Relationships>
</file>

<file path=ppt/slides/_rels/slide60.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jpg"/><Relationship Id="rId4" Type="http://schemas.openxmlformats.org/officeDocument/2006/relationships/image" Target="../media/image24.png"/><Relationship Id="rId9"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9.png"/><Relationship Id="rId8"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441196" y="1133950"/>
            <a:ext cx="5701800" cy="287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GB" sz="3400"/>
              <a:t>IO2: Modul 3</a:t>
            </a:r>
            <a:endParaRPr sz="3400"/>
          </a:p>
          <a:p>
            <a:pPr indent="0" lvl="0" marL="0" rtl="0" algn="l">
              <a:lnSpc>
                <a:spcPct val="100000"/>
              </a:lnSpc>
              <a:spcBef>
                <a:spcPts val="0"/>
              </a:spcBef>
              <a:spcAft>
                <a:spcPts val="0"/>
              </a:spcAft>
              <a:buSzPts val="6000"/>
              <a:buNone/>
            </a:pPr>
            <a:r>
              <a:rPr lang="en-GB" sz="2000"/>
              <a:t>F2f learning</a:t>
            </a:r>
            <a:endParaRPr sz="2000"/>
          </a:p>
        </p:txBody>
      </p:sp>
      <p:pic>
        <p:nvPicPr>
          <p:cNvPr descr="A close up of a sign&#10;&#10;Description automatically generated" id="66" name="Google Shape;66;p1"/>
          <p:cNvPicPr preferRelativeResize="0"/>
          <p:nvPr/>
        </p:nvPicPr>
        <p:blipFill rotWithShape="1">
          <a:blip r:embed="rId3">
            <a:alphaModFix/>
          </a:blip>
          <a:srcRect b="0" l="0" r="0" t="0"/>
          <a:stretch/>
        </p:blipFill>
        <p:spPr>
          <a:xfrm>
            <a:off x="4183518" y="1422153"/>
            <a:ext cx="2452672" cy="21450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0"/>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19" name="Google Shape;119;p10"/>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Co dělá eLearningovou platformu interaktivní?</a:t>
            </a:r>
            <a:r>
              <a:rPr lang="en-GB" sz="2000"/>
              <a:t>	(1)	</a:t>
            </a:r>
            <a:endParaRPr/>
          </a:p>
          <a:p>
            <a:pPr indent="-419100" lvl="0" marL="457200" rtl="0" algn="just">
              <a:lnSpc>
                <a:spcPct val="100000"/>
              </a:lnSpc>
              <a:spcBef>
                <a:spcPts val="600"/>
              </a:spcBef>
              <a:spcAft>
                <a:spcPts val="0"/>
              </a:spcAft>
              <a:buSzPts val="3000"/>
              <a:buChar char="●"/>
            </a:pPr>
            <a:r>
              <a:rPr lang="en-GB" sz="1400"/>
              <a:t>Interaktivita v eLearningu dokáže zázraky, které daleko přesahují vaši představivost. Čím vyšší je rozsah interaktivity v online vzdělávání, tím více motivuje studenty ke kritickému myšlení a holistickému učení.</a:t>
            </a:r>
            <a:endParaRPr sz="1400"/>
          </a:p>
          <a:p>
            <a:pPr indent="0" lvl="0" marL="0" rtl="0" algn="just">
              <a:lnSpc>
                <a:spcPct val="100000"/>
              </a:lnSpc>
              <a:spcBef>
                <a:spcPts val="600"/>
              </a:spcBef>
              <a:spcAft>
                <a:spcPts val="0"/>
              </a:spcAft>
              <a:buNone/>
            </a:pPr>
            <a:r>
              <a:t/>
            </a:r>
            <a:endParaRPr sz="1400"/>
          </a:p>
          <a:p>
            <a:pPr indent="-419100" lvl="0" marL="457200" rtl="0" algn="just">
              <a:lnSpc>
                <a:spcPct val="100000"/>
              </a:lnSpc>
              <a:spcBef>
                <a:spcPts val="600"/>
              </a:spcBef>
              <a:spcAft>
                <a:spcPts val="0"/>
              </a:spcAft>
              <a:buSzPts val="3000"/>
              <a:buChar char="●"/>
            </a:pPr>
            <a:r>
              <a:rPr lang="en-GB" sz="1400"/>
              <a:t>Bylo pozorováno, že online studenti se lépe zapojují do interaktivní platformy eLearning a vytvářejí prostředí vhodné pro aktivní učení. Interaktivita eLearningu vyvolává u studentů bdělost a aktivaci dlouhodobé paměti a pomáhá jim efektivně zlepšovat jejich výkony. Nejen to, interaktivní online relace podporují rozhodování a umožňují uživatelům chytře reagovat.</a:t>
            </a:r>
            <a:endParaRPr sz="1400"/>
          </a:p>
          <a:p>
            <a:pPr indent="0" lvl="0" marL="457200" rtl="0" algn="just">
              <a:lnSpc>
                <a:spcPct val="100000"/>
              </a:lnSpc>
              <a:spcBef>
                <a:spcPts val="600"/>
              </a:spcBef>
              <a:spcAft>
                <a:spcPts val="0"/>
              </a:spcAft>
              <a:buNone/>
            </a:pPr>
            <a:r>
              <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1"/>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25" name="Google Shape;125;p11"/>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457200" rtl="0" algn="just">
              <a:lnSpc>
                <a:spcPct val="100000"/>
              </a:lnSpc>
              <a:spcBef>
                <a:spcPts val="600"/>
              </a:spcBef>
              <a:spcAft>
                <a:spcPts val="0"/>
              </a:spcAft>
              <a:buNone/>
            </a:pPr>
            <a:r>
              <a:rPr lang="en-GB" sz="2000"/>
              <a:t>Co dělá eLearningovou platformu interaktivní? (3)</a:t>
            </a:r>
            <a:endParaRPr sz="2000"/>
          </a:p>
          <a:p>
            <a:pPr indent="-381000" lvl="0" marL="457200" rtl="0" algn="just">
              <a:lnSpc>
                <a:spcPct val="100000"/>
              </a:lnSpc>
              <a:spcBef>
                <a:spcPts val="600"/>
              </a:spcBef>
              <a:spcAft>
                <a:spcPts val="0"/>
              </a:spcAft>
              <a:buSzPts val="2400"/>
              <a:buChar char="●"/>
            </a:pPr>
            <a:r>
              <a:rPr lang="en-GB" sz="1400"/>
              <a:t>Stupeň interaktivity přispívá k celkové kvalitě eLearningového portálu.</a:t>
            </a:r>
            <a:endParaRPr sz="1400"/>
          </a:p>
          <a:p>
            <a:pPr indent="-381000" lvl="0" marL="457200" rtl="0" algn="just">
              <a:lnSpc>
                <a:spcPct val="100000"/>
              </a:lnSpc>
              <a:spcBef>
                <a:spcPts val="600"/>
              </a:spcBef>
              <a:spcAft>
                <a:spcPts val="0"/>
              </a:spcAft>
              <a:buSzPts val="2400"/>
              <a:buChar char="●"/>
            </a:pPr>
            <a:r>
              <a:rPr lang="en-GB" sz="1400"/>
              <a:t>Jelikož jde o interaktivní platformu, není to pouze o obsahu kurzu, který tato naklápěcí platforma poskytuje.</a:t>
            </a:r>
            <a:endParaRPr sz="1400"/>
          </a:p>
          <a:p>
            <a:pPr indent="-381000" lvl="0" marL="457200" rtl="0" algn="just">
              <a:lnSpc>
                <a:spcPct val="100000"/>
              </a:lnSpc>
              <a:spcBef>
                <a:spcPts val="600"/>
              </a:spcBef>
              <a:spcAft>
                <a:spcPts val="0"/>
              </a:spcAft>
              <a:buSzPts val="2400"/>
              <a:buChar char="●"/>
            </a:pPr>
            <a:r>
              <a:rPr lang="en-GB" sz="1400"/>
              <a:t>Obsah je velmi důležitou funkcí, ale eLearningová platforma musí mít kromě vašeho jedinečného obsahu také sadu vlastností, které mohou nejen upoutat zájem uživatelů, ale také vést k aktivní eLearningové relaci zajišťující jejich udržení.</a:t>
            </a:r>
            <a:endParaRPr sz="1400"/>
          </a:p>
          <a:p>
            <a:pPr indent="-419100" lvl="0" marL="457200" rtl="0" algn="just">
              <a:lnSpc>
                <a:spcPct val="100000"/>
              </a:lnSpc>
              <a:spcBef>
                <a:spcPts val="600"/>
              </a:spcBef>
              <a:spcAft>
                <a:spcPts val="0"/>
              </a:spcAft>
              <a:buSzPts val="3000"/>
              <a:buChar char="●"/>
            </a:pPr>
            <a:r>
              <a:rPr lang="en-GB" sz="1400"/>
              <a:t>5 funkcí v následujících snímcích, které činí eLearningovou platformu interaktivní, bylo testováno a prokázáno, že zajišťuje lepší provoz a zapojení studentů.</a:t>
            </a:r>
            <a:endParaRPr sz="1400"/>
          </a:p>
          <a:p>
            <a:pPr indent="-355600" lvl="0" marL="457200" rtl="0" algn="just">
              <a:lnSpc>
                <a:spcPct val="100000"/>
              </a:lnSpc>
              <a:spcBef>
                <a:spcPts val="600"/>
              </a:spcBef>
              <a:spcAft>
                <a:spcPts val="0"/>
              </a:spcAft>
              <a:buSzPts val="2000"/>
              <a:buChar char="●"/>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2"/>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r>
              <a:rPr b="1" lang="en-GB" sz="2400"/>
              <a:t>Interactive platforms for education: definition, features and examples</a:t>
            </a:r>
            <a:endParaRPr/>
          </a:p>
        </p:txBody>
      </p:sp>
      <p:sp>
        <p:nvSpPr>
          <p:cNvPr id="131" name="Google Shape;131;p12"/>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makes an eLearning Platform Interactive? 	(4)</a:t>
            </a:r>
            <a:endParaRPr/>
          </a:p>
          <a:p>
            <a:pPr indent="0" lvl="0" marL="38100" rtl="0" algn="l">
              <a:lnSpc>
                <a:spcPct val="100000"/>
              </a:lnSpc>
              <a:spcBef>
                <a:spcPts val="600"/>
              </a:spcBef>
              <a:spcAft>
                <a:spcPts val="0"/>
              </a:spcAft>
              <a:buSzPts val="3000"/>
              <a:buNone/>
            </a:pPr>
            <a:r>
              <a:t/>
            </a:r>
            <a:endParaRPr sz="2000"/>
          </a:p>
          <a:p>
            <a:pPr indent="0" lvl="0" marL="38100" rtl="0" algn="l">
              <a:lnSpc>
                <a:spcPct val="100000"/>
              </a:lnSpc>
              <a:spcBef>
                <a:spcPts val="600"/>
              </a:spcBef>
              <a:spcAft>
                <a:spcPts val="0"/>
              </a:spcAft>
              <a:buSzPts val="3000"/>
              <a:buNone/>
            </a:pPr>
            <a:r>
              <a:rPr lang="en-GB" sz="1400"/>
              <a:t>5 features:	</a:t>
            </a:r>
            <a:endParaRPr/>
          </a:p>
          <a:p>
            <a:pPr indent="0" lvl="0" marL="38100" rtl="0" algn="just">
              <a:lnSpc>
                <a:spcPct val="100000"/>
              </a:lnSpc>
              <a:spcBef>
                <a:spcPts val="600"/>
              </a:spcBef>
              <a:spcAft>
                <a:spcPts val="0"/>
              </a:spcAft>
              <a:buSzPts val="3000"/>
              <a:buNone/>
            </a:pPr>
            <a:r>
              <a:rPr lang="en-GB" sz="1400"/>
              <a:t>	1. Sharper User Interface</a:t>
            </a:r>
            <a:endParaRPr/>
          </a:p>
          <a:p>
            <a:pPr indent="0" lvl="0" marL="38100" rtl="0" algn="just">
              <a:lnSpc>
                <a:spcPct val="100000"/>
              </a:lnSpc>
              <a:spcBef>
                <a:spcPts val="600"/>
              </a:spcBef>
              <a:spcAft>
                <a:spcPts val="0"/>
              </a:spcAft>
              <a:buSzPts val="3000"/>
              <a:buNone/>
            </a:pPr>
            <a:r>
              <a:rPr lang="en-GB" sz="1400"/>
              <a:t>	2. Collaborative Dashboard</a:t>
            </a:r>
            <a:endParaRPr/>
          </a:p>
          <a:p>
            <a:pPr indent="0" lvl="0" marL="38100" rtl="0" algn="just">
              <a:lnSpc>
                <a:spcPct val="100000"/>
              </a:lnSpc>
              <a:spcBef>
                <a:spcPts val="600"/>
              </a:spcBef>
              <a:spcAft>
                <a:spcPts val="0"/>
              </a:spcAft>
              <a:buSzPts val="3000"/>
              <a:buNone/>
            </a:pPr>
            <a:r>
              <a:rPr lang="en-GB" sz="1400"/>
              <a:t>	3. Multi-Device Usage</a:t>
            </a:r>
            <a:endParaRPr/>
          </a:p>
          <a:p>
            <a:pPr indent="0" lvl="0" marL="38100" rtl="0" algn="just">
              <a:lnSpc>
                <a:spcPct val="100000"/>
              </a:lnSpc>
              <a:spcBef>
                <a:spcPts val="600"/>
              </a:spcBef>
              <a:spcAft>
                <a:spcPts val="0"/>
              </a:spcAft>
              <a:buSzPts val="3000"/>
              <a:buNone/>
            </a:pPr>
            <a:r>
              <a:rPr lang="en-GB" sz="1400"/>
              <a:t>	4. Course Recommender</a:t>
            </a:r>
            <a:endParaRPr/>
          </a:p>
          <a:p>
            <a:pPr indent="0" lvl="0" marL="38100" rtl="0" algn="just">
              <a:lnSpc>
                <a:spcPct val="100000"/>
              </a:lnSpc>
              <a:spcBef>
                <a:spcPts val="600"/>
              </a:spcBef>
              <a:spcAft>
                <a:spcPts val="0"/>
              </a:spcAft>
              <a:buSzPts val="3000"/>
              <a:buNone/>
            </a:pPr>
            <a:r>
              <a:rPr lang="en-GB" sz="1400"/>
              <a:t>	5. Gamification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3"/>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37" name="Google Shape;137;p13"/>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Co dělá eLearningovou platformu interaktivní?</a:t>
            </a:r>
            <a:r>
              <a:rPr lang="en-GB" sz="2000"/>
              <a:t> 	(5)</a:t>
            </a:r>
            <a:endParaRPr/>
          </a:p>
          <a:p>
            <a:pPr indent="0" lvl="0" marL="38100" rtl="0" algn="ctr">
              <a:lnSpc>
                <a:spcPct val="100000"/>
              </a:lnSpc>
              <a:spcBef>
                <a:spcPts val="600"/>
              </a:spcBef>
              <a:spcAft>
                <a:spcPts val="0"/>
              </a:spcAft>
              <a:buSzPts val="3000"/>
              <a:buNone/>
            </a:pPr>
            <a:r>
              <a:rPr b="1" lang="en-GB" sz="1400">
                <a:solidFill>
                  <a:srgbClr val="216BE0"/>
                </a:solidFill>
              </a:rPr>
              <a:t>1. Ostřejší uživatelské rozhraní (UI)</a:t>
            </a:r>
            <a:endParaRPr sz="1400"/>
          </a:p>
          <a:p>
            <a:pPr indent="-355600" lvl="0" marL="457200" rtl="0" algn="just">
              <a:lnSpc>
                <a:spcPct val="100000"/>
              </a:lnSpc>
              <a:spcBef>
                <a:spcPts val="600"/>
              </a:spcBef>
              <a:spcAft>
                <a:spcPts val="0"/>
              </a:spcAft>
              <a:buSzPts val="2000"/>
              <a:buChar char="●"/>
            </a:pPr>
            <a:r>
              <a:rPr lang="en-GB" sz="1400"/>
              <a:t>Prezentace je první věc, kterou uživatelé uvidí při prozkoumávání eLearningové platformy. Než se rozhodnou, zda se přihlásit k odběru, nebo ne, jednoduše projdou celou aplikaci a určí vzhled a funkce a také funkčnost modulu eLearning.</a:t>
            </a:r>
            <a:endParaRPr sz="1400"/>
          </a:p>
          <a:p>
            <a:pPr indent="-361950" lvl="0" marL="457200" rtl="0" algn="just">
              <a:lnSpc>
                <a:spcPct val="100000"/>
              </a:lnSpc>
              <a:spcBef>
                <a:spcPts val="0"/>
              </a:spcBef>
              <a:spcAft>
                <a:spcPts val="0"/>
              </a:spcAft>
              <a:buSzPts val="2100"/>
              <a:buChar char="●"/>
            </a:pPr>
            <a:r>
              <a:rPr lang="en-GB" sz="1400"/>
              <a:t>V takových scénářích vše včetně rozvržení portálu, grafiky, videí, ikon, barevného patra a navigace odkazující na uživatelské rozhraní účinně přispívá k interaktivitě eLearningu. Když uživatelé jasně procházejí eLearningovou aplikací/webem a zjistí, že je snadný přístup k obsahu kurzu, jejich vnější kognitivní zátěž se výrazně sníží, a proto se rozhodnou ve prospěch platformy.</a:t>
            </a:r>
            <a:endParaRPr sz="1400"/>
          </a:p>
          <a:p>
            <a:pPr indent="-419100" lvl="0" marL="457200" rtl="0" algn="just">
              <a:lnSpc>
                <a:spcPct val="100000"/>
              </a:lnSpc>
              <a:spcBef>
                <a:spcPts val="600"/>
              </a:spcBef>
              <a:spcAft>
                <a:spcPts val="0"/>
              </a:spcAft>
              <a:buSzPts val="3000"/>
              <a:buChar char="●"/>
            </a:pPr>
            <a:r>
              <a:rPr lang="en-GB" sz="1400"/>
              <a:t>Uživatelské rozhraní nikdy není o tom, aby obrazovka vypadala pěkně, vždy jde o to, aby uživatelé provedli učení.</a:t>
            </a:r>
            <a:endParaRPr sz="1400"/>
          </a:p>
          <a:p>
            <a:pPr indent="0" lvl="0" marL="457200" rtl="0" algn="just">
              <a:lnSpc>
                <a:spcPct val="100000"/>
              </a:lnSpc>
              <a:spcBef>
                <a:spcPts val="600"/>
              </a:spcBef>
              <a:spcAft>
                <a:spcPts val="0"/>
              </a:spcAft>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43" name="Google Shape;143;p14"/>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lang="en-GB" sz="2000"/>
              <a:t>Co dělá eLearningovou platformu interaktivní? (6)</a:t>
            </a:r>
            <a:endParaRPr/>
          </a:p>
          <a:p>
            <a:pPr indent="0" lvl="0" marL="38100" rtl="0" algn="ctr">
              <a:lnSpc>
                <a:spcPct val="100000"/>
              </a:lnSpc>
              <a:spcBef>
                <a:spcPts val="600"/>
              </a:spcBef>
              <a:spcAft>
                <a:spcPts val="0"/>
              </a:spcAft>
              <a:buSzPts val="3000"/>
              <a:buNone/>
            </a:pPr>
            <a:r>
              <a:rPr b="1" lang="en-GB" sz="1400">
                <a:solidFill>
                  <a:srgbClr val="216BE0"/>
                </a:solidFill>
              </a:rPr>
              <a:t>2. Spolupráce za využití panelu Dashboard</a:t>
            </a:r>
            <a:endParaRPr/>
          </a:p>
          <a:p>
            <a:pPr indent="-419100" lvl="0" marL="457200" rtl="0" algn="just">
              <a:lnSpc>
                <a:spcPct val="100000"/>
              </a:lnSpc>
              <a:spcBef>
                <a:spcPts val="600"/>
              </a:spcBef>
              <a:spcAft>
                <a:spcPts val="0"/>
              </a:spcAft>
              <a:buSzPts val="3000"/>
              <a:buChar char="●"/>
            </a:pPr>
            <a:r>
              <a:rPr lang="en-GB" sz="1400"/>
              <a:t>eLearning není jen o streamování video kurzů a čtení řádků textu, ale je to také něco mnohem pokročilejšího a interaktivnějšího. Primárním faktorem, který činí online vzdělávání vysoce poutavým, je kolaborativní učení.</a:t>
            </a:r>
            <a:endParaRPr sz="1400"/>
          </a:p>
          <a:p>
            <a:pPr indent="-419100" lvl="0" marL="457200" rtl="0" algn="just">
              <a:lnSpc>
                <a:spcPct val="100000"/>
              </a:lnSpc>
              <a:spcBef>
                <a:spcPts val="600"/>
              </a:spcBef>
              <a:spcAft>
                <a:spcPts val="0"/>
              </a:spcAft>
              <a:buSzPts val="3000"/>
              <a:buChar char="●"/>
            </a:pPr>
            <a:r>
              <a:rPr lang="en-GB" sz="1400"/>
              <a:t>Stejně jako ve třídě, eLearning také umožňuje studentům společenskou interakci s ostatními účastníky a instruktory, ale virtuálně. Prostřednictvím kolaborativního učení mohou studenti obohatit své studijní zkušenosti sdílením hodnocení kapitol, studijních materiálů, odkazů na kurzy a kvízů s ostatními prostřednictvím živých chatů, rychlých zpráv a fór.</a:t>
            </a:r>
            <a:endParaRPr sz="1400"/>
          </a:p>
          <a:p>
            <a:pPr indent="-419100" lvl="0" marL="457200" rtl="0" algn="just">
              <a:lnSpc>
                <a:spcPct val="100000"/>
              </a:lnSpc>
              <a:spcBef>
                <a:spcPts val="600"/>
              </a:spcBef>
              <a:spcAft>
                <a:spcPts val="0"/>
              </a:spcAft>
              <a:buSzPts val="3000"/>
              <a:buChar char="●"/>
            </a:pPr>
            <a:r>
              <a:rPr lang="en-GB" sz="1400"/>
              <a:t>Pro interaktivní výukové prostředí musí mít portál eLearning dashboard pro spolupráci, kde mají studenti/profesionálové přístup ke všem materiálům svého kurzu.</a:t>
            </a:r>
            <a:endParaRPr/>
          </a:p>
          <a:p>
            <a:pPr indent="0" lvl="0" marL="38100" rtl="0" algn="just">
              <a:lnSpc>
                <a:spcPct val="100000"/>
              </a:lnSpc>
              <a:spcBef>
                <a:spcPts val="600"/>
              </a:spcBef>
              <a:spcAft>
                <a:spcPts val="0"/>
              </a:spcAft>
              <a:buSzPts val="3000"/>
              <a:buNone/>
            </a:pPr>
            <a:r>
              <a:rPr lang="en-GB" sz="14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49" name="Google Shape;149;p15"/>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lang="en-GB" sz="2000"/>
              <a:t>Co dělá eLearningovou platformu interaktivní?</a:t>
            </a:r>
            <a:r>
              <a:rPr lang="en-GB" sz="2000"/>
              <a:t>	(7)</a:t>
            </a:r>
            <a:endParaRPr/>
          </a:p>
          <a:p>
            <a:pPr indent="0" lvl="0" marL="38100" rtl="0" algn="ctr">
              <a:lnSpc>
                <a:spcPct val="100000"/>
              </a:lnSpc>
              <a:spcBef>
                <a:spcPts val="600"/>
              </a:spcBef>
              <a:spcAft>
                <a:spcPts val="0"/>
              </a:spcAft>
              <a:buSzPts val="3000"/>
              <a:buNone/>
            </a:pPr>
            <a:r>
              <a:rPr b="1" lang="en-GB" sz="1400">
                <a:solidFill>
                  <a:srgbClr val="216BE0"/>
                </a:solidFill>
              </a:rPr>
              <a:t>3. Použití na více zařízení</a:t>
            </a:r>
            <a:endParaRPr/>
          </a:p>
          <a:p>
            <a:pPr indent="-419100" lvl="0" marL="457200" rtl="0" algn="just">
              <a:lnSpc>
                <a:spcPct val="100000"/>
              </a:lnSpc>
              <a:spcBef>
                <a:spcPts val="600"/>
              </a:spcBef>
              <a:spcAft>
                <a:spcPts val="0"/>
              </a:spcAft>
              <a:buSzPts val="3000"/>
              <a:buChar char="●"/>
            </a:pPr>
            <a:r>
              <a:rPr lang="en-GB" sz="1400"/>
              <a:t>Dnešní studenti k přístupu do eLearningových kurzů používají zařízení všech velikostí a tvarů – mobilní telefony, tablety, notebooky, stolní počítače a chytré televize. V závislosti na své poloze a pohodlí preferují přepínání více zařízení z chytrých telefonů na počítače a prozkoumávají kurzy, které potřebují</a:t>
            </a:r>
            <a:r>
              <a:rPr lang="en-GB" sz="1400"/>
              <a:t>.</a:t>
            </a:r>
            <a:endParaRPr sz="1400"/>
          </a:p>
          <a:p>
            <a:pPr indent="-419100" lvl="0" marL="457200" rtl="0" algn="just">
              <a:lnSpc>
                <a:spcPct val="100000"/>
              </a:lnSpc>
              <a:spcBef>
                <a:spcPts val="600"/>
              </a:spcBef>
              <a:spcAft>
                <a:spcPts val="0"/>
              </a:spcAft>
              <a:buSzPts val="3000"/>
              <a:buChar char="●"/>
            </a:pPr>
            <a:r>
              <a:rPr lang="en-GB" sz="1400"/>
              <a:t>Téměř všichni mileniálové (téměř 87 %) používají dvě až tři zařízení denně k získání školení a učení z online vzdělávacích portálů.</a:t>
            </a:r>
            <a:endParaRPr sz="1400"/>
          </a:p>
          <a:p>
            <a:pPr indent="-419100" lvl="0" marL="457200" rtl="0" algn="just">
              <a:lnSpc>
                <a:spcPct val="100000"/>
              </a:lnSpc>
              <a:spcBef>
                <a:spcPts val="600"/>
              </a:spcBef>
              <a:spcAft>
                <a:spcPts val="0"/>
              </a:spcAft>
              <a:buSzPts val="3000"/>
              <a:buChar char="●"/>
            </a:pPr>
            <a:r>
              <a:rPr lang="en-GB" sz="1400"/>
              <a:t>Vytvoření eLearningu pro více zařízení je proto skvělým způsobem, jak zvýšit interaktivitu mezi uživateli. Jakmile uživatelé shledají pohodlným přístupem ke kurzům na svých preferovaných zařízeních, bez ohledu na to, kde se nacházejí, určitě dojde k prudkému nárůstu statistik zapojení platformy eLearning.</a:t>
            </a:r>
            <a:endParaRPr/>
          </a:p>
          <a:p>
            <a:pPr indent="0" lvl="0" marL="38100" rtl="0" algn="just">
              <a:lnSpc>
                <a:spcPct val="100000"/>
              </a:lnSpc>
              <a:spcBef>
                <a:spcPts val="600"/>
              </a:spcBef>
              <a:spcAft>
                <a:spcPts val="0"/>
              </a:spcAft>
              <a:buSzPts val="3000"/>
              <a:buNone/>
            </a:pPr>
            <a:r>
              <a:rPr lang="en-GB" sz="1400"/>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55" name="Google Shape;155;p16"/>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Co dělá eLearningovou platformu interaktivní?</a:t>
            </a:r>
            <a:r>
              <a:rPr lang="en-GB" sz="2000"/>
              <a:t>	(8)</a:t>
            </a:r>
            <a:endParaRPr/>
          </a:p>
          <a:p>
            <a:pPr indent="0" lvl="0" marL="38100" rtl="0" algn="ctr">
              <a:lnSpc>
                <a:spcPct val="100000"/>
              </a:lnSpc>
              <a:spcBef>
                <a:spcPts val="600"/>
              </a:spcBef>
              <a:spcAft>
                <a:spcPts val="0"/>
              </a:spcAft>
              <a:buSzPts val="3000"/>
              <a:buNone/>
            </a:pPr>
            <a:r>
              <a:t/>
            </a:r>
            <a:endParaRPr b="1" sz="1400">
              <a:solidFill>
                <a:srgbClr val="216BE0"/>
              </a:solidFill>
            </a:endParaRPr>
          </a:p>
          <a:p>
            <a:pPr indent="0" lvl="0" marL="38100" rtl="0" algn="ctr">
              <a:lnSpc>
                <a:spcPct val="100000"/>
              </a:lnSpc>
              <a:spcBef>
                <a:spcPts val="600"/>
              </a:spcBef>
              <a:spcAft>
                <a:spcPts val="0"/>
              </a:spcAft>
              <a:buSzPts val="3000"/>
              <a:buNone/>
            </a:pPr>
            <a:r>
              <a:rPr b="1" lang="en-GB" sz="1400">
                <a:solidFill>
                  <a:srgbClr val="216BE0"/>
                </a:solidFill>
              </a:rPr>
              <a:t>4. Doporučující kurz</a:t>
            </a:r>
            <a:endParaRPr/>
          </a:p>
          <a:p>
            <a:pPr indent="-419100" lvl="0" marL="457200" rtl="0" algn="just">
              <a:lnSpc>
                <a:spcPct val="100000"/>
              </a:lnSpc>
              <a:spcBef>
                <a:spcPts val="600"/>
              </a:spcBef>
              <a:spcAft>
                <a:spcPts val="0"/>
              </a:spcAft>
              <a:buSzPts val="3000"/>
              <a:buChar char="●"/>
            </a:pPr>
            <a:r>
              <a:rPr lang="en-GB" sz="1400"/>
              <a:t>Pro studenty je výběr správného kurzu vždy matoucí úkol. Zvláště, když má platforma obrovskou knihovnu obsahu, budou uživatelé určitě čelit potížím při výběru.</a:t>
            </a:r>
            <a:endParaRPr sz="1400"/>
          </a:p>
          <a:p>
            <a:pPr indent="-419100" lvl="0" marL="457200" rtl="0" algn="just">
              <a:lnSpc>
                <a:spcPct val="100000"/>
              </a:lnSpc>
              <a:spcBef>
                <a:spcPts val="600"/>
              </a:spcBef>
              <a:spcAft>
                <a:spcPts val="0"/>
              </a:spcAft>
              <a:buSzPts val="3000"/>
              <a:buChar char="●"/>
            </a:pPr>
            <a:r>
              <a:rPr lang="en-GB" sz="1400"/>
              <a:t>V takových situacích, pokud platforma uživatelům automaticky doporučí relevantní kurzy, je velká šance, že se do navrhovaných kurzů pustí a budou nadále využívat poskytovanou službu eLearning.</a:t>
            </a:r>
            <a:endParaRPr/>
          </a:p>
          <a:p>
            <a:pPr indent="-393700" lvl="0" marL="457200" rtl="0" algn="just">
              <a:lnSpc>
                <a:spcPct val="100000"/>
              </a:lnSpc>
              <a:spcBef>
                <a:spcPts val="0"/>
              </a:spcBef>
              <a:spcAft>
                <a:spcPts val="0"/>
              </a:spcAft>
              <a:buSzPts val="2600"/>
              <a:buChar char="●"/>
            </a:pPr>
            <a:r>
              <a:rPr lang="en-GB" sz="1400"/>
              <a:t>V zásadě je doporučující kurz softwarový program založený na umělé inteligenci, který pomáhá e-studentům vybrat si vhodný kurz podle jejich preferencí a schopností.</a:t>
            </a:r>
            <a:r>
              <a:rPr lang="en-GB" sz="1400"/>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61" name="Google Shape;161;p17"/>
          <p:cNvSpPr txBox="1"/>
          <p:nvPr>
            <p:ph idx="1" type="body"/>
          </p:nvPr>
        </p:nvSpPr>
        <p:spPr>
          <a:xfrm>
            <a:off x="582200" y="852900"/>
            <a:ext cx="6525300" cy="3942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Co dělá eLearningovou platformu interaktivní?</a:t>
            </a:r>
            <a:r>
              <a:rPr lang="en-GB" sz="2000"/>
              <a:t>	(9)</a:t>
            </a:r>
            <a:endParaRPr/>
          </a:p>
          <a:p>
            <a:pPr indent="0" lvl="0" marL="38100" rtl="0" algn="ctr">
              <a:lnSpc>
                <a:spcPct val="100000"/>
              </a:lnSpc>
              <a:spcBef>
                <a:spcPts val="600"/>
              </a:spcBef>
              <a:spcAft>
                <a:spcPts val="0"/>
              </a:spcAft>
              <a:buSzPts val="3000"/>
              <a:buNone/>
            </a:pPr>
            <a:r>
              <a:rPr b="1" lang="en-GB" sz="1400">
                <a:solidFill>
                  <a:srgbClr val="216BE0"/>
                </a:solidFill>
              </a:rPr>
              <a:t>5. Gamifikace</a:t>
            </a:r>
            <a:endParaRPr/>
          </a:p>
          <a:p>
            <a:pPr indent="-419100" lvl="0" marL="457200" rtl="0" algn="just">
              <a:lnSpc>
                <a:spcPct val="100000"/>
              </a:lnSpc>
              <a:spcBef>
                <a:spcPts val="600"/>
              </a:spcBef>
              <a:spcAft>
                <a:spcPts val="0"/>
              </a:spcAft>
              <a:buSzPts val="3000"/>
              <a:buChar char="●"/>
            </a:pPr>
            <a:r>
              <a:rPr lang="en-GB" sz="1300"/>
              <a:t>V oblasti online vzdělávání není Gamifikace novým pojmem. Mnoho předních eLearningových aplikací využívá tuto funkci k podpoře angažovanosti a aktivního zájmu studentů nebo profesionálů.</a:t>
            </a:r>
            <a:endParaRPr sz="1300">
              <a:solidFill>
                <a:schemeClr val="dk1"/>
              </a:solidFill>
            </a:endParaRPr>
          </a:p>
          <a:p>
            <a:pPr indent="-419100" lvl="0" marL="457200" rtl="0" algn="just">
              <a:lnSpc>
                <a:spcPct val="100000"/>
              </a:lnSpc>
              <a:spcBef>
                <a:spcPts val="600"/>
              </a:spcBef>
              <a:spcAft>
                <a:spcPts val="0"/>
              </a:spcAft>
              <a:buSzPts val="3000"/>
              <a:buChar char="●"/>
            </a:pPr>
            <a:r>
              <a:rPr lang="en-GB" sz="1300"/>
              <a:t>Rozsáhlé studie říkají, že hry jsou velmi účinné při zvyšování úrovně motivace a interakce při učení, což ve výsledku značně optimalizuje proces učení a formuje znalosti studentů.</a:t>
            </a:r>
            <a:endParaRPr/>
          </a:p>
          <a:p>
            <a:pPr indent="-419100" lvl="0" marL="457200" rtl="0" algn="just">
              <a:lnSpc>
                <a:spcPct val="100000"/>
              </a:lnSpc>
              <a:spcBef>
                <a:spcPts val="600"/>
              </a:spcBef>
              <a:spcAft>
                <a:spcPts val="0"/>
              </a:spcAft>
              <a:buSzPts val="3000"/>
              <a:buChar char="●"/>
            </a:pPr>
            <a:r>
              <a:rPr lang="en-GB" sz="1300"/>
              <a:t>Interaktivní platforma integruje oblíbené techniky gamifikace, jako je úroveň pokroku, skóre, avatary, virtuální měny, dárky, odezva na výkon v reálném čase a další.</a:t>
            </a:r>
            <a:endParaRPr sz="1300">
              <a:solidFill>
                <a:schemeClr val="dk1"/>
              </a:solidFill>
            </a:endParaRPr>
          </a:p>
          <a:p>
            <a:pPr indent="-419100" lvl="0" marL="457200" rtl="0" algn="just">
              <a:lnSpc>
                <a:spcPct val="100000"/>
              </a:lnSpc>
              <a:spcBef>
                <a:spcPts val="600"/>
              </a:spcBef>
              <a:spcAft>
                <a:spcPts val="0"/>
              </a:spcAft>
              <a:buSzPts val="3000"/>
              <a:buChar char="●"/>
            </a:pPr>
            <a:r>
              <a:rPr lang="en-GB" sz="1300"/>
              <a:t>Když se uživatelé zapojí prostřednictvím gamifikace, pak bude učení zábavné!</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67" name="Google Shape;167;p18"/>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Výhody interaktivních elearningových platforem</a:t>
            </a:r>
            <a:r>
              <a:rPr lang="en-GB" sz="2000"/>
              <a:t>	</a:t>
            </a:r>
            <a:endParaRPr/>
          </a:p>
          <a:p>
            <a:pPr indent="0" lvl="0" marL="38100" rtl="0" algn="just">
              <a:lnSpc>
                <a:spcPct val="100000"/>
              </a:lnSpc>
              <a:spcBef>
                <a:spcPts val="600"/>
              </a:spcBef>
              <a:spcAft>
                <a:spcPts val="0"/>
              </a:spcAft>
              <a:buSzPts val="3000"/>
              <a:buNone/>
            </a:pPr>
            <a:r>
              <a:t/>
            </a:r>
            <a:endParaRPr sz="1400"/>
          </a:p>
        </p:txBody>
      </p:sp>
      <p:pic>
        <p:nvPicPr>
          <p:cNvPr id="168" name="Google Shape;168;p18"/>
          <p:cNvPicPr preferRelativeResize="0"/>
          <p:nvPr/>
        </p:nvPicPr>
        <p:blipFill rotWithShape="1">
          <a:blip r:embed="rId3">
            <a:alphaModFix/>
          </a:blip>
          <a:srcRect b="0" l="0" r="0" t="0"/>
          <a:stretch/>
        </p:blipFill>
        <p:spPr>
          <a:xfrm>
            <a:off x="460917" y="1769681"/>
            <a:ext cx="6750205" cy="22247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74" name="Google Shape;174;p19"/>
          <p:cNvSpPr txBox="1"/>
          <p:nvPr>
            <p:ph idx="1" type="body"/>
          </p:nvPr>
        </p:nvSpPr>
        <p:spPr>
          <a:xfrm>
            <a:off x="582200" y="852900"/>
            <a:ext cx="6525300" cy="180109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Příklady interaktivních platforem pro vzdělávání</a:t>
            </a:r>
            <a:r>
              <a:rPr lang="en-GB" sz="2000"/>
              <a:t>	(1)</a:t>
            </a:r>
            <a:endParaRPr/>
          </a:p>
          <a:p>
            <a:pPr indent="-419100" lvl="0" marL="457200" rtl="0" algn="just">
              <a:lnSpc>
                <a:spcPct val="100000"/>
              </a:lnSpc>
              <a:spcBef>
                <a:spcPts val="600"/>
              </a:spcBef>
              <a:spcAft>
                <a:spcPts val="0"/>
              </a:spcAft>
              <a:buSzPts val="3000"/>
              <a:buChar char="●"/>
            </a:pPr>
            <a:r>
              <a:rPr lang="en-GB" sz="1400"/>
              <a:t>Existuje mnoho interaktivních vzdělávacích platforem, ať už jde o systémy řízení školy/třídy/učení, nebo platforem pro vytváření digitálních vzdělávacích zdrojů.</a:t>
            </a:r>
            <a:endParaRPr/>
          </a:p>
          <a:p>
            <a:pPr indent="-419100" lvl="0" marL="457200" rtl="0" algn="just">
              <a:lnSpc>
                <a:spcPct val="100000"/>
              </a:lnSpc>
              <a:spcBef>
                <a:spcPts val="600"/>
              </a:spcBef>
              <a:spcAft>
                <a:spcPts val="0"/>
              </a:spcAft>
              <a:buSzPts val="3000"/>
              <a:buChar char="●"/>
            </a:pPr>
            <a:r>
              <a:rPr lang="en-GB" sz="1400"/>
              <a:t>Příklady systémů řízení školy/třídy/učení:</a:t>
            </a:r>
            <a:endParaRPr sz="1400"/>
          </a:p>
          <a:p>
            <a:pPr indent="0" lvl="0" marL="457200" rtl="0" algn="just">
              <a:lnSpc>
                <a:spcPct val="100000"/>
              </a:lnSpc>
              <a:spcBef>
                <a:spcPts val="600"/>
              </a:spcBef>
              <a:spcAft>
                <a:spcPts val="0"/>
              </a:spcAft>
              <a:buNone/>
            </a:pPr>
            <a:r>
              <a:t/>
            </a:r>
            <a:endParaRPr sz="1400"/>
          </a:p>
          <a:p>
            <a:pPr indent="0" lvl="0" marL="38100" rtl="0" algn="just">
              <a:lnSpc>
                <a:spcPct val="100000"/>
              </a:lnSpc>
              <a:spcBef>
                <a:spcPts val="600"/>
              </a:spcBef>
              <a:spcAft>
                <a:spcPts val="0"/>
              </a:spcAft>
              <a:buSzPts val="3000"/>
              <a:buNone/>
            </a:pPr>
            <a:r>
              <a:rPr lang="en-GB" sz="1300">
                <a:solidFill>
                  <a:schemeClr val="dk1"/>
                </a:solidFill>
              </a:rPr>
              <a:t>	</a:t>
            </a:r>
            <a:endParaRPr/>
          </a:p>
        </p:txBody>
      </p:sp>
      <p:graphicFrame>
        <p:nvGraphicFramePr>
          <p:cNvPr id="175" name="Google Shape;175;p19"/>
          <p:cNvGraphicFramePr/>
          <p:nvPr/>
        </p:nvGraphicFramePr>
        <p:xfrm>
          <a:off x="582200" y="2712998"/>
          <a:ext cx="3000000" cy="3000000"/>
        </p:xfrm>
        <a:graphic>
          <a:graphicData uri="http://schemas.openxmlformats.org/drawingml/2006/table">
            <a:tbl>
              <a:tblPr bandRow="1" firstCol="1" firstRow="1">
                <a:noFill/>
                <a:tableStyleId>{89322E15-02CA-4B7A-8C1F-5D3E73D152CA}</a:tableStyleId>
              </a:tblPr>
              <a:tblGrid>
                <a:gridCol w="3162400"/>
                <a:gridCol w="3362225"/>
              </a:tblGrid>
              <a:tr h="1115800">
                <a:tc>
                  <a:txBody>
                    <a:bodyPr/>
                    <a:lstStyle/>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Kinderpedia</a:t>
                      </a:r>
                      <a:r>
                        <a:rPr lang="en-GB" sz="1400" u="none" cap="none" strike="noStrike"/>
                        <a:t>: </a:t>
                      </a:r>
                      <a:r>
                        <a:rPr lang="en-GB" sz="1400" u="sng" cap="none" strike="noStrike">
                          <a:solidFill>
                            <a:schemeClr val="hlink"/>
                          </a:solidFill>
                          <a:hlinkClick r:id="rId3"/>
                        </a:rPr>
                        <a:t>https://www.kinderpedia.co/</a:t>
                      </a:r>
                      <a:r>
                        <a:rPr lang="en-GB" sz="1400" u="none" cap="none" strike="noStrike"/>
                        <a:t> </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Edmodo</a:t>
                      </a:r>
                      <a:r>
                        <a:rPr lang="en-GB" sz="1400" u="none" cap="none" strike="noStrike"/>
                        <a:t>: </a:t>
                      </a:r>
                      <a:r>
                        <a:rPr lang="en-GB" sz="1400" u="sng" cap="none" strike="noStrike">
                          <a:solidFill>
                            <a:schemeClr val="hlink"/>
                          </a:solidFill>
                          <a:hlinkClick r:id="rId4"/>
                        </a:rPr>
                        <a:t>https://new.edmodo.com/</a:t>
                      </a:r>
                      <a:r>
                        <a:rPr lang="en-GB" sz="1400" u="none" cap="none" strike="noStrike"/>
                        <a:t> </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EasyClass</a:t>
                      </a:r>
                      <a:r>
                        <a:rPr lang="en-GB" sz="1400" u="none" cap="none" strike="noStrike"/>
                        <a:t>: </a:t>
                      </a:r>
                      <a:r>
                        <a:rPr lang="en-GB" sz="1400" u="sng" cap="none" strike="noStrike">
                          <a:solidFill>
                            <a:schemeClr val="hlink"/>
                          </a:solidFill>
                          <a:hlinkClick r:id="rId5"/>
                        </a:rPr>
                        <a:t>https://www.easyclass.com/</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Google Classroom</a:t>
                      </a:r>
                      <a:r>
                        <a:rPr lang="en-GB" sz="1400" u="none" cap="none" strike="noStrike"/>
                        <a:t>:  </a:t>
                      </a:r>
                      <a:r>
                        <a:rPr lang="en-GB" sz="1400" u="sng" cap="none" strike="noStrike">
                          <a:solidFill>
                            <a:schemeClr val="hlink"/>
                          </a:solidFill>
                          <a:hlinkClick r:id="rId6"/>
                        </a:rPr>
                        <a:t>https://classroom.google.com</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Moodle:</a:t>
                      </a:r>
                      <a:r>
                        <a:rPr lang="en-GB" sz="1400" u="none" cap="none" strike="noStrike"/>
                        <a:t> </a:t>
                      </a:r>
                      <a:r>
                        <a:rPr lang="en-GB" sz="1400" u="sng" cap="none" strike="noStrike">
                          <a:solidFill>
                            <a:schemeClr val="hlink"/>
                          </a:solidFill>
                          <a:hlinkClick r:id="rId7"/>
                        </a:rPr>
                        <a:t>https://moodle.org/</a:t>
                      </a:r>
                      <a:endParaRPr sz="1400" u="none" cap="none" strike="noStrike">
                        <a:latin typeface="Calibri"/>
                        <a:ea typeface="Calibri"/>
                        <a:cs typeface="Calibri"/>
                        <a:sym typeface="Calibri"/>
                      </a:endParaRPr>
                    </a:p>
                  </a:txBody>
                  <a:tcPr marT="0" marB="0" marR="65400" marL="65400"/>
                </a:tc>
                <a:tc>
                  <a:txBody>
                    <a:bodyPr/>
                    <a:lstStyle/>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Blackboard</a:t>
                      </a:r>
                      <a:r>
                        <a:rPr lang="en-GB" sz="1400" u="none" cap="none" strike="noStrike"/>
                        <a:t>: </a:t>
                      </a:r>
                      <a:r>
                        <a:rPr lang="en-GB" sz="1400" u="sng" cap="none" strike="noStrike">
                          <a:solidFill>
                            <a:schemeClr val="hlink"/>
                          </a:solidFill>
                          <a:hlinkClick r:id="rId8"/>
                        </a:rPr>
                        <a:t>https://www.blackboard.com/</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Coursera</a:t>
                      </a:r>
                      <a:r>
                        <a:rPr lang="en-GB" sz="1400" u="none" cap="none" strike="noStrike"/>
                        <a:t>: </a:t>
                      </a:r>
                      <a:r>
                        <a:rPr lang="en-GB" sz="1400" u="sng" cap="none" strike="noStrike">
                          <a:solidFill>
                            <a:schemeClr val="hlink"/>
                          </a:solidFill>
                          <a:hlinkClick r:id="rId9"/>
                        </a:rPr>
                        <a:t>https://www.coursera.org/</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Microsoft Teams</a:t>
                      </a:r>
                      <a:r>
                        <a:rPr lang="en-GB" sz="1400" u="none" cap="none" strike="noStrike"/>
                        <a:t>: </a:t>
                      </a:r>
                      <a:r>
                        <a:rPr lang="en-GB" sz="1400" u="sng" cap="none" strike="noStrike">
                          <a:solidFill>
                            <a:schemeClr val="hlink"/>
                          </a:solidFill>
                          <a:hlinkClick r:id="rId10"/>
                        </a:rPr>
                        <a:t>https://www.microsoft.com/</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EdApp</a:t>
                      </a:r>
                      <a:r>
                        <a:rPr lang="en-GB" sz="1400" u="none" cap="none" strike="noStrike"/>
                        <a:t>: </a:t>
                      </a:r>
                      <a:r>
                        <a:rPr lang="en-GB" sz="1400" u="sng" cap="none" strike="noStrike">
                          <a:solidFill>
                            <a:schemeClr val="hlink"/>
                          </a:solidFill>
                          <a:hlinkClick r:id="rId11"/>
                        </a:rPr>
                        <a:t>https://www.edapp.com/</a:t>
                      </a:r>
                      <a:r>
                        <a:rPr lang="en-GB" sz="1400" u="none" cap="none" strike="noStrike"/>
                        <a:t> </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Edx</a:t>
                      </a:r>
                      <a:r>
                        <a:rPr lang="en-GB" sz="1400" u="none" cap="none" strike="noStrike"/>
                        <a:t>: </a:t>
                      </a:r>
                      <a:r>
                        <a:rPr lang="en-GB" sz="1400" u="sng" cap="none" strike="noStrike">
                          <a:solidFill>
                            <a:schemeClr val="hlink"/>
                          </a:solidFill>
                          <a:hlinkClick r:id="rId12"/>
                        </a:rPr>
                        <a:t>EdX.org</a:t>
                      </a:r>
                      <a:endParaRPr sz="1400" u="none" cap="none" strike="noStrike"/>
                    </a:p>
                    <a:p>
                      <a:pPr indent="0" lvl="0" marL="0" marR="0" rtl="0" algn="l">
                        <a:lnSpc>
                          <a:spcPct val="107000"/>
                        </a:lnSpc>
                        <a:spcBef>
                          <a:spcPts val="80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65400" marL="654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ctrTitle"/>
          </p:nvPr>
        </p:nvSpPr>
        <p:spPr>
          <a:xfrm>
            <a:off x="967600" y="1583350"/>
            <a:ext cx="5711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Cíle modulu 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81" name="Google Shape;181;p20"/>
          <p:cNvSpPr txBox="1"/>
          <p:nvPr>
            <p:ph idx="1" type="body"/>
          </p:nvPr>
        </p:nvSpPr>
        <p:spPr>
          <a:xfrm>
            <a:off x="582200" y="852899"/>
            <a:ext cx="6525300" cy="3882651"/>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Příklady interaktivních platforem pro vzdělávání</a:t>
            </a:r>
            <a:r>
              <a:rPr lang="en-GB" sz="2000"/>
              <a:t>	(2)</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419100" lvl="0" marL="457200" rtl="0" algn="just">
              <a:lnSpc>
                <a:spcPct val="100000"/>
              </a:lnSpc>
              <a:spcBef>
                <a:spcPts val="600"/>
              </a:spcBef>
              <a:spcAft>
                <a:spcPts val="0"/>
              </a:spcAft>
              <a:buSzPts val="3000"/>
              <a:buChar char="●"/>
            </a:pPr>
            <a:r>
              <a:rPr lang="en-GB" sz="1400"/>
              <a:t>Příklady online platforem pro vytváření digitálních vzdělávacích zdrojů:</a:t>
            </a:r>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400"/>
              <a:t>V tomto modulu v A3.1 a A3.2 vám ukážeme, jak používat online platformy k vytváření digitálních vzdělávacích zdrojů.</a:t>
            </a:r>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graphicFrame>
        <p:nvGraphicFramePr>
          <p:cNvPr id="182" name="Google Shape;182;p20"/>
          <p:cNvGraphicFramePr/>
          <p:nvPr/>
        </p:nvGraphicFramePr>
        <p:xfrm>
          <a:off x="582200" y="2127640"/>
          <a:ext cx="3000000" cy="3000000"/>
        </p:xfrm>
        <a:graphic>
          <a:graphicData uri="http://schemas.openxmlformats.org/drawingml/2006/table">
            <a:tbl>
              <a:tblPr bandRow="1" firstCol="1" firstRow="1">
                <a:noFill/>
                <a:tableStyleId>{89322E15-02CA-4B7A-8C1F-5D3E73D152CA}</a:tableStyleId>
              </a:tblPr>
              <a:tblGrid>
                <a:gridCol w="3389625"/>
                <a:gridCol w="3135000"/>
              </a:tblGrid>
              <a:tr h="667950">
                <a:tc>
                  <a:txBody>
                    <a:bodyPr/>
                    <a:lstStyle/>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PowToon</a:t>
                      </a:r>
                      <a:r>
                        <a:rPr lang="en-GB" sz="1400" u="none" cap="none" strike="noStrike"/>
                        <a:t>: </a:t>
                      </a:r>
                      <a:r>
                        <a:rPr lang="en-GB" sz="1400" u="sng" cap="none" strike="noStrike">
                          <a:solidFill>
                            <a:schemeClr val="hlink"/>
                          </a:solidFill>
                          <a:hlinkClick r:id="rId3"/>
                        </a:rPr>
                        <a:t>https://www.powtoon.com/</a:t>
                      </a:r>
                      <a:r>
                        <a:rPr lang="en-GB" sz="1400" u="none" cap="none" strike="noStrike"/>
                        <a:t> </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StoryBoardThat</a:t>
                      </a:r>
                      <a:r>
                        <a:rPr lang="en-GB" sz="1400" u="none" cap="none" strike="noStrike"/>
                        <a:t>: </a:t>
                      </a:r>
                      <a:r>
                        <a:rPr lang="en-GB" sz="1400" u="sng" cap="none" strike="noStrike">
                          <a:solidFill>
                            <a:schemeClr val="hlink"/>
                          </a:solidFill>
                          <a:hlinkClick r:id="rId4"/>
                        </a:rPr>
                        <a:t>https://www.storyboardthat.com/</a:t>
                      </a:r>
                      <a:r>
                        <a:rPr lang="en-GB" sz="1400" u="none" cap="none" strike="noStrike"/>
                        <a:t> </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Google Forms</a:t>
                      </a:r>
                      <a:r>
                        <a:rPr lang="en-GB" sz="1400" u="none" cap="none" strike="noStrike"/>
                        <a:t>: </a:t>
                      </a:r>
                      <a:r>
                        <a:rPr lang="en-GB" sz="1400" u="sng" cap="none" strike="noStrike">
                          <a:solidFill>
                            <a:schemeClr val="hlink"/>
                          </a:solidFill>
                          <a:hlinkClick r:id="rId5"/>
                        </a:rPr>
                        <a:t>https://www.google.com/intl/en-GB/forms/about/</a:t>
                      </a:r>
                      <a:r>
                        <a:rPr lang="en-GB" sz="1400" u="none" cap="none" strike="noStrike"/>
                        <a:t> </a:t>
                      </a:r>
                      <a:endParaRPr sz="1400" u="none" cap="none" strike="noStrike">
                        <a:latin typeface="Calibri"/>
                        <a:ea typeface="Calibri"/>
                        <a:cs typeface="Calibri"/>
                        <a:sym typeface="Calibri"/>
                      </a:endParaRPr>
                    </a:p>
                  </a:txBody>
                  <a:tcPr marT="0" marB="0" marR="64550" marL="64550"/>
                </a:tc>
                <a:tc>
                  <a:txBody>
                    <a:bodyPr/>
                    <a:lstStyle/>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Canva:</a:t>
                      </a:r>
                      <a:r>
                        <a:rPr lang="en-GB" sz="1400" u="none" cap="none" strike="noStrike"/>
                        <a:t> </a:t>
                      </a:r>
                      <a:r>
                        <a:rPr lang="en-GB" sz="1400" u="sng" cap="none" strike="noStrike">
                          <a:solidFill>
                            <a:schemeClr val="hlink"/>
                          </a:solidFill>
                          <a:hlinkClick r:id="rId6"/>
                        </a:rPr>
                        <a:t>https://www.canva.com/</a:t>
                      </a:r>
                      <a:r>
                        <a:rPr lang="en-GB" sz="1400" u="none" cap="none" strike="noStrike"/>
                        <a:t> </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Kahoot</a:t>
                      </a:r>
                      <a:r>
                        <a:rPr lang="en-GB" sz="1400" u="none" cap="none" strike="noStrike"/>
                        <a:t>: </a:t>
                      </a:r>
                      <a:r>
                        <a:rPr lang="en-GB" sz="1400" u="sng" cap="none" strike="noStrike">
                          <a:solidFill>
                            <a:schemeClr val="hlink"/>
                          </a:solidFill>
                          <a:hlinkClick r:id="rId7"/>
                        </a:rPr>
                        <a:t>https://kahoot.com/</a:t>
                      </a:r>
                      <a:r>
                        <a:rPr lang="en-GB" sz="1400" u="none" cap="none" strike="noStrike"/>
                        <a:t> </a:t>
                      </a:r>
                      <a:endParaRPr sz="1400" u="none" cap="none" strike="noStrike"/>
                    </a:p>
                    <a:p>
                      <a:pPr indent="-342900" lvl="0" marL="342900" marR="0" rtl="0" algn="l">
                        <a:lnSpc>
                          <a:spcPct val="107000"/>
                        </a:lnSpc>
                        <a:spcBef>
                          <a:spcPts val="0"/>
                        </a:spcBef>
                        <a:spcAft>
                          <a:spcPts val="0"/>
                        </a:spcAft>
                        <a:buClr>
                          <a:srgbClr val="000000"/>
                        </a:buClr>
                        <a:buSzPts val="1400"/>
                        <a:buFont typeface="Arial"/>
                        <a:buAutoNum type="arabicPeriod"/>
                      </a:pPr>
                      <a:r>
                        <a:rPr b="1" lang="en-GB" sz="1400" u="none" cap="none" strike="noStrike">
                          <a:solidFill>
                            <a:srgbClr val="216BE0"/>
                          </a:solidFill>
                        </a:rPr>
                        <a:t>LearningApps</a:t>
                      </a:r>
                      <a:r>
                        <a:rPr lang="en-GB" sz="1400" u="none" cap="none" strike="noStrike"/>
                        <a:t>: </a:t>
                      </a:r>
                      <a:r>
                        <a:rPr lang="en-GB" sz="1400" u="sng" cap="none" strike="noStrike">
                          <a:solidFill>
                            <a:schemeClr val="hlink"/>
                          </a:solidFill>
                          <a:hlinkClick r:id="rId8"/>
                        </a:rPr>
                        <a:t>https://learningapps.org/</a:t>
                      </a:r>
                      <a:r>
                        <a:rPr lang="en-GB" sz="1400" u="none" cap="none" strike="noStrike"/>
                        <a:t> </a:t>
                      </a:r>
                      <a:endParaRPr sz="1400" u="none" cap="none" strike="noStrike">
                        <a:latin typeface="Calibri"/>
                        <a:ea typeface="Calibri"/>
                        <a:cs typeface="Calibri"/>
                        <a:sym typeface="Calibri"/>
                      </a:endParaRPr>
                    </a:p>
                  </a:txBody>
                  <a:tcPr marT="0" marB="0" marR="64550" marL="645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88" name="Google Shape;188;p21"/>
          <p:cNvSpPr txBox="1"/>
          <p:nvPr>
            <p:ph idx="1" type="body"/>
          </p:nvPr>
        </p:nvSpPr>
        <p:spPr>
          <a:xfrm>
            <a:off x="582200" y="852899"/>
            <a:ext cx="6525300" cy="1718851"/>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Příklady interaktivních platforem pro vzdělávání</a:t>
            </a:r>
            <a:r>
              <a:rPr lang="en-GB" sz="2000"/>
              <a:t>	(3)</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0" lvl="0" marL="0" rtl="0" algn="l">
              <a:lnSpc>
                <a:spcPct val="107000"/>
              </a:lnSpc>
              <a:spcBef>
                <a:spcPts val="600"/>
              </a:spcBef>
              <a:spcAft>
                <a:spcPts val="0"/>
              </a:spcAft>
              <a:buSzPts val="3000"/>
              <a:buNone/>
            </a:pPr>
            <a:r>
              <a:rPr b="1" lang="en-GB" sz="1400">
                <a:solidFill>
                  <a:srgbClr val="216BE0"/>
                </a:solidFill>
              </a:rPr>
              <a:t>Powtoon</a:t>
            </a:r>
            <a:r>
              <a:rPr lang="en-GB" sz="1400"/>
              <a:t>:  </a:t>
            </a:r>
            <a:r>
              <a:rPr lang="en-GB" sz="1400"/>
              <a:t>je platforma pro vizuální komunikaci, která vám dává svobodu vytvářet profesionální a plně přizpůsobená videa, která si vaše publikum zamiluje (zapojující animované vysvětlovače, videa, videozáznamy a záznamy z kamer a další pro vaši třídu).</a:t>
            </a:r>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pic>
        <p:nvPicPr>
          <p:cNvPr id="189" name="Google Shape;189;p21"/>
          <p:cNvPicPr preferRelativeResize="0"/>
          <p:nvPr/>
        </p:nvPicPr>
        <p:blipFill rotWithShape="1">
          <a:blip r:embed="rId3">
            <a:alphaModFix/>
          </a:blip>
          <a:srcRect b="0" l="0" r="0" t="0"/>
          <a:stretch/>
        </p:blipFill>
        <p:spPr>
          <a:xfrm>
            <a:off x="2471851" y="2389052"/>
            <a:ext cx="4200297" cy="23847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195" name="Google Shape;195;p22"/>
          <p:cNvSpPr txBox="1"/>
          <p:nvPr>
            <p:ph idx="1" type="body"/>
          </p:nvPr>
        </p:nvSpPr>
        <p:spPr>
          <a:xfrm>
            <a:off x="582200" y="852899"/>
            <a:ext cx="6525300" cy="1793657"/>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Příklady interaktivních platforem pro vzdělávání</a:t>
            </a:r>
            <a:r>
              <a:rPr lang="en-GB" sz="2000"/>
              <a:t>	(4)</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0" lvl="0" marL="0" rtl="0" algn="l">
              <a:lnSpc>
                <a:spcPct val="107000"/>
              </a:lnSpc>
              <a:spcBef>
                <a:spcPts val="600"/>
              </a:spcBef>
              <a:spcAft>
                <a:spcPts val="0"/>
              </a:spcAft>
              <a:buSzPts val="3000"/>
              <a:buNone/>
            </a:pPr>
            <a:r>
              <a:rPr b="1" lang="en-GB" sz="1400">
                <a:solidFill>
                  <a:srgbClr val="216BE0"/>
                </a:solidFill>
              </a:rPr>
              <a:t>StoryBoardThat</a:t>
            </a:r>
            <a:r>
              <a:rPr lang="en-GB" sz="1400"/>
              <a:t>: </a:t>
            </a:r>
            <a:r>
              <a:rPr lang="en-GB" sz="1400"/>
              <a:t>je online storyboard s jednoduchým rozhraním drag and drop a velkou sbírkou vlastních uměleckých děl, která studentům a učitelům usnadňuje vytvářet skvěle vypadající storyboardy, které oživují vizuální učení (grafické romány, komiksy, plány lekcí, aktivity, plakáty, videa a další).</a:t>
            </a:r>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pic>
        <p:nvPicPr>
          <p:cNvPr id="196" name="Google Shape;196;p22"/>
          <p:cNvPicPr preferRelativeResize="0"/>
          <p:nvPr/>
        </p:nvPicPr>
        <p:blipFill rotWithShape="1">
          <a:blip r:embed="rId3">
            <a:alphaModFix/>
          </a:blip>
          <a:srcRect b="0" l="0" r="0" t="0"/>
          <a:stretch/>
        </p:blipFill>
        <p:spPr>
          <a:xfrm>
            <a:off x="2381116" y="2705101"/>
            <a:ext cx="2876335" cy="19628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202" name="Google Shape;202;p23"/>
          <p:cNvSpPr txBox="1"/>
          <p:nvPr>
            <p:ph idx="1" type="body"/>
          </p:nvPr>
        </p:nvSpPr>
        <p:spPr>
          <a:xfrm>
            <a:off x="582200" y="852900"/>
            <a:ext cx="6525300" cy="17763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Příklady interaktivních platforem pro vzdělávání</a:t>
            </a:r>
            <a:r>
              <a:rPr lang="en-GB" sz="2000"/>
              <a:t>	(5)</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0" lvl="0" marL="0" rtl="0" algn="l">
              <a:lnSpc>
                <a:spcPct val="107000"/>
              </a:lnSpc>
              <a:spcBef>
                <a:spcPts val="600"/>
              </a:spcBef>
              <a:spcAft>
                <a:spcPts val="0"/>
              </a:spcAft>
              <a:buSzPts val="3000"/>
              <a:buNone/>
            </a:pPr>
            <a:r>
              <a:rPr b="1" lang="en-GB" sz="1400">
                <a:solidFill>
                  <a:srgbClr val="216BE0"/>
                </a:solidFill>
              </a:rPr>
              <a:t>Google Forms</a:t>
            </a:r>
            <a:r>
              <a:rPr lang="en-GB" sz="1400"/>
              <a:t>: </a:t>
            </a:r>
            <a:r>
              <a:rPr lang="en-GB" sz="1400"/>
              <a:t>je online storyboard s jednoduchým rozhraním drag and drop a velkou sbírkou vlastních uměleckých děl, která studentům a učitelům usnadňuje vytvářet skvěle vypadající storyboardy, které oživují vizuální učení (grafické romány, komiksy, plány lekcí, aktivity, plakáty, videa a další).</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pic>
        <p:nvPicPr>
          <p:cNvPr id="203" name="Google Shape;203;p23"/>
          <p:cNvPicPr preferRelativeResize="0"/>
          <p:nvPr/>
        </p:nvPicPr>
        <p:blipFill rotWithShape="1">
          <a:blip r:embed="rId3">
            <a:alphaModFix/>
          </a:blip>
          <a:srcRect b="0" l="0" r="0" t="0"/>
          <a:stretch/>
        </p:blipFill>
        <p:spPr>
          <a:xfrm>
            <a:off x="1709700" y="2567400"/>
            <a:ext cx="4071350" cy="22339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209" name="Google Shape;209;p24"/>
          <p:cNvSpPr txBox="1"/>
          <p:nvPr>
            <p:ph idx="1" type="body"/>
          </p:nvPr>
        </p:nvSpPr>
        <p:spPr>
          <a:xfrm>
            <a:off x="582200" y="852900"/>
            <a:ext cx="6525300" cy="1451686"/>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Příklady interaktivních platforem pro vzdělávání</a:t>
            </a:r>
            <a:r>
              <a:rPr lang="en-GB" sz="2000"/>
              <a:t>	(6)</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0" lvl="0" marL="0" rtl="0" algn="just">
              <a:lnSpc>
                <a:spcPct val="107000"/>
              </a:lnSpc>
              <a:spcBef>
                <a:spcPts val="600"/>
              </a:spcBef>
              <a:spcAft>
                <a:spcPts val="0"/>
              </a:spcAft>
              <a:buSzPts val="3000"/>
              <a:buNone/>
            </a:pPr>
            <a:r>
              <a:rPr b="1" lang="en-GB" sz="1400">
                <a:solidFill>
                  <a:srgbClr val="216BE0"/>
                </a:solidFill>
              </a:rPr>
              <a:t>Canva:</a:t>
            </a:r>
            <a:r>
              <a:rPr lang="en-GB" sz="1400"/>
              <a:t> </a:t>
            </a:r>
            <a:r>
              <a:rPr lang="en-GB" sz="1400"/>
              <a:t>je bezplatný online grafický nástroj, který kombinuje design, úpravu fotografií a rozvržení a pomáhá učitelům a studentům vytvářet krásně dokončené projekty; výkonný online návrhářský nástroj, který dokáže transformovat třídu, a to jak v místnosti, tak na dálku.</a:t>
            </a:r>
            <a:endParaRPr sz="1400"/>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pic>
        <p:nvPicPr>
          <p:cNvPr id="210" name="Google Shape;210;p24"/>
          <p:cNvPicPr preferRelativeResize="0"/>
          <p:nvPr/>
        </p:nvPicPr>
        <p:blipFill rotWithShape="1">
          <a:blip r:embed="rId3">
            <a:alphaModFix/>
          </a:blip>
          <a:srcRect b="0" l="0" r="0" t="0"/>
          <a:stretch/>
        </p:blipFill>
        <p:spPr>
          <a:xfrm>
            <a:off x="2457101" y="2534651"/>
            <a:ext cx="2775501" cy="20932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216" name="Google Shape;216;p25"/>
          <p:cNvSpPr txBox="1"/>
          <p:nvPr>
            <p:ph idx="1" type="body"/>
          </p:nvPr>
        </p:nvSpPr>
        <p:spPr>
          <a:xfrm>
            <a:off x="582200" y="852900"/>
            <a:ext cx="6525300" cy="151859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Příklady interaktivních platforem pro vzdělávání</a:t>
            </a:r>
            <a:r>
              <a:rPr lang="en-GB" sz="2000"/>
              <a:t>	(7)</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0" lvl="0" marL="0" rtl="0" algn="l">
              <a:lnSpc>
                <a:spcPct val="107000"/>
              </a:lnSpc>
              <a:spcBef>
                <a:spcPts val="600"/>
              </a:spcBef>
              <a:spcAft>
                <a:spcPts val="0"/>
              </a:spcAft>
              <a:buSzPts val="3000"/>
              <a:buNone/>
            </a:pPr>
            <a:r>
              <a:rPr b="1" lang="en-GB" sz="1400">
                <a:solidFill>
                  <a:srgbClr val="216BE0"/>
                </a:solidFill>
              </a:rPr>
              <a:t>Kahoot</a:t>
            </a:r>
            <a:r>
              <a:rPr lang="en-GB" sz="1400"/>
              <a:t>: </a:t>
            </a:r>
            <a:r>
              <a:rPr lang="en-GB" sz="1400"/>
              <a:t>je herní výuková platforma, která usnadňuje vytváření, sdílení a hraní výukových her nebo kvízů o kvízech během několika minut. Umožňuje vám rozpoutat zábavu ve třídách, kancelářích a obývacích pokojích!</a:t>
            </a:r>
            <a:endParaRPr sz="1400" u="sng"/>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pic>
        <p:nvPicPr>
          <p:cNvPr id="217" name="Google Shape;217;p25"/>
          <p:cNvPicPr preferRelativeResize="0"/>
          <p:nvPr/>
        </p:nvPicPr>
        <p:blipFill rotWithShape="1">
          <a:blip r:embed="rId3">
            <a:alphaModFix/>
          </a:blip>
          <a:srcRect b="0" l="0" r="0" t="0"/>
          <a:stretch/>
        </p:blipFill>
        <p:spPr>
          <a:xfrm>
            <a:off x="1628078" y="2453414"/>
            <a:ext cx="4613373" cy="2362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a:t>
            </a:r>
            <a:r>
              <a:rPr b="0" lang="en-GB" sz="2000">
                <a:solidFill>
                  <a:schemeClr val="dk1"/>
                </a:solidFill>
                <a:latin typeface="Didact Gothic"/>
                <a:ea typeface="Didact Gothic"/>
                <a:cs typeface="Didact Gothic"/>
                <a:sym typeface="Didact Gothic"/>
              </a:rPr>
              <a:t>Interaktivní platformy pro vzdělávání: definice, vlastnosti a příklady	</a:t>
            </a:r>
            <a:endParaRPr/>
          </a:p>
        </p:txBody>
      </p:sp>
      <p:sp>
        <p:nvSpPr>
          <p:cNvPr id="223" name="Google Shape;223;p26"/>
          <p:cNvSpPr txBox="1"/>
          <p:nvPr>
            <p:ph idx="1" type="body"/>
          </p:nvPr>
        </p:nvSpPr>
        <p:spPr>
          <a:xfrm>
            <a:off x="582200" y="852899"/>
            <a:ext cx="6525300" cy="1830827"/>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Příklady interaktivních platforem pro vzdělávání</a:t>
            </a:r>
            <a:r>
              <a:rPr lang="en-GB" sz="2000"/>
              <a:t>(8)</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0" lvl="0" marL="0" rtl="0" algn="just">
              <a:lnSpc>
                <a:spcPct val="107000"/>
              </a:lnSpc>
              <a:spcBef>
                <a:spcPts val="600"/>
              </a:spcBef>
              <a:spcAft>
                <a:spcPts val="0"/>
              </a:spcAft>
              <a:buSzPts val="3000"/>
              <a:buNone/>
            </a:pPr>
            <a:r>
              <a:rPr b="1" lang="en-GB" sz="1400">
                <a:solidFill>
                  <a:srgbClr val="216BE0"/>
                </a:solidFill>
              </a:rPr>
              <a:t>LearningApps</a:t>
            </a:r>
            <a:r>
              <a:rPr lang="en-GB" sz="1400"/>
              <a:t>: </a:t>
            </a:r>
            <a:r>
              <a:rPr lang="en-GB" sz="1400"/>
              <a:t>je platforma, která podporuje procesy učení a výuky pomocí malých interaktivních, multimediálních cvičení. Cvičení lze vytvořit a používat velmi snadno online. K dispozici je řada šablon (cvičení na zadání, testy s výběrem odpovědí atd.).</a:t>
            </a:r>
            <a:endParaRPr sz="1400">
              <a:latin typeface="Calibri"/>
              <a:ea typeface="Calibri"/>
              <a:cs typeface="Calibri"/>
              <a:sym typeface="Calibri"/>
            </a:endParaRPr>
          </a:p>
          <a:p>
            <a:pPr indent="0" lvl="0" marL="38100" rtl="0" algn="just">
              <a:lnSpc>
                <a:spcPct val="100000"/>
              </a:lnSpc>
              <a:spcBef>
                <a:spcPts val="14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pic>
        <p:nvPicPr>
          <p:cNvPr id="224" name="Google Shape;224;p26"/>
          <p:cNvPicPr preferRelativeResize="0"/>
          <p:nvPr/>
        </p:nvPicPr>
        <p:blipFill rotWithShape="1">
          <a:blip r:embed="rId3">
            <a:alphaModFix/>
          </a:blip>
          <a:srcRect b="0" l="0" r="0" t="0"/>
          <a:stretch/>
        </p:blipFill>
        <p:spPr>
          <a:xfrm>
            <a:off x="2653990" y="2395444"/>
            <a:ext cx="3701115" cy="23243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Úkol 2 </a:t>
            </a:r>
            <a:endParaRPr/>
          </a:p>
        </p:txBody>
      </p:sp>
      <p:sp>
        <p:nvSpPr>
          <p:cNvPr id="230" name="Google Shape;230;p27"/>
          <p:cNvSpPr txBox="1"/>
          <p:nvPr>
            <p:ph idx="1" type="body"/>
          </p:nvPr>
        </p:nvSpPr>
        <p:spPr>
          <a:xfrm>
            <a:off x="582200" y="1040900"/>
            <a:ext cx="6525300" cy="374669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Individuální práce</a:t>
            </a:r>
            <a:endParaRPr/>
          </a:p>
          <a:p>
            <a:pPr indent="-228600" lvl="0" marL="4572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None/>
            </a:pPr>
            <a:r>
              <a:rPr lang="en-GB" sz="1400">
                <a:solidFill>
                  <a:srgbClr val="17316B"/>
                </a:solidFill>
                <a:latin typeface="Calibri"/>
                <a:ea typeface="Calibri"/>
                <a:cs typeface="Calibri"/>
                <a:sym typeface="Calibri"/>
              </a:rPr>
              <a:t>⮚ Na základě informací, které jste dosud od školitele obdrželi, zamyslete se několik minut nad následujícími otázkami.</a:t>
            </a:r>
            <a:endParaRPr sz="1400">
              <a:solidFill>
                <a:srgbClr val="17316B"/>
              </a:solidFill>
              <a:latin typeface="Calibri"/>
              <a:ea typeface="Calibri"/>
              <a:cs typeface="Calibri"/>
              <a:sym typeface="Calibri"/>
            </a:endParaRPr>
          </a:p>
          <a:p>
            <a:pPr indent="0" lvl="0" marL="38100" rtl="0" algn="l">
              <a:lnSpc>
                <a:spcPct val="100000"/>
              </a:lnSpc>
              <a:spcBef>
                <a:spcPts val="600"/>
              </a:spcBef>
              <a:spcAft>
                <a:spcPts val="0"/>
              </a:spcAft>
              <a:buNone/>
            </a:pPr>
            <a:r>
              <a:rPr lang="en-GB" sz="1400">
                <a:solidFill>
                  <a:srgbClr val="17316B"/>
                </a:solidFill>
                <a:latin typeface="Calibri"/>
                <a:ea typeface="Calibri"/>
                <a:cs typeface="Calibri"/>
                <a:sym typeface="Calibri"/>
              </a:rPr>
              <a:t>⮚ Formulujte stručné odpovědi, zapište si je a buďte připraveni se o ně podělit s ostatními účastníky, když/pokud vás školitel nominuje!</a:t>
            </a:r>
            <a:endParaRPr sz="1400">
              <a:solidFill>
                <a:srgbClr val="17316B"/>
              </a:solidFill>
              <a:latin typeface="Calibri"/>
              <a:ea typeface="Calibri"/>
              <a:cs typeface="Calibri"/>
              <a:sym typeface="Calibri"/>
            </a:endParaRPr>
          </a:p>
          <a:p>
            <a:pPr indent="0" lvl="0" marL="0" rtl="0" algn="l">
              <a:lnSpc>
                <a:spcPct val="100000"/>
              </a:lnSpc>
              <a:spcBef>
                <a:spcPts val="600"/>
              </a:spcBef>
              <a:spcAft>
                <a:spcPts val="0"/>
              </a:spcAft>
              <a:buSzPts val="3000"/>
              <a:buNone/>
            </a:pPr>
            <a:r>
              <a:t/>
            </a:r>
            <a:endParaRPr sz="1400">
              <a:solidFill>
                <a:srgbClr val="17316B"/>
              </a:solidFill>
              <a:latin typeface="Calibri"/>
              <a:ea typeface="Calibri"/>
              <a:cs typeface="Calibri"/>
              <a:sym typeface="Calibri"/>
            </a:endParaRPr>
          </a:p>
          <a:p>
            <a:pPr indent="-285750" lvl="0" marL="285750" rtl="0" algn="l">
              <a:lnSpc>
                <a:spcPct val="100000"/>
              </a:lnSpc>
              <a:spcBef>
                <a:spcPts val="600"/>
              </a:spcBef>
              <a:spcAft>
                <a:spcPts val="0"/>
              </a:spcAft>
              <a:buSzPts val="3000"/>
              <a:buFont typeface="Arial"/>
              <a:buChar char="•"/>
            </a:pPr>
            <a:r>
              <a:rPr b="1" i="1" lang="en-GB" sz="1400">
                <a:solidFill>
                  <a:srgbClr val="216BE0"/>
                </a:solidFill>
                <a:latin typeface="Calibri"/>
                <a:ea typeface="Calibri"/>
                <a:cs typeface="Calibri"/>
                <a:sym typeface="Calibri"/>
              </a:rPr>
              <a:t>Jaké jsou vaše důvody, jako primárního učitele, používat interaktivní platformy ve vašich třídách/lekcích?</a:t>
            </a:r>
            <a:endParaRPr b="1" i="1" sz="1400">
              <a:solidFill>
                <a:srgbClr val="216BE0"/>
              </a:solidFill>
              <a:latin typeface="Calibri"/>
              <a:ea typeface="Calibri"/>
              <a:cs typeface="Calibri"/>
              <a:sym typeface="Calibri"/>
            </a:endParaRPr>
          </a:p>
          <a:p>
            <a:pPr indent="-285750" lvl="0" marL="285750" rtl="0" algn="l">
              <a:lnSpc>
                <a:spcPct val="100000"/>
              </a:lnSpc>
              <a:spcBef>
                <a:spcPts val="600"/>
              </a:spcBef>
              <a:spcAft>
                <a:spcPts val="0"/>
              </a:spcAft>
              <a:buSzPts val="3000"/>
              <a:buFont typeface="Arial"/>
              <a:buChar char="•"/>
            </a:pPr>
            <a:r>
              <a:rPr b="1" i="1" lang="en-GB" sz="1400">
                <a:solidFill>
                  <a:srgbClr val="216BE0"/>
                </a:solidFill>
                <a:latin typeface="Calibri"/>
                <a:ea typeface="Calibri"/>
                <a:cs typeface="Calibri"/>
                <a:sym typeface="Calibri"/>
              </a:rPr>
              <a:t>Jak jako primární učitel zamýšlíte změnit svůj přístup k výuce zahrnutím digitálního učení prostřednictvím interaktivní platformy?</a:t>
            </a:r>
            <a:endParaRPr b="1" i="1" sz="1400">
              <a:solidFill>
                <a:srgbClr val="216BE0"/>
              </a:solidFill>
              <a:latin typeface="Calibri"/>
              <a:ea typeface="Calibri"/>
              <a:cs typeface="Calibri"/>
              <a:sym typeface="Calibri"/>
            </a:endParaRPr>
          </a:p>
          <a:p>
            <a:pPr indent="0" lvl="0" marL="457200" rtl="0" algn="l">
              <a:lnSpc>
                <a:spcPct val="100000"/>
              </a:lnSpc>
              <a:spcBef>
                <a:spcPts val="600"/>
              </a:spcBef>
              <a:spcAft>
                <a:spcPts val="0"/>
              </a:spcAft>
              <a:buNone/>
            </a:pPr>
            <a:r>
              <a:t/>
            </a:r>
            <a:endParaRPr b="1" i="1" sz="1400">
              <a:solidFill>
                <a:srgbClr val="216BE0"/>
              </a:solidFill>
              <a:latin typeface="Calibri"/>
              <a:ea typeface="Calibri"/>
              <a:cs typeface="Calibri"/>
              <a:sym typeface="Calibri"/>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10 minutes</a:t>
            </a:r>
            <a:endParaRPr/>
          </a:p>
        </p:txBody>
      </p:sp>
      <p:pic>
        <p:nvPicPr>
          <p:cNvPr descr="hard thinking face /&gt; | Funny emoticons, Animated emoticons, Funny emoji  faces" id="231" name="Google Shape;231;p27"/>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237" name="Google Shape;237;p28"/>
          <p:cNvSpPr txBox="1"/>
          <p:nvPr>
            <p:ph idx="1" type="body"/>
          </p:nvPr>
        </p:nvSpPr>
        <p:spPr>
          <a:xfrm>
            <a:off x="582200" y="852899"/>
            <a:ext cx="6525300" cy="390495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Výhody používání interaktivních platforem pro vzdělávání</a:t>
            </a:r>
            <a:r>
              <a:rPr lang="en-GB" sz="2000"/>
              <a:t>   (1)</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0" lvl="0" marL="0" rtl="0" algn="just">
              <a:lnSpc>
                <a:spcPct val="107000"/>
              </a:lnSpc>
              <a:spcBef>
                <a:spcPts val="600"/>
              </a:spcBef>
              <a:spcAft>
                <a:spcPts val="0"/>
              </a:spcAft>
              <a:buSzPts val="3000"/>
              <a:buNone/>
            </a:pPr>
            <a:r>
              <a:t/>
            </a:r>
            <a:endParaRPr sz="1400">
              <a:solidFill>
                <a:schemeClr val="dk1"/>
              </a:solidFill>
            </a:endParaRPr>
          </a:p>
          <a:p>
            <a:pPr indent="0" lvl="0" marL="0" rtl="0" algn="just">
              <a:lnSpc>
                <a:spcPct val="107000"/>
              </a:lnSpc>
              <a:spcBef>
                <a:spcPts val="1400"/>
              </a:spcBef>
              <a:spcAft>
                <a:spcPts val="0"/>
              </a:spcAft>
              <a:buNone/>
            </a:pPr>
            <a:r>
              <a:rPr lang="en-GB" sz="1400"/>
              <a:t>1. Personalizované učení</a:t>
            </a:r>
            <a:endParaRPr sz="1400"/>
          </a:p>
          <a:p>
            <a:pPr indent="0" lvl="0" marL="0" rtl="0" algn="just">
              <a:lnSpc>
                <a:spcPct val="107000"/>
              </a:lnSpc>
              <a:spcBef>
                <a:spcPts val="1400"/>
              </a:spcBef>
              <a:spcAft>
                <a:spcPts val="0"/>
              </a:spcAft>
              <a:buNone/>
            </a:pPr>
            <a:r>
              <a:rPr lang="en-GB" sz="1400"/>
              <a:t>2. Šířka informací</a:t>
            </a:r>
            <a:endParaRPr sz="1400"/>
          </a:p>
          <a:p>
            <a:pPr indent="0" lvl="0" marL="0" rtl="0" algn="just">
              <a:lnSpc>
                <a:spcPct val="107000"/>
              </a:lnSpc>
              <a:spcBef>
                <a:spcPts val="1400"/>
              </a:spcBef>
              <a:spcAft>
                <a:spcPts val="0"/>
              </a:spcAft>
              <a:buNone/>
            </a:pPr>
            <a:r>
              <a:rPr lang="en-GB" sz="1400"/>
              <a:t>3. Více poutavých lekcí</a:t>
            </a:r>
            <a:endParaRPr sz="1400"/>
          </a:p>
          <a:p>
            <a:pPr indent="0" lvl="0" marL="0" rtl="0" algn="just">
              <a:lnSpc>
                <a:spcPct val="107000"/>
              </a:lnSpc>
              <a:spcBef>
                <a:spcPts val="1400"/>
              </a:spcBef>
              <a:spcAft>
                <a:spcPts val="0"/>
              </a:spcAft>
              <a:buNone/>
            </a:pPr>
            <a:r>
              <a:rPr lang="en-GB" sz="1400"/>
              <a:t>4. Rozvíjí odpovědnost</a:t>
            </a:r>
            <a:endParaRPr sz="1400"/>
          </a:p>
          <a:p>
            <a:pPr indent="0" lvl="0" marL="0" rtl="0" algn="just">
              <a:lnSpc>
                <a:spcPct val="107000"/>
              </a:lnSpc>
              <a:spcBef>
                <a:spcPts val="1400"/>
              </a:spcBef>
              <a:spcAft>
                <a:spcPts val="0"/>
              </a:spcAft>
              <a:buNone/>
            </a:pPr>
            <a:r>
              <a:rPr lang="en-GB" sz="1400"/>
              <a:t>5. Flexibilita učení</a:t>
            </a:r>
            <a:endParaRPr sz="1400"/>
          </a:p>
          <a:p>
            <a:pPr indent="0" lvl="0" marL="0" rtl="0" algn="just">
              <a:lnSpc>
                <a:spcPct val="107000"/>
              </a:lnSpc>
              <a:spcBef>
                <a:spcPts val="1400"/>
              </a:spcBef>
              <a:spcAft>
                <a:spcPts val="0"/>
              </a:spcAft>
              <a:buSzPts val="3000"/>
              <a:buNone/>
            </a:pPr>
            <a:r>
              <a:t/>
            </a:r>
            <a:endParaRPr sz="1400"/>
          </a:p>
          <a:p>
            <a:pPr indent="0" lvl="0" marL="38100" rtl="0" algn="just">
              <a:lnSpc>
                <a:spcPct val="100000"/>
              </a:lnSpc>
              <a:spcBef>
                <a:spcPts val="14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endParaRPr/>
          </a:p>
        </p:txBody>
      </p:sp>
      <p:sp>
        <p:nvSpPr>
          <p:cNvPr id="243" name="Google Shape;243;p29"/>
          <p:cNvSpPr txBox="1"/>
          <p:nvPr>
            <p:ph idx="1" type="body"/>
          </p:nvPr>
        </p:nvSpPr>
        <p:spPr>
          <a:xfrm>
            <a:off x="582200" y="852899"/>
            <a:ext cx="6525300" cy="3904955"/>
          </a:xfrm>
          <a:prstGeom prst="rect">
            <a:avLst/>
          </a:prstGeom>
          <a:noFill/>
          <a:ln>
            <a:noFill/>
          </a:ln>
        </p:spPr>
        <p:txBody>
          <a:bodyPr anchorCtr="0" anchor="t" bIns="91425" lIns="91425" spcFirstLastPara="1" rIns="91425" wrap="square" tIns="91425">
            <a:noAutofit/>
          </a:bodyPr>
          <a:lstStyle/>
          <a:p>
            <a:pPr indent="0" lvl="0" marL="38100" rtl="0" algn="l">
              <a:lnSpc>
                <a:spcPct val="150000"/>
              </a:lnSpc>
              <a:spcBef>
                <a:spcPts val="600"/>
              </a:spcBef>
              <a:spcAft>
                <a:spcPts val="0"/>
              </a:spcAft>
              <a:buSzPts val="3000"/>
              <a:buNone/>
            </a:pPr>
            <a:r>
              <a:rPr lang="en-GB" sz="2000"/>
              <a:t>Výhody používání interaktivních platforem pro vzdělávání  </a:t>
            </a:r>
            <a:r>
              <a:rPr lang="en-GB" sz="2000"/>
              <a:t>  </a:t>
            </a:r>
            <a:r>
              <a:rPr lang="en-GB" sz="1600"/>
              <a:t>6. Zaznamenaný obsah</a:t>
            </a:r>
            <a:endParaRPr sz="1600"/>
          </a:p>
          <a:p>
            <a:pPr indent="0" lvl="0" marL="38100" rtl="0" algn="l">
              <a:lnSpc>
                <a:spcPct val="150000"/>
              </a:lnSpc>
              <a:spcBef>
                <a:spcPts val="600"/>
              </a:spcBef>
              <a:spcAft>
                <a:spcPts val="0"/>
              </a:spcAft>
              <a:buNone/>
            </a:pPr>
            <a:r>
              <a:rPr lang="en-GB" sz="1600"/>
              <a:t>7. 24hodinové zdroje</a:t>
            </a:r>
            <a:endParaRPr sz="1600"/>
          </a:p>
          <a:p>
            <a:pPr indent="0" lvl="0" marL="38100" rtl="0" algn="l">
              <a:lnSpc>
                <a:spcPct val="150000"/>
              </a:lnSpc>
              <a:spcBef>
                <a:spcPts val="600"/>
              </a:spcBef>
              <a:spcAft>
                <a:spcPts val="0"/>
              </a:spcAft>
              <a:buNone/>
            </a:pPr>
            <a:r>
              <a:rPr lang="en-GB" sz="1600"/>
              <a:t>8. Propojené učení</a:t>
            </a:r>
            <a:endParaRPr sz="1600"/>
          </a:p>
          <a:p>
            <a:pPr indent="0" lvl="0" marL="38100" rtl="0" algn="l">
              <a:lnSpc>
                <a:spcPct val="150000"/>
              </a:lnSpc>
              <a:spcBef>
                <a:spcPts val="600"/>
              </a:spcBef>
              <a:spcAft>
                <a:spcPts val="0"/>
              </a:spcAft>
              <a:buNone/>
            </a:pPr>
            <a:r>
              <a:rPr lang="en-GB" sz="1600"/>
              <a:t>9. Snadné sledování pokroku studentů</a:t>
            </a:r>
            <a:endParaRPr sz="1600"/>
          </a:p>
          <a:p>
            <a:pPr indent="0" lvl="0" marL="38100" rtl="0" algn="l">
              <a:lnSpc>
                <a:spcPct val="150000"/>
              </a:lnSpc>
              <a:spcBef>
                <a:spcPts val="600"/>
              </a:spcBef>
              <a:spcAft>
                <a:spcPts val="0"/>
              </a:spcAft>
              <a:buNone/>
            </a:pPr>
            <a:r>
              <a:rPr lang="en-GB" sz="1600"/>
              <a:t>10. Zlepšuje psané jazykové dovednosti</a:t>
            </a:r>
            <a:endParaRPr sz="1600"/>
          </a:p>
          <a:p>
            <a:pPr indent="0" lvl="0" marL="38100" rtl="0" algn="ctr">
              <a:lnSpc>
                <a:spcPct val="100000"/>
              </a:lnSpc>
              <a:spcBef>
                <a:spcPts val="600"/>
              </a:spcBef>
              <a:spcAft>
                <a:spcPts val="0"/>
              </a:spcAft>
              <a:buSzPts val="3000"/>
              <a:buNone/>
            </a:pPr>
            <a:r>
              <a:t/>
            </a:r>
            <a:endParaRPr sz="2000"/>
          </a:p>
          <a:p>
            <a:pPr indent="0" lvl="0" marL="38100" rtl="0" algn="just">
              <a:lnSpc>
                <a:spcPct val="100000"/>
              </a:lnSpc>
              <a:spcBef>
                <a:spcPts val="14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sp>
        <p:nvSpPr>
          <p:cNvPr id="77" name="Google Shape;77;p3"/>
          <p:cNvSpPr txBox="1"/>
          <p:nvPr>
            <p:ph idx="1" type="body"/>
          </p:nvPr>
        </p:nvSpPr>
        <p:spPr>
          <a:xfrm>
            <a:off x="587425" y="937410"/>
            <a:ext cx="6525300" cy="3835312"/>
          </a:xfrm>
          <a:prstGeom prst="rect">
            <a:avLst/>
          </a:prstGeom>
          <a:noFill/>
          <a:ln>
            <a:noFill/>
          </a:ln>
        </p:spPr>
        <p:txBody>
          <a:bodyPr anchorCtr="0" anchor="t" bIns="91425" lIns="91425" spcFirstLastPara="1" rIns="91425" wrap="square" tIns="91425">
            <a:noAutofit/>
          </a:bodyPr>
          <a:lstStyle/>
          <a:p>
            <a:pPr indent="-228600" lvl="0" marL="457200" rtl="0" algn="just">
              <a:lnSpc>
                <a:spcPct val="100000"/>
              </a:lnSpc>
              <a:spcBef>
                <a:spcPts val="600"/>
              </a:spcBef>
              <a:spcAft>
                <a:spcPts val="0"/>
              </a:spcAft>
              <a:buSzPts val="3000"/>
              <a:buNone/>
            </a:pPr>
            <a:r>
              <a:t/>
            </a:r>
            <a:endParaRPr sz="1400"/>
          </a:p>
          <a:p>
            <a:pPr indent="-228600" lvl="0" marL="457200" rtl="0" algn="just">
              <a:lnSpc>
                <a:spcPct val="100000"/>
              </a:lnSpc>
              <a:spcBef>
                <a:spcPts val="600"/>
              </a:spcBef>
              <a:spcAft>
                <a:spcPts val="0"/>
              </a:spcAft>
              <a:buSzPts val="3000"/>
              <a:buNone/>
            </a:pPr>
            <a:r>
              <a:t/>
            </a:r>
            <a:endParaRPr sz="1400"/>
          </a:p>
          <a:p>
            <a:pPr indent="-374650" lvl="0" marL="457200" rtl="0" algn="just">
              <a:lnSpc>
                <a:spcPct val="100000"/>
              </a:lnSpc>
              <a:spcBef>
                <a:spcPts val="600"/>
              </a:spcBef>
              <a:spcAft>
                <a:spcPts val="0"/>
              </a:spcAft>
              <a:buSzPts val="2300"/>
              <a:buChar char="●"/>
            </a:pPr>
            <a:r>
              <a:rPr lang="en-GB" sz="1400"/>
              <a:t>jeho modul obsahuje úvod do interaktivních platforem, jako je PowToon, StoryBoardThat, Google Forms, Canva, KAHOOT, LearningApps atd., a také úvod o tom, jak je lze aplikovat v prostředí základní školy.</a:t>
            </a:r>
            <a:endParaRPr sz="1400"/>
          </a:p>
          <a:p>
            <a:pPr indent="-419100" lvl="0" marL="457200" rtl="0" algn="just">
              <a:lnSpc>
                <a:spcPct val="100000"/>
              </a:lnSpc>
              <a:spcBef>
                <a:spcPts val="600"/>
              </a:spcBef>
              <a:spcAft>
                <a:spcPts val="0"/>
              </a:spcAft>
              <a:buSzPts val="3000"/>
              <a:buChar char="●"/>
            </a:pPr>
            <a:r>
              <a:rPr lang="en-GB" sz="1400"/>
              <a:t>Tento modul také učí učitele základních škol některé klíčové funkce, vlastnosti a osvědčené postupy, které je třeba při používání těchto zdrojů dodržovat; a ukazuje, jak mohou pomocí těchto softwarových programů vyvíjet interaktivní a poutavé materiály.</a:t>
            </a:r>
            <a:endParaRPr sz="1400"/>
          </a:p>
          <a:p>
            <a:pPr indent="-419100" lvl="0" marL="457200" rtl="0" algn="just">
              <a:lnSpc>
                <a:spcPct val="100000"/>
              </a:lnSpc>
              <a:spcBef>
                <a:spcPts val="600"/>
              </a:spcBef>
              <a:spcAft>
                <a:spcPts val="0"/>
              </a:spcAft>
              <a:buSzPts val="3000"/>
              <a:buChar char="●"/>
            </a:pPr>
            <a:r>
              <a:rPr lang="en-GB" sz="1400"/>
              <a:t>Tento modul obsahuje 3 hlavní aktivity (nebo lekce): A3.1, A3.2, A3.3.</a:t>
            </a:r>
            <a:endParaRPr sz="1400"/>
          </a:p>
          <a:p>
            <a:pPr indent="0" lvl="0" marL="457200" rtl="0" algn="just">
              <a:lnSpc>
                <a:spcPct val="100000"/>
              </a:lnSpc>
              <a:spcBef>
                <a:spcPts val="600"/>
              </a:spcBef>
              <a:spcAft>
                <a:spcPts val="0"/>
              </a:spcAft>
              <a:buNone/>
            </a:pPr>
            <a:r>
              <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r>
              <a:rPr b="1" lang="en-GB" sz="2400"/>
              <a:t>Interactive platforms for education: definition, features and examples</a:t>
            </a:r>
            <a:endParaRPr/>
          </a:p>
        </p:txBody>
      </p:sp>
      <p:sp>
        <p:nvSpPr>
          <p:cNvPr id="249" name="Google Shape;249;p30"/>
          <p:cNvSpPr txBox="1"/>
          <p:nvPr>
            <p:ph idx="1" type="body"/>
          </p:nvPr>
        </p:nvSpPr>
        <p:spPr>
          <a:xfrm>
            <a:off x="582200" y="852899"/>
            <a:ext cx="6525300" cy="390495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Benefits of using Interactive Platforms for education    (3)</a:t>
            </a:r>
            <a:endParaRPr/>
          </a:p>
          <a:p>
            <a:pPr indent="-228600" lvl="0" marL="457200" rtl="0" algn="just">
              <a:lnSpc>
                <a:spcPct val="100000"/>
              </a:lnSpc>
              <a:spcBef>
                <a:spcPts val="600"/>
              </a:spcBef>
              <a:spcAft>
                <a:spcPts val="0"/>
              </a:spcAft>
              <a:buSzPts val="3000"/>
              <a:buNone/>
            </a:pPr>
            <a:r>
              <a:t/>
            </a:r>
            <a:endParaRPr sz="1400">
              <a:solidFill>
                <a:schemeClr val="dk1"/>
              </a:solidFill>
            </a:endParaRPr>
          </a:p>
          <a:p>
            <a:pPr indent="0" lvl="0" marL="0" rtl="0" algn="just">
              <a:lnSpc>
                <a:spcPct val="107000"/>
              </a:lnSpc>
              <a:spcBef>
                <a:spcPts val="600"/>
              </a:spcBef>
              <a:spcAft>
                <a:spcPts val="0"/>
              </a:spcAft>
              <a:buSzPts val="3000"/>
              <a:buNone/>
            </a:pPr>
            <a:r>
              <a:t/>
            </a:r>
            <a:endParaRPr sz="1400">
              <a:solidFill>
                <a:schemeClr val="dk1"/>
              </a:solidFill>
            </a:endParaRPr>
          </a:p>
          <a:p>
            <a:pPr indent="0" lvl="0" marL="0" rtl="0" algn="just">
              <a:lnSpc>
                <a:spcPct val="107000"/>
              </a:lnSpc>
              <a:spcBef>
                <a:spcPts val="1400"/>
              </a:spcBef>
              <a:spcAft>
                <a:spcPts val="0"/>
              </a:spcAft>
              <a:buSzPts val="3000"/>
              <a:buNone/>
            </a:pPr>
            <a:r>
              <a:rPr lang="en-GB" sz="1400">
                <a:solidFill>
                  <a:schemeClr val="dk1"/>
                </a:solidFill>
              </a:rPr>
              <a:t>11. Accessibility Through Modern Technology</a:t>
            </a:r>
            <a:endParaRPr/>
          </a:p>
          <a:p>
            <a:pPr indent="0" lvl="0" marL="0" rtl="0" algn="just">
              <a:lnSpc>
                <a:spcPct val="107000"/>
              </a:lnSpc>
              <a:spcBef>
                <a:spcPts val="1400"/>
              </a:spcBef>
              <a:spcAft>
                <a:spcPts val="0"/>
              </a:spcAft>
              <a:buSzPts val="3000"/>
              <a:buNone/>
            </a:pPr>
            <a:r>
              <a:rPr lang="en-GB" sz="1400">
                <a:solidFill>
                  <a:schemeClr val="dk1"/>
                </a:solidFill>
              </a:rPr>
              <a:t>12. Involves Educators and Parents</a:t>
            </a:r>
            <a:endParaRPr/>
          </a:p>
          <a:p>
            <a:pPr indent="0" lvl="0" marL="0" rtl="0" algn="just">
              <a:lnSpc>
                <a:spcPct val="107000"/>
              </a:lnSpc>
              <a:spcBef>
                <a:spcPts val="1400"/>
              </a:spcBef>
              <a:spcAft>
                <a:spcPts val="0"/>
              </a:spcAft>
              <a:buSzPts val="3000"/>
              <a:buNone/>
            </a:pPr>
            <a:r>
              <a:rPr lang="en-GB" sz="1400">
                <a:solidFill>
                  <a:schemeClr val="dk1"/>
                </a:solidFill>
              </a:rPr>
              <a:t>13. Rapidly Increases the Sharing of Information</a:t>
            </a:r>
            <a:endParaRPr/>
          </a:p>
          <a:p>
            <a:pPr indent="0" lvl="0" marL="0" rtl="0" algn="just">
              <a:lnSpc>
                <a:spcPct val="107000"/>
              </a:lnSpc>
              <a:spcBef>
                <a:spcPts val="1400"/>
              </a:spcBef>
              <a:spcAft>
                <a:spcPts val="0"/>
              </a:spcAft>
              <a:buSzPts val="3000"/>
              <a:buNone/>
            </a:pPr>
            <a:r>
              <a:rPr lang="en-GB" sz="1400">
                <a:solidFill>
                  <a:schemeClr val="dk1"/>
                </a:solidFill>
              </a:rPr>
              <a:t>14. Increases Students Employability</a:t>
            </a:r>
            <a:endParaRPr/>
          </a:p>
          <a:p>
            <a:pPr indent="0" lvl="0" marL="0" rtl="0" algn="just">
              <a:lnSpc>
                <a:spcPct val="107000"/>
              </a:lnSpc>
              <a:spcBef>
                <a:spcPts val="1400"/>
              </a:spcBef>
              <a:spcAft>
                <a:spcPts val="0"/>
              </a:spcAft>
              <a:buSzPts val="3000"/>
              <a:buNone/>
            </a:pPr>
            <a:r>
              <a:rPr lang="en-GB" sz="1400">
                <a:solidFill>
                  <a:schemeClr val="dk1"/>
                </a:solidFill>
              </a:rPr>
              <a:t>15. It’s Fun and Engaging!</a:t>
            </a:r>
            <a:endParaRPr/>
          </a:p>
          <a:p>
            <a:pPr indent="0" lvl="0" marL="38100" rtl="0" algn="just">
              <a:lnSpc>
                <a:spcPct val="100000"/>
              </a:lnSpc>
              <a:spcBef>
                <a:spcPts val="14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t/>
            </a:r>
            <a:endParaRPr sz="1400">
              <a:solidFill>
                <a:schemeClr val="dk1"/>
              </a:solidFill>
            </a:endParaRPr>
          </a:p>
          <a:p>
            <a:pPr indent="0" lvl="0" marL="38100" rtl="0" algn="just">
              <a:lnSpc>
                <a:spcPct val="100000"/>
              </a:lnSpc>
              <a:spcBef>
                <a:spcPts val="600"/>
              </a:spcBef>
              <a:spcAft>
                <a:spcPts val="0"/>
              </a:spcAft>
              <a:buSzPts val="3000"/>
              <a:buNone/>
            </a:pPr>
            <a:r>
              <a:rPr lang="en-GB" sz="1300">
                <a:solidFill>
                  <a:schemeClr val="dk1"/>
                </a:solidFil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3 </a:t>
            </a:r>
            <a:endParaRPr/>
          </a:p>
        </p:txBody>
      </p:sp>
      <p:sp>
        <p:nvSpPr>
          <p:cNvPr id="255" name="Google Shape;255;p31"/>
          <p:cNvSpPr txBox="1"/>
          <p:nvPr>
            <p:ph idx="1" type="body"/>
          </p:nvPr>
        </p:nvSpPr>
        <p:spPr>
          <a:xfrm>
            <a:off x="582200" y="1040900"/>
            <a:ext cx="6525300" cy="3746690"/>
          </a:xfrm>
          <a:prstGeom prst="rect">
            <a:avLst/>
          </a:prstGeom>
          <a:noFill/>
          <a:ln>
            <a:noFill/>
          </a:ln>
        </p:spPr>
        <p:txBody>
          <a:bodyPr anchorCtr="0" anchor="t" bIns="91425" lIns="91425" spcFirstLastPara="1" rIns="91425" wrap="square" tIns="91425">
            <a:noAutofit/>
          </a:bodyPr>
          <a:lstStyle/>
          <a:p>
            <a:pPr indent="0" lvl="0" marL="38100" rtl="0" algn="l">
              <a:lnSpc>
                <a:spcPct val="107000"/>
              </a:lnSpc>
              <a:spcBef>
                <a:spcPts val="600"/>
              </a:spcBef>
              <a:spcAft>
                <a:spcPts val="0"/>
              </a:spcAft>
              <a:buSzPts val="3000"/>
              <a:buNone/>
            </a:pPr>
            <a:r>
              <a:rPr b="1" lang="en-GB" sz="1400" u="sng">
                <a:latin typeface="Calibri"/>
                <a:ea typeface="Calibri"/>
                <a:cs typeface="Calibri"/>
                <a:sym typeface="Calibri"/>
              </a:rPr>
              <a:t>Group work</a:t>
            </a:r>
            <a:endParaRPr sz="1400">
              <a:latin typeface="Calibri"/>
              <a:ea typeface="Calibri"/>
              <a:cs typeface="Calibri"/>
              <a:sym typeface="Calibri"/>
            </a:endParaRPr>
          </a:p>
          <a:p>
            <a:pPr indent="0" lvl="0" marL="38100" rtl="0" algn="l">
              <a:lnSpc>
                <a:spcPct val="107000"/>
              </a:lnSpc>
              <a:spcBef>
                <a:spcPts val="1400"/>
              </a:spcBef>
              <a:spcAft>
                <a:spcPts val="0"/>
              </a:spcAft>
              <a:buSzPts val="3000"/>
              <a:buNone/>
            </a:pPr>
            <a:r>
              <a:t/>
            </a:r>
            <a:endParaRPr sz="1400">
              <a:latin typeface="Calibri"/>
              <a:ea typeface="Calibri"/>
              <a:cs typeface="Calibri"/>
              <a:sym typeface="Calibri"/>
            </a:endParaRPr>
          </a:p>
          <a:p>
            <a:pPr indent="0" lvl="0" marL="38100" rtl="0" algn="l">
              <a:lnSpc>
                <a:spcPct val="107000"/>
              </a:lnSpc>
              <a:spcBef>
                <a:spcPts val="1400"/>
              </a:spcBef>
              <a:spcAft>
                <a:spcPts val="0"/>
              </a:spcAft>
              <a:buSzPts val="3000"/>
              <a:buNone/>
            </a:pPr>
            <a:r>
              <a:rPr lang="en-GB" sz="1400">
                <a:latin typeface="Calibri"/>
                <a:ea typeface="Calibri"/>
                <a:cs typeface="Calibri"/>
                <a:sym typeface="Calibri"/>
              </a:rPr>
              <a:t>⮚ Create two groups (the trainer will support the creation of the groups);</a:t>
            </a:r>
            <a:endParaRPr/>
          </a:p>
          <a:p>
            <a:pPr indent="0" lvl="0" marL="38100" rtl="0" algn="l">
              <a:lnSpc>
                <a:spcPct val="107000"/>
              </a:lnSpc>
              <a:spcBef>
                <a:spcPts val="1400"/>
              </a:spcBef>
              <a:spcAft>
                <a:spcPts val="0"/>
              </a:spcAft>
              <a:buSzPts val="3000"/>
              <a:buNone/>
            </a:pPr>
            <a:r>
              <a:rPr lang="en-GB" sz="1400">
                <a:latin typeface="Calibri"/>
                <a:ea typeface="Calibri"/>
                <a:cs typeface="Calibri"/>
                <a:sym typeface="Calibri"/>
              </a:rPr>
              <a:t>⮚  Starting from the questions </a:t>
            </a:r>
            <a:r>
              <a:rPr b="1" i="1" lang="en-GB" sz="1400">
                <a:solidFill>
                  <a:srgbClr val="216BE0"/>
                </a:solidFill>
                <a:latin typeface="Calibri"/>
                <a:ea typeface="Calibri"/>
                <a:cs typeface="Calibri"/>
                <a:sym typeface="Calibri"/>
              </a:rPr>
              <a:t>“How does interactive platforms can support modern teaching-learning process?” </a:t>
            </a:r>
            <a:r>
              <a:rPr lang="en-GB" sz="1400">
                <a:latin typeface="Calibri"/>
                <a:ea typeface="Calibri"/>
                <a:cs typeface="Calibri"/>
                <a:sym typeface="Calibri"/>
              </a:rPr>
              <a:t>create a mind map, share and explain it with the whole class (the other trainees). </a:t>
            </a:r>
            <a:endParaRPr/>
          </a:p>
          <a:p>
            <a:pPr indent="-228600" lvl="0" marL="457200" rtl="0" algn="l">
              <a:lnSpc>
                <a:spcPct val="100000"/>
              </a:lnSpc>
              <a:spcBef>
                <a:spcPts val="14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25 minute</a:t>
            </a:r>
            <a:endParaRPr/>
          </a:p>
        </p:txBody>
      </p:sp>
      <p:pic>
        <p:nvPicPr>
          <p:cNvPr descr="hard thinking face /&gt; | Funny emoticons, Animated emoticons, Funny emoji  faces" id="256" name="Google Shape;256;p31"/>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a:t>
            </a:r>
            <a:endParaRPr/>
          </a:p>
        </p:txBody>
      </p:sp>
      <p:sp>
        <p:nvSpPr>
          <p:cNvPr id="262" name="Google Shape;262;p32"/>
          <p:cNvSpPr txBox="1"/>
          <p:nvPr>
            <p:ph idx="1" type="body"/>
          </p:nvPr>
        </p:nvSpPr>
        <p:spPr>
          <a:xfrm>
            <a:off x="582200" y="936702"/>
            <a:ext cx="6525300" cy="3858322"/>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rPr i="1" lang="en-GB" sz="1200">
                <a:latin typeface="Calibri"/>
                <a:ea typeface="Calibri"/>
                <a:cs typeface="Calibri"/>
                <a:sym typeface="Calibri"/>
              </a:rPr>
              <a:t>1. eLiterate, What is a Learning Platform?,</a:t>
            </a:r>
            <a:r>
              <a:rPr lang="en-GB" sz="1200">
                <a:latin typeface="Calibri"/>
                <a:ea typeface="Calibri"/>
                <a:cs typeface="Calibri"/>
                <a:sym typeface="Calibri"/>
              </a:rPr>
              <a:t> </a:t>
            </a:r>
            <a:r>
              <a:rPr lang="en-GB" sz="1200" u="sng">
                <a:solidFill>
                  <a:srgbClr val="0563C1"/>
                </a:solidFill>
                <a:latin typeface="Calibri"/>
                <a:ea typeface="Calibri"/>
                <a:cs typeface="Calibri"/>
                <a:sym typeface="Calibri"/>
                <a:hlinkClick r:id="rId3">
                  <a:extLst>
                    <a:ext uri="{A12FA001-AC4F-418D-AE19-62706E023703}">
                      <ahyp:hlinkClr val="tx"/>
                    </a:ext>
                  </a:extLst>
                </a:hlinkClick>
              </a:rPr>
              <a:t>https://eliterate.us/what-is-a-learning-platform/</a:t>
            </a:r>
            <a:r>
              <a:rPr lang="en-GB" sz="1200">
                <a:latin typeface="Calibri"/>
                <a:ea typeface="Calibri"/>
                <a:cs typeface="Calibri"/>
                <a:sym typeface="Calibri"/>
              </a:rPr>
              <a:t> </a:t>
            </a:r>
            <a:r>
              <a:rPr i="1"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2. GMOL Solutions, </a:t>
            </a:r>
            <a:r>
              <a:rPr i="1" lang="en-GB" sz="1200">
                <a:latin typeface="Calibri"/>
                <a:ea typeface="Calibri"/>
                <a:cs typeface="Calibri"/>
                <a:sym typeface="Calibri"/>
              </a:rPr>
              <a:t>What are educational platforms for?,</a:t>
            </a:r>
            <a:r>
              <a:rPr lang="en-GB" sz="1200">
                <a:latin typeface="Calibri"/>
                <a:ea typeface="Calibri"/>
                <a:cs typeface="Calibri"/>
                <a:sym typeface="Calibri"/>
              </a:rPr>
              <a:t>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https://gmolsolutions.com/en/blog/what-are-educational-platforms-for/</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3. 6 Must-have Features for Interactive Online Platforms, </a:t>
            </a:r>
            <a:r>
              <a:rPr lang="en-GB" sz="1200" u="sng">
                <a:solidFill>
                  <a:srgbClr val="0563C1"/>
                </a:solidFill>
                <a:latin typeface="Calibri"/>
                <a:ea typeface="Calibri"/>
                <a:cs typeface="Calibri"/>
                <a:sym typeface="Calibri"/>
                <a:hlinkClick r:id="rId5">
                  <a:extLst>
                    <a:ext uri="{A12FA001-AC4F-418D-AE19-62706E023703}">
                      <ahyp:hlinkClr val="tx"/>
                    </a:ext>
                  </a:extLst>
                </a:hlinkClick>
              </a:rPr>
              <a:t>https://kitaboo.com/must-have-features-interactive-online-platforms/</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4. Muvi Blogs, Top 5 Features that make an eLearning Platform Interactive, </a:t>
            </a:r>
            <a:r>
              <a:rPr lang="en-GB" sz="1200" u="sng">
                <a:solidFill>
                  <a:srgbClr val="0563C1"/>
                </a:solidFill>
                <a:latin typeface="Calibri"/>
                <a:ea typeface="Calibri"/>
                <a:cs typeface="Calibri"/>
                <a:sym typeface="Calibri"/>
                <a:hlinkClick r:id="rId6">
                  <a:extLst>
                    <a:ext uri="{A12FA001-AC4F-418D-AE19-62706E023703}">
                      <ahyp:hlinkClr val="tx"/>
                    </a:ext>
                  </a:extLst>
                </a:hlinkClick>
              </a:rPr>
              <a:t>https://www.muvi.com/blogs/5-features-of-interactive-e-learning-platform.html</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5. Powtoon, </a:t>
            </a:r>
            <a:r>
              <a:rPr lang="en-GB" sz="1200" u="sng">
                <a:solidFill>
                  <a:srgbClr val="0563C1"/>
                </a:solidFill>
                <a:latin typeface="Calibri"/>
                <a:ea typeface="Calibri"/>
                <a:cs typeface="Calibri"/>
                <a:sym typeface="Calibri"/>
                <a:hlinkClick r:id="rId7">
                  <a:extLst>
                    <a:ext uri="{A12FA001-AC4F-418D-AE19-62706E023703}">
                      <ahyp:hlinkClr val="tx"/>
                    </a:ext>
                  </a:extLst>
                </a:hlinkClick>
              </a:rPr>
              <a:t>https://www.powtoon.com/</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6. StoryBoardThat: </a:t>
            </a:r>
            <a:r>
              <a:rPr lang="en-GB" sz="1200" u="sng">
                <a:solidFill>
                  <a:srgbClr val="0563C1"/>
                </a:solidFill>
                <a:latin typeface="Calibri"/>
                <a:ea typeface="Calibri"/>
                <a:cs typeface="Calibri"/>
                <a:sym typeface="Calibri"/>
                <a:hlinkClick r:id="rId8">
                  <a:extLst>
                    <a:ext uri="{A12FA001-AC4F-418D-AE19-62706E023703}">
                      <ahyp:hlinkClr val="tx"/>
                    </a:ext>
                  </a:extLst>
                </a:hlinkClick>
              </a:rPr>
              <a:t>https://www.storyboardthat.com/</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7. Google Forms: </a:t>
            </a:r>
            <a:r>
              <a:rPr lang="en-GB" sz="1200" u="sng">
                <a:solidFill>
                  <a:srgbClr val="0563C1"/>
                </a:solidFill>
                <a:latin typeface="Calibri"/>
                <a:ea typeface="Calibri"/>
                <a:cs typeface="Calibri"/>
                <a:sym typeface="Calibri"/>
                <a:hlinkClick r:id="rId9">
                  <a:extLst>
                    <a:ext uri="{A12FA001-AC4F-418D-AE19-62706E023703}">
                      <ahyp:hlinkClr val="tx"/>
                    </a:ext>
                  </a:extLst>
                </a:hlinkClick>
              </a:rPr>
              <a:t>https://www.google.com/intl/en-GB/forms/about/</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8. Canva: </a:t>
            </a:r>
            <a:r>
              <a:rPr lang="en-GB" sz="1200" u="sng">
                <a:solidFill>
                  <a:srgbClr val="0563C1"/>
                </a:solidFill>
                <a:latin typeface="Calibri"/>
                <a:ea typeface="Calibri"/>
                <a:cs typeface="Calibri"/>
                <a:sym typeface="Calibri"/>
                <a:hlinkClick r:id="rId10">
                  <a:extLst>
                    <a:ext uri="{A12FA001-AC4F-418D-AE19-62706E023703}">
                      <ahyp:hlinkClr val="tx"/>
                    </a:ext>
                  </a:extLst>
                </a:hlinkClick>
              </a:rPr>
              <a:t>https://www.canva.com/</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9. KAHOOT: </a:t>
            </a:r>
            <a:r>
              <a:rPr lang="en-GB" sz="1200" u="sng">
                <a:solidFill>
                  <a:srgbClr val="0563C1"/>
                </a:solidFill>
                <a:latin typeface="Calibri"/>
                <a:ea typeface="Calibri"/>
                <a:cs typeface="Calibri"/>
                <a:sym typeface="Calibri"/>
                <a:hlinkClick r:id="rId11">
                  <a:extLst>
                    <a:ext uri="{A12FA001-AC4F-418D-AE19-62706E023703}">
                      <ahyp:hlinkClr val="tx"/>
                    </a:ext>
                  </a:extLst>
                </a:hlinkClick>
              </a:rPr>
              <a:t>https://kahoot.com/</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10. LearningApps: </a:t>
            </a:r>
            <a:r>
              <a:rPr lang="en-GB" sz="1200" u="sng">
                <a:solidFill>
                  <a:srgbClr val="0563C1"/>
                </a:solidFill>
                <a:latin typeface="Calibri"/>
                <a:ea typeface="Calibri"/>
                <a:cs typeface="Calibri"/>
                <a:sym typeface="Calibri"/>
                <a:hlinkClick r:id="rId12">
                  <a:extLst>
                    <a:ext uri="{A12FA001-AC4F-418D-AE19-62706E023703}">
                      <ahyp:hlinkClr val="tx"/>
                    </a:ext>
                  </a:extLst>
                </a:hlinkClick>
              </a:rPr>
              <a:t>https://learningapps.org/</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11. The Top 15 Benefits of Digital Learning, </a:t>
            </a:r>
            <a:r>
              <a:rPr lang="en-GB" sz="1200" u="sng">
                <a:solidFill>
                  <a:srgbClr val="0563C1"/>
                </a:solidFill>
                <a:latin typeface="Calibri"/>
                <a:ea typeface="Calibri"/>
                <a:cs typeface="Calibri"/>
                <a:sym typeface="Calibri"/>
                <a:hlinkClick r:id="rId13">
                  <a:extLst>
                    <a:ext uri="{A12FA001-AC4F-418D-AE19-62706E023703}">
                      <ahyp:hlinkClr val="tx"/>
                    </a:ext>
                  </a:extLst>
                </a:hlinkClick>
              </a:rPr>
              <a:t>https://mussila.com/the-top-15-benefits-of-digital-learning/</a:t>
            </a:r>
            <a:r>
              <a:rPr lang="en-GB" sz="1200">
                <a:latin typeface="Calibri"/>
                <a:ea typeface="Calibri"/>
                <a:cs typeface="Calibri"/>
                <a:sym typeface="Calibri"/>
              </a:rPr>
              <a:t> </a:t>
            </a:r>
            <a:endParaRPr/>
          </a:p>
          <a:p>
            <a:pPr indent="0" lvl="0" marL="0" rtl="0" algn="l">
              <a:lnSpc>
                <a:spcPct val="107000"/>
              </a:lnSpc>
              <a:spcBef>
                <a:spcPts val="1400"/>
              </a:spcBef>
              <a:spcAft>
                <a:spcPts val="0"/>
              </a:spcAft>
              <a:buSzPts val="3000"/>
              <a:buNone/>
            </a:pPr>
            <a:r>
              <a:t/>
            </a:r>
            <a:endParaRPr sz="1200">
              <a:latin typeface="Calibri"/>
              <a:ea typeface="Calibri"/>
              <a:cs typeface="Calibri"/>
              <a:sym typeface="Calibri"/>
            </a:endParaRPr>
          </a:p>
          <a:p>
            <a:pPr indent="0" lvl="0" marL="38100" rtl="0" algn="l">
              <a:lnSpc>
                <a:spcPct val="100000"/>
              </a:lnSpc>
              <a:spcBef>
                <a:spcPts val="600"/>
              </a:spcBef>
              <a:spcAft>
                <a:spcPts val="0"/>
              </a:spcAft>
              <a:buSzPts val="3000"/>
              <a:buNone/>
            </a:pPr>
            <a:r>
              <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3"/>
          <p:cNvSpPr txBox="1"/>
          <p:nvPr/>
        </p:nvSpPr>
        <p:spPr>
          <a:xfrm>
            <a:off x="1702418" y="1444600"/>
            <a:ext cx="6980665"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Activity 3.2: </a:t>
            </a:r>
            <a:endParaRPr/>
          </a:p>
          <a:p>
            <a:pPr indent="0" lvl="0" marL="3810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Why and how to use interactive platforms in primary education: explanations, advices and tips</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273" name="Google Shape;273;p34"/>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Didact Gothic"/>
                <a:ea typeface="Didact Gothic"/>
                <a:cs typeface="Didact Gothic"/>
                <a:sym typeface="Didact Gothic"/>
              </a:rPr>
              <a:t>The need to use Interactive Platforms in education in pandemic times	and after	(1)</a:t>
            </a:r>
            <a:endParaRPr sz="2000">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The impact of Covid-19 pandemic disrupted education globally. There is no excuse for being unprepared again. </a:t>
            </a:r>
            <a:endParaRPr/>
          </a:p>
          <a:p>
            <a:pPr indent="0" lvl="0" marL="38100" rtl="0" algn="just">
              <a:lnSpc>
                <a:spcPct val="100000"/>
              </a:lnSpc>
              <a:spcBef>
                <a:spcPts val="600"/>
              </a:spcBef>
              <a:spcAft>
                <a:spcPts val="0"/>
              </a:spcAft>
              <a:buSzPts val="3000"/>
              <a:buNone/>
            </a:pPr>
            <a:r>
              <a:rPr b="1" lang="en-GB" sz="1400">
                <a:solidFill>
                  <a:srgbClr val="216BE0"/>
                </a:solidFill>
              </a:rPr>
              <a:t>Lessons learned or what we know now</a:t>
            </a:r>
            <a:r>
              <a:rPr lang="en-GB" sz="1400"/>
              <a:t>: </a:t>
            </a:r>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1. Schools and teachers can no longer rely on a print-only teaching strategy. Programs will have to adopt a blended approach, with some built-in digital redundancy.</a:t>
            </a:r>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2. Schools are expected to have a far more sophisticated approach on </a:t>
            </a:r>
            <a:r>
              <a:rPr b="0" i="0" lang="en-GB" sz="1400" u="sng" strike="noStrike">
                <a:solidFill>
                  <a:srgbClr val="2BA0E2"/>
                </a:solidFill>
                <a:latin typeface="Didact Gothic"/>
                <a:ea typeface="Didact Gothic"/>
                <a:cs typeface="Didact Gothic"/>
                <a:sym typeface="Didact Gothic"/>
                <a:hlinkClick r:id="rId3">
                  <a:extLst>
                    <a:ext uri="{A12FA001-AC4F-418D-AE19-62706E023703}">
                      <ahyp:hlinkClr val="tx"/>
                    </a:ext>
                  </a:extLst>
                </a:hlinkClick>
              </a:rPr>
              <a:t>remote learning</a:t>
            </a:r>
            <a:r>
              <a:rPr b="0" i="0" lang="en-GB" sz="1400">
                <a:solidFill>
                  <a:srgbClr val="2C3E50"/>
                </a:solidFill>
                <a:latin typeface="Didact Gothic"/>
                <a:ea typeface="Didact Gothic"/>
                <a:cs typeface="Didact Gothic"/>
                <a:sym typeface="Didact Gothic"/>
              </a:rPr>
              <a:t>/teaching the next time around.</a:t>
            </a:r>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3. Online learning must ultimately minimize loss of teaching and learning efficiency and effectiveness.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279" name="Google Shape;279;p35"/>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Didact Gothic"/>
                <a:ea typeface="Didact Gothic"/>
                <a:cs typeface="Didact Gothic"/>
                <a:sym typeface="Didact Gothic"/>
              </a:rPr>
              <a:t>The need to use Interactive Platforms in education in pandemic times	and after	(2)</a:t>
            </a:r>
            <a:endParaRPr sz="2000">
              <a:latin typeface="Didact Gothic"/>
              <a:ea typeface="Didact Gothic"/>
              <a:cs typeface="Didact Gothic"/>
              <a:sym typeface="Didact Gothic"/>
            </a:endParaRPr>
          </a:p>
          <a:p>
            <a:pPr indent="-228600" lvl="0" marL="457200" rtl="0" algn="l">
              <a:lnSpc>
                <a:spcPct val="100000"/>
              </a:lnSpc>
              <a:spcBef>
                <a:spcPts val="600"/>
              </a:spcBef>
              <a:spcAft>
                <a:spcPts val="0"/>
              </a:spcAft>
              <a:buSzPts val="3000"/>
              <a:buFont typeface="Arial"/>
              <a:buNone/>
            </a:pPr>
            <a:r>
              <a:t/>
            </a:r>
            <a:endParaRPr b="0" i="0" sz="1400">
              <a:solidFill>
                <a:srgbClr val="2C3E50"/>
              </a:solidFill>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4. Much more will be expected of </a:t>
            </a:r>
            <a:r>
              <a:rPr b="0" i="0" lang="en-GB" sz="1400" u="sng" strike="noStrike">
                <a:solidFill>
                  <a:srgbClr val="2BA0E2"/>
                </a:solidFill>
                <a:latin typeface="Didact Gothic"/>
                <a:ea typeface="Didact Gothic"/>
                <a:cs typeface="Didact Gothic"/>
                <a:sym typeface="Didact Gothic"/>
                <a:hlinkClick r:id="rId3">
                  <a:extLst>
                    <a:ext uri="{A12FA001-AC4F-418D-AE19-62706E023703}">
                      <ahyp:hlinkClr val="tx"/>
                    </a:ext>
                  </a:extLst>
                </a:hlinkClick>
              </a:rPr>
              <a:t>ed-tech tools and platforms.</a:t>
            </a:r>
            <a:endParaRPr b="0" i="0" sz="1400">
              <a:solidFill>
                <a:srgbClr val="2C3E50"/>
              </a:solidFill>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5. Teachers across countries have taken a crash course in tech during pandemics. They are likely to emerge with new-found knowledge of what works and what they like. They will have a compelling point of view on what an excellent tech tool or platform needs to offer.</a:t>
            </a:r>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6. Physical isolation will increase the need for more social connections on these tools. There is a reason Zoom’s gallery view has emerged as such a powerful and must-have feature.</a:t>
            </a:r>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7. Not every class can be effectively taught online or remotely. Lab-based learning, or music, for instance, is that much harder to do remotely.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000"/>
              <a:t>Task to do 4  </a:t>
            </a:r>
            <a:endParaRPr sz="2200"/>
          </a:p>
        </p:txBody>
      </p:sp>
      <p:sp>
        <p:nvSpPr>
          <p:cNvPr id="285" name="Google Shape;285;p36"/>
          <p:cNvSpPr txBox="1"/>
          <p:nvPr>
            <p:ph idx="1" type="body"/>
          </p:nvPr>
        </p:nvSpPr>
        <p:spPr>
          <a:xfrm>
            <a:off x="582200" y="984711"/>
            <a:ext cx="6525300" cy="3877221"/>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t/>
            </a:r>
            <a:endParaRPr b="1" sz="1400" u="sng">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b="1" lang="en-GB" sz="1400" u="sng">
                <a:solidFill>
                  <a:srgbClr val="2C3E50"/>
                </a:solidFill>
                <a:latin typeface="Didact Gothic"/>
                <a:ea typeface="Didact Gothic"/>
                <a:cs typeface="Didact Gothic"/>
                <a:sym typeface="Didact Gothic"/>
              </a:rPr>
              <a:t>Discussion (whole class)</a:t>
            </a:r>
            <a:r>
              <a:rPr lang="en-GB" sz="1400">
                <a:solidFill>
                  <a:srgbClr val="2C3E50"/>
                </a:solidFill>
                <a:latin typeface="Didact Gothic"/>
                <a:ea typeface="Didact Gothic"/>
                <a:cs typeface="Didact Gothic"/>
                <a:sym typeface="Didact Gothic"/>
              </a:rPr>
              <a:t>:</a:t>
            </a:r>
            <a:endParaRPr/>
          </a:p>
          <a:p>
            <a:pPr indent="0" lvl="0" marL="38100" rtl="0" algn="l">
              <a:lnSpc>
                <a:spcPct val="100000"/>
              </a:lnSpc>
              <a:spcBef>
                <a:spcPts val="600"/>
              </a:spcBef>
              <a:spcAft>
                <a:spcPts val="0"/>
              </a:spcAft>
              <a:buSzPts val="3000"/>
              <a:buNone/>
            </a:pPr>
            <a:r>
              <a:t/>
            </a:r>
            <a:endParaRPr sz="1400">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 </a:t>
            </a:r>
            <a:r>
              <a:rPr b="1" i="1" lang="en-GB" sz="1400">
                <a:solidFill>
                  <a:srgbClr val="216BE0"/>
                </a:solidFill>
                <a:latin typeface="Didact Gothic"/>
                <a:ea typeface="Didact Gothic"/>
                <a:cs typeface="Didact Gothic"/>
                <a:sym typeface="Didact Gothic"/>
              </a:rPr>
              <a:t>How did you manage to implement your online teaching during the Covid-19 pandemic, what digital supports have you used?</a:t>
            </a:r>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 </a:t>
            </a:r>
            <a:r>
              <a:rPr b="1" i="1" lang="en-GB" sz="1400">
                <a:solidFill>
                  <a:srgbClr val="216BE0"/>
                </a:solidFill>
                <a:latin typeface="Didact Gothic"/>
                <a:ea typeface="Didact Gothic"/>
                <a:cs typeface="Didact Gothic"/>
                <a:sym typeface="Didact Gothic"/>
              </a:rPr>
              <a:t>What would you do differently and why?</a:t>
            </a:r>
            <a:endParaRPr b="1" i="1" sz="1400">
              <a:solidFill>
                <a:srgbClr val="216BE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t/>
            </a:r>
            <a:endParaRPr sz="1400">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Working time: 15 minutes</a:t>
            </a:r>
            <a:endParaRPr sz="1400">
              <a:solidFill>
                <a:srgbClr val="2C3E50"/>
              </a:solidFill>
              <a:latin typeface="Didact Gothic"/>
              <a:ea typeface="Didact Gothic"/>
              <a:cs typeface="Didact Gothic"/>
              <a:sym typeface="Didact Gothic"/>
            </a:endParaRPr>
          </a:p>
        </p:txBody>
      </p:sp>
      <p:pic>
        <p:nvPicPr>
          <p:cNvPr descr="hard thinking face /&gt; | Funny emoticons, Animated emoticons, Funny emoji  faces" id="286" name="Google Shape;286;p36"/>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292" name="Google Shape;292;p37"/>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Didact Gothic"/>
                <a:ea typeface="Didact Gothic"/>
                <a:cs typeface="Didact Gothic"/>
                <a:sym typeface="Didact Gothic"/>
              </a:rPr>
              <a:t>The need to use Interactive Platforms in education in pandemic times	and after	(3)</a:t>
            </a:r>
            <a:endParaRPr sz="2000">
              <a:latin typeface="Didact Gothic"/>
              <a:ea typeface="Didact Gothic"/>
              <a:cs typeface="Didact Gothic"/>
              <a:sym typeface="Didact Gothic"/>
            </a:endParaRPr>
          </a:p>
          <a:p>
            <a:pPr indent="-228600" lvl="0" marL="457200" rtl="0" algn="l">
              <a:lnSpc>
                <a:spcPct val="100000"/>
              </a:lnSpc>
              <a:spcBef>
                <a:spcPts val="600"/>
              </a:spcBef>
              <a:spcAft>
                <a:spcPts val="0"/>
              </a:spcAft>
              <a:buSzPts val="3000"/>
              <a:buFont typeface="Arial"/>
              <a:buNone/>
            </a:pPr>
            <a:r>
              <a:t/>
            </a:r>
            <a:endParaRPr b="0" i="0" sz="1400">
              <a:solidFill>
                <a:srgbClr val="2C3E50"/>
              </a:solidFill>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1" i="0" lang="en-GB" sz="1400">
                <a:solidFill>
                  <a:srgbClr val="216BE0"/>
                </a:solidFill>
                <a:latin typeface="Didact Gothic"/>
                <a:ea typeface="Didact Gothic"/>
                <a:cs typeface="Didact Gothic"/>
                <a:sym typeface="Didact Gothic"/>
              </a:rPr>
              <a:t>Planning for the future:</a:t>
            </a:r>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1. Education service providers work to support the learning institutions. Some of them are providing </a:t>
            </a:r>
            <a:r>
              <a:rPr b="0" i="0" lang="en-GB" sz="1400" u="sng">
                <a:solidFill>
                  <a:srgbClr val="2C3E50"/>
                </a:solidFill>
                <a:latin typeface="Didact Gothic"/>
                <a:ea typeface="Didact Gothic"/>
                <a:cs typeface="Didact Gothic"/>
                <a:sym typeface="Didact Gothic"/>
              </a:rPr>
              <a:t>free online courses</a:t>
            </a:r>
            <a:r>
              <a:rPr b="0" i="0" lang="en-GB" sz="1400">
                <a:solidFill>
                  <a:srgbClr val="2C3E50"/>
                </a:solidFill>
                <a:latin typeface="Didact Gothic"/>
                <a:ea typeface="Didact Gothic"/>
                <a:cs typeface="Didact Gothic"/>
                <a:sym typeface="Didact Gothic"/>
              </a:rPr>
              <a:t>, while some are offering </a:t>
            </a:r>
            <a:r>
              <a:rPr b="0" i="0" lang="en-GB" sz="1400" u="sng">
                <a:solidFill>
                  <a:srgbClr val="2C3E50"/>
                </a:solidFill>
                <a:latin typeface="Didact Gothic"/>
                <a:ea typeface="Didact Gothic"/>
                <a:cs typeface="Didact Gothic"/>
                <a:sym typeface="Didact Gothic"/>
              </a:rPr>
              <a:t>courses at heavily discounted rates</a:t>
            </a:r>
            <a:r>
              <a:rPr b="0" i="0" lang="en-GB" sz="1400">
                <a:solidFill>
                  <a:srgbClr val="2C3E50"/>
                </a:solidFill>
                <a:latin typeface="Didact Gothic"/>
                <a:ea typeface="Didact Gothic"/>
                <a:cs typeface="Didact Gothic"/>
                <a:sym typeface="Didact Gothic"/>
              </a:rPr>
              <a:t>. </a:t>
            </a:r>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2. And then we have </a:t>
            </a:r>
            <a:r>
              <a:rPr b="0" i="0" lang="en-GB" sz="1400" u="sng">
                <a:solidFill>
                  <a:srgbClr val="2C3E50"/>
                </a:solidFill>
                <a:latin typeface="Didact Gothic"/>
                <a:ea typeface="Didact Gothic"/>
                <a:cs typeface="Didact Gothic"/>
                <a:sym typeface="Didact Gothic"/>
              </a:rPr>
              <a:t>online learning platforms</a:t>
            </a:r>
            <a:r>
              <a:rPr b="0" i="0" lang="en-GB" sz="1400">
                <a:solidFill>
                  <a:srgbClr val="2C3E50"/>
                </a:solidFill>
                <a:latin typeface="Didact Gothic"/>
                <a:ea typeface="Didact Gothic"/>
                <a:cs typeface="Didact Gothic"/>
                <a:sym typeface="Didact Gothic"/>
              </a:rPr>
              <a:t> that are equipped with all the features required for students to fulfil their learning needs. Complete with collaboration tools, online assessments, data analytics, offline reading facility and interactive learning content, these platforms are what students require today.</a:t>
            </a:r>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3. Educators can also opt for a </a:t>
            </a:r>
            <a:r>
              <a:rPr b="0" i="0" lang="en-GB" sz="1400" u="sng">
                <a:solidFill>
                  <a:srgbClr val="2C3E50"/>
                </a:solidFill>
                <a:latin typeface="Didact Gothic"/>
                <a:ea typeface="Didact Gothic"/>
                <a:cs typeface="Didact Gothic"/>
                <a:sym typeface="Didact Gothic"/>
              </a:rPr>
              <a:t>blended learning model empowered by technology</a:t>
            </a:r>
            <a:r>
              <a:rPr b="0" i="0" lang="en-GB" sz="1400">
                <a:solidFill>
                  <a:srgbClr val="2C3E50"/>
                </a:solidFill>
                <a:latin typeface="Didact Gothic"/>
                <a:ea typeface="Didact Gothic"/>
                <a:cs typeface="Didact Gothic"/>
                <a:sym typeface="Didact Gothic"/>
              </a:rPr>
              <a:t>. These technology-enabled solutions can improve the overall learning experience of students and the efficacy of the education system.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298" name="Google Shape;298;p38"/>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latin typeface="Didact Gothic"/>
                <a:ea typeface="Didact Gothic"/>
                <a:cs typeface="Didact Gothic"/>
                <a:sym typeface="Didact Gothic"/>
              </a:rPr>
              <a:t>The need to use Interactive Platforms in education in pandemic times	and after	(4)</a:t>
            </a:r>
            <a:endParaRPr sz="2000">
              <a:latin typeface="Didact Gothic"/>
              <a:ea typeface="Didact Gothic"/>
              <a:cs typeface="Didact Gothic"/>
              <a:sym typeface="Didact Gothic"/>
            </a:endParaRPr>
          </a:p>
          <a:p>
            <a:pPr indent="-228600" lvl="0" marL="457200" rtl="0" algn="l">
              <a:lnSpc>
                <a:spcPct val="100000"/>
              </a:lnSpc>
              <a:spcBef>
                <a:spcPts val="600"/>
              </a:spcBef>
              <a:spcAft>
                <a:spcPts val="0"/>
              </a:spcAft>
              <a:buSzPts val="3000"/>
              <a:buFont typeface="Arial"/>
              <a:buNone/>
            </a:pPr>
            <a:r>
              <a:t/>
            </a:r>
            <a:endParaRPr b="0" i="0" sz="1400">
              <a:solidFill>
                <a:srgbClr val="2C3E50"/>
              </a:solidFill>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0" i="0" lang="en-GB" sz="1400">
                <a:solidFill>
                  <a:srgbClr val="2C3E50"/>
                </a:solidFill>
                <a:latin typeface="Didact Gothic"/>
                <a:ea typeface="Didact Gothic"/>
                <a:cs typeface="Didact Gothic"/>
                <a:sym typeface="Didact Gothic"/>
              </a:rPr>
              <a:t>4. The </a:t>
            </a:r>
            <a:r>
              <a:rPr b="0" i="0" lang="en-GB" sz="1400" u="sng">
                <a:solidFill>
                  <a:srgbClr val="2C3E50"/>
                </a:solidFill>
                <a:latin typeface="Didact Gothic"/>
                <a:ea typeface="Didact Gothic"/>
                <a:cs typeface="Didact Gothic"/>
                <a:sym typeface="Didact Gothic"/>
              </a:rPr>
              <a:t>remote learning</a:t>
            </a:r>
            <a:r>
              <a:rPr b="0" i="0" lang="en-GB" sz="1400">
                <a:solidFill>
                  <a:srgbClr val="2C3E50"/>
                </a:solidFill>
                <a:latin typeface="Didact Gothic"/>
                <a:ea typeface="Didact Gothic"/>
                <a:cs typeface="Didact Gothic"/>
                <a:sym typeface="Didact Gothic"/>
              </a:rPr>
              <a:t> trend is expected to continue even after the pandemic subsides. It will probably take months for schools and universities to get back to what was once considered normal - with students and teachers coming to the classrooms and participating in knowledge sharing sessions. Therefore, it is best to </a:t>
            </a:r>
            <a:r>
              <a:rPr b="1" i="0" lang="en-GB" sz="1400">
                <a:solidFill>
                  <a:srgbClr val="216BE0"/>
                </a:solidFill>
                <a:latin typeface="Didact Gothic"/>
                <a:ea typeface="Didact Gothic"/>
                <a:cs typeface="Didact Gothic"/>
                <a:sym typeface="Didact Gothic"/>
              </a:rPr>
              <a:t>adopt the solution that we have right now in front of us </a:t>
            </a:r>
            <a:r>
              <a:rPr b="0" i="0" lang="en-GB" sz="1400">
                <a:solidFill>
                  <a:srgbClr val="2C3E50"/>
                </a:solidFill>
                <a:latin typeface="Didact Gothic"/>
                <a:ea typeface="Didact Gothic"/>
                <a:cs typeface="Didact Gothic"/>
                <a:sym typeface="Didact Gothic"/>
              </a:rPr>
              <a:t>and adapt it for the future while we explore other viable alternatives. We don’t know what the future holds, but we can at the very least be prepared for it!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sp>
        <p:nvSpPr>
          <p:cNvPr id="304" name="Google Shape;304;p39"/>
          <p:cNvSpPr txBox="1"/>
          <p:nvPr>
            <p:ph idx="1" type="body"/>
          </p:nvPr>
        </p:nvSpPr>
        <p:spPr>
          <a:xfrm>
            <a:off x="582200" y="1040900"/>
            <a:ext cx="6525300" cy="121462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b="1" lang="en-GB" sz="1400">
                <a:solidFill>
                  <a:srgbClr val="216BE0"/>
                </a:solidFill>
              </a:rPr>
              <a:t>Before moving on, let’s reflect about how we can support primary school children online and watch the advice from Dr. Linda Papadopoulos, Ambassador of Internet Maters organisation, on this topic!</a:t>
            </a:r>
            <a:endParaRPr b="1" sz="1400">
              <a:solidFill>
                <a:srgbClr val="216BE0"/>
              </a:solidFill>
            </a:endParaRPr>
          </a:p>
          <a:p>
            <a:pPr indent="0" lvl="0" marL="38100" rtl="0" algn="l">
              <a:lnSpc>
                <a:spcPct val="100000"/>
              </a:lnSpc>
              <a:spcBef>
                <a:spcPts val="600"/>
              </a:spcBef>
              <a:spcAft>
                <a:spcPts val="0"/>
              </a:spcAft>
              <a:buSzPts val="3000"/>
              <a:buNone/>
            </a:pPr>
            <a:r>
              <a:rPr lang="en-GB" sz="1400" u="sng">
                <a:solidFill>
                  <a:schemeClr val="hlink"/>
                </a:solidFill>
                <a:hlinkClick r:id="rId3"/>
              </a:rPr>
              <a:t>https://www.internetmatters.org/resources/discovering-digital-at-primary-school/</a:t>
            </a:r>
            <a:r>
              <a:rPr lang="en-GB" sz="1400"/>
              <a:t> </a:t>
            </a:r>
            <a:endParaRPr/>
          </a:p>
        </p:txBody>
      </p:sp>
      <p:pic>
        <p:nvPicPr>
          <p:cNvPr id="305" name="Google Shape;305;p39"/>
          <p:cNvPicPr preferRelativeResize="0"/>
          <p:nvPr/>
        </p:nvPicPr>
        <p:blipFill rotWithShape="1">
          <a:blip r:embed="rId4">
            <a:alphaModFix/>
          </a:blip>
          <a:srcRect b="0" l="0" r="0" t="0"/>
          <a:stretch/>
        </p:blipFill>
        <p:spPr>
          <a:xfrm>
            <a:off x="2036500" y="2182544"/>
            <a:ext cx="3994533" cy="26274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Struktura modelu 1</a:t>
            </a:r>
            <a:endParaRPr/>
          </a:p>
        </p:txBody>
      </p:sp>
      <p:sp>
        <p:nvSpPr>
          <p:cNvPr id="83" name="Google Shape;83;p4"/>
          <p:cNvSpPr txBox="1"/>
          <p:nvPr>
            <p:ph idx="1" type="body"/>
          </p:nvPr>
        </p:nvSpPr>
        <p:spPr>
          <a:xfrm>
            <a:off x="582200" y="906966"/>
            <a:ext cx="6525300" cy="3777134"/>
          </a:xfrm>
          <a:prstGeom prst="rect">
            <a:avLst/>
          </a:prstGeom>
          <a:noFill/>
          <a:ln>
            <a:noFill/>
          </a:ln>
        </p:spPr>
        <p:txBody>
          <a:bodyPr anchorCtr="0" anchor="t" bIns="91425" lIns="91425" spcFirstLastPara="1" rIns="91425" wrap="square" tIns="91425">
            <a:noAutofit/>
          </a:bodyPr>
          <a:lstStyle/>
          <a:p>
            <a:pPr indent="-400050" lvl="0" marL="457200" rtl="0" algn="l">
              <a:lnSpc>
                <a:spcPct val="100000"/>
              </a:lnSpc>
              <a:spcBef>
                <a:spcPts val="600"/>
              </a:spcBef>
              <a:spcAft>
                <a:spcPts val="0"/>
              </a:spcAft>
              <a:buSzPts val="2700"/>
              <a:buChar char="●"/>
            </a:pPr>
            <a:r>
              <a:rPr lang="en-GB" sz="2000"/>
              <a:t>Activity 3.1: </a:t>
            </a:r>
            <a:endParaRPr/>
          </a:p>
          <a:p>
            <a:pPr indent="0" lvl="0" marL="38100" rtl="0" algn="l">
              <a:lnSpc>
                <a:spcPct val="100000"/>
              </a:lnSpc>
              <a:spcBef>
                <a:spcPts val="600"/>
              </a:spcBef>
              <a:spcAft>
                <a:spcPts val="0"/>
              </a:spcAft>
              <a:buSzPts val="3000"/>
              <a:buNone/>
            </a:pPr>
            <a:r>
              <a:rPr lang="en-GB" sz="2000"/>
              <a:t>	</a:t>
            </a:r>
            <a:r>
              <a:rPr b="1" lang="en-GB" sz="2000"/>
              <a:t>Interaktivní platformy pro vzdělávání: definice, vlastnosti a příklady</a:t>
            </a:r>
            <a:endParaRPr b="1" sz="2000"/>
          </a:p>
          <a:p>
            <a:pPr indent="-419100" lvl="0" marL="457200" rtl="0" algn="l">
              <a:lnSpc>
                <a:spcPct val="100000"/>
              </a:lnSpc>
              <a:spcBef>
                <a:spcPts val="600"/>
              </a:spcBef>
              <a:spcAft>
                <a:spcPts val="0"/>
              </a:spcAft>
              <a:buSzPts val="3000"/>
              <a:buChar char="●"/>
            </a:pPr>
            <a:r>
              <a:rPr lang="en-GB" sz="2000"/>
              <a:t>Activity 3.2: </a:t>
            </a:r>
            <a:endParaRPr/>
          </a:p>
          <a:p>
            <a:pPr indent="0" lvl="0" marL="38100" rtl="0" algn="l">
              <a:lnSpc>
                <a:spcPct val="100000"/>
              </a:lnSpc>
              <a:spcBef>
                <a:spcPts val="600"/>
              </a:spcBef>
              <a:spcAft>
                <a:spcPts val="0"/>
              </a:spcAft>
              <a:buSzPts val="3000"/>
              <a:buNone/>
            </a:pPr>
            <a:r>
              <a:rPr lang="en-GB" sz="2000"/>
              <a:t>	</a:t>
            </a:r>
            <a:r>
              <a:rPr b="1" lang="en-GB" sz="2000"/>
              <a:t>Interaktivní platformy pro vzdělávání: definice, vlastnosti a příklady</a:t>
            </a:r>
            <a:endParaRPr b="1" sz="2000"/>
          </a:p>
          <a:p>
            <a:pPr indent="-419100" lvl="0" marL="457200" rtl="0" algn="l">
              <a:lnSpc>
                <a:spcPct val="100000"/>
              </a:lnSpc>
              <a:spcBef>
                <a:spcPts val="600"/>
              </a:spcBef>
              <a:spcAft>
                <a:spcPts val="0"/>
              </a:spcAft>
              <a:buSzPts val="3000"/>
              <a:buChar char="●"/>
            </a:pPr>
            <a:r>
              <a:rPr lang="en-GB" sz="2000"/>
              <a:t>Activity 3.3: </a:t>
            </a:r>
            <a:endParaRPr/>
          </a:p>
          <a:p>
            <a:pPr indent="0" lvl="0" marL="38100" rtl="0" algn="l">
              <a:lnSpc>
                <a:spcPct val="100000"/>
              </a:lnSpc>
              <a:spcBef>
                <a:spcPts val="600"/>
              </a:spcBef>
              <a:spcAft>
                <a:spcPts val="0"/>
              </a:spcAft>
              <a:buSzPts val="3000"/>
              <a:buNone/>
            </a:pPr>
            <a:r>
              <a:rPr lang="en-GB" sz="2000"/>
              <a:t>	</a:t>
            </a:r>
            <a:r>
              <a:rPr b="1" lang="en-GB" sz="2000"/>
              <a:t>Praktické příklady, jak vytvořit vzdělávací digitální obsah s interaktivními platformami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000"/>
              <a:t>Task to do 5  </a:t>
            </a:r>
            <a:endParaRPr sz="2200"/>
          </a:p>
        </p:txBody>
      </p:sp>
      <p:sp>
        <p:nvSpPr>
          <p:cNvPr id="311" name="Google Shape;311;p40"/>
          <p:cNvSpPr txBox="1"/>
          <p:nvPr>
            <p:ph idx="1" type="body"/>
          </p:nvPr>
        </p:nvSpPr>
        <p:spPr>
          <a:xfrm>
            <a:off x="582200" y="984711"/>
            <a:ext cx="6525300" cy="3877221"/>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t/>
            </a:r>
            <a:endParaRPr b="1" sz="1400" u="sng">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b="1" lang="en-GB" sz="1400" u="sng">
                <a:solidFill>
                  <a:srgbClr val="2C3E50"/>
                </a:solidFill>
                <a:latin typeface="Didact Gothic"/>
                <a:ea typeface="Didact Gothic"/>
                <a:cs typeface="Didact Gothic"/>
                <a:sym typeface="Didact Gothic"/>
              </a:rPr>
              <a:t>Individual work + discussion</a:t>
            </a:r>
            <a:r>
              <a:rPr lang="en-GB" sz="1400">
                <a:solidFill>
                  <a:srgbClr val="2C3E50"/>
                </a:solidFill>
                <a:latin typeface="Didact Gothic"/>
                <a:ea typeface="Didact Gothic"/>
                <a:cs typeface="Didact Gothic"/>
                <a:sym typeface="Didact Gothic"/>
              </a:rPr>
              <a:t>: Slip writing</a:t>
            </a:r>
            <a:endParaRPr/>
          </a:p>
          <a:p>
            <a:pPr indent="0" lvl="0" marL="38100" rtl="0" algn="l">
              <a:lnSpc>
                <a:spcPct val="100000"/>
              </a:lnSpc>
              <a:spcBef>
                <a:spcPts val="600"/>
              </a:spcBef>
              <a:spcAft>
                <a:spcPts val="0"/>
              </a:spcAft>
              <a:buSzPts val="3000"/>
              <a:buNone/>
            </a:pPr>
            <a:r>
              <a:t/>
            </a:r>
            <a:endParaRPr sz="1400">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 Use the worksheet in Annex 3.1 to write down the main questions you might have about using interactive platforms in primary education.</a:t>
            </a:r>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 When finished, pass your worksheet to the trainer. S/he will use it for anonymous question asking, with the whole class.</a:t>
            </a:r>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 Debate will be generated and coordinated by the trainer.</a:t>
            </a:r>
            <a:endParaRPr/>
          </a:p>
          <a:p>
            <a:pPr indent="0" lvl="0" marL="38100" rtl="0" algn="l">
              <a:lnSpc>
                <a:spcPct val="100000"/>
              </a:lnSpc>
              <a:spcBef>
                <a:spcPts val="600"/>
              </a:spcBef>
              <a:spcAft>
                <a:spcPts val="0"/>
              </a:spcAft>
              <a:buSzPts val="3000"/>
              <a:buNone/>
            </a:pPr>
            <a:r>
              <a:t/>
            </a:r>
            <a:endParaRPr sz="1400">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Working time: 25 minutes</a:t>
            </a:r>
            <a:endParaRPr sz="1400">
              <a:solidFill>
                <a:srgbClr val="2C3E50"/>
              </a:solidFill>
              <a:latin typeface="Didact Gothic"/>
              <a:ea typeface="Didact Gothic"/>
              <a:cs typeface="Didact Gothic"/>
              <a:sym typeface="Didact Gothic"/>
            </a:endParaRPr>
          </a:p>
        </p:txBody>
      </p:sp>
      <p:pic>
        <p:nvPicPr>
          <p:cNvPr descr="hard thinking face /&gt; | Funny emoticons, Animated emoticons, Funny emoji  faces" id="312" name="Google Shape;312;p40"/>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318" name="Google Shape;318;p41"/>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Advice and tips on how to use interactive platforms in primary education	(1)</a:t>
            </a:r>
            <a:endParaRPr/>
          </a:p>
          <a:p>
            <a:pPr indent="0" lvl="0" marL="38100" rtl="0" algn="just">
              <a:lnSpc>
                <a:spcPct val="100000"/>
              </a:lnSpc>
              <a:spcBef>
                <a:spcPts val="600"/>
              </a:spcBef>
              <a:spcAft>
                <a:spcPts val="0"/>
              </a:spcAft>
              <a:buSzPts val="3000"/>
              <a:buNone/>
            </a:pPr>
            <a:r>
              <a:t/>
            </a:r>
            <a:endParaRPr b="1" sz="1400">
              <a:solidFill>
                <a:srgbClr val="216BE0"/>
              </a:solidFill>
            </a:endParaRPr>
          </a:p>
          <a:p>
            <a:pPr indent="0" lvl="0" marL="38100" rtl="0" algn="just">
              <a:lnSpc>
                <a:spcPct val="100000"/>
              </a:lnSpc>
              <a:spcBef>
                <a:spcPts val="600"/>
              </a:spcBef>
              <a:spcAft>
                <a:spcPts val="0"/>
              </a:spcAft>
              <a:buSzPts val="3000"/>
              <a:buNone/>
            </a:pPr>
            <a:r>
              <a:rPr b="1" lang="en-GB" sz="1400">
                <a:solidFill>
                  <a:srgbClr val="216BE0"/>
                </a:solidFill>
              </a:rPr>
              <a:t>Edtech </a:t>
            </a:r>
            <a:r>
              <a:rPr lang="en-GB" sz="1400"/>
              <a:t>(education technology) refers to software, hardware and processes intended to support teaching and the day-to-day management of education institutions.</a:t>
            </a:r>
            <a:endParaRPr/>
          </a:p>
          <a:p>
            <a:pPr indent="0" lvl="0" marL="38100" rtl="0" algn="just">
              <a:lnSpc>
                <a:spcPct val="100000"/>
              </a:lnSpc>
              <a:spcBef>
                <a:spcPts val="600"/>
              </a:spcBef>
              <a:spcAft>
                <a:spcPts val="0"/>
              </a:spcAft>
              <a:buSzPts val="3000"/>
              <a:buNone/>
            </a:pPr>
            <a:r>
              <a:rPr lang="en-GB" sz="1400"/>
              <a:t>Advice and tips that </a:t>
            </a:r>
            <a:r>
              <a:rPr lang="en-GB" sz="1400" u="sng"/>
              <a:t>primary schools</a:t>
            </a:r>
            <a:r>
              <a:rPr lang="en-GB" sz="1400"/>
              <a:t> should consider when choosing and implementing </a:t>
            </a:r>
            <a:r>
              <a:rPr b="1" lang="en-GB" sz="1400">
                <a:solidFill>
                  <a:srgbClr val="216BE0"/>
                </a:solidFill>
              </a:rPr>
              <a:t>edtech</a:t>
            </a:r>
            <a:r>
              <a:rPr lang="en-GB" sz="1400"/>
              <a:t> solutions.</a:t>
            </a:r>
            <a:endParaRPr/>
          </a:p>
          <a:p>
            <a:pPr indent="-419100" lvl="0" marL="457200" rtl="0" algn="just">
              <a:lnSpc>
                <a:spcPct val="100000"/>
              </a:lnSpc>
              <a:spcBef>
                <a:spcPts val="600"/>
              </a:spcBef>
              <a:spcAft>
                <a:spcPts val="0"/>
              </a:spcAft>
              <a:buSzPts val="3000"/>
              <a:buChar char="●"/>
            </a:pPr>
            <a:r>
              <a:rPr lang="en-GB" sz="1400" u="sng"/>
              <a:t>Focus on your needs</a:t>
            </a:r>
            <a:r>
              <a:rPr b="1" lang="en-GB" sz="1400"/>
              <a:t>: </a:t>
            </a:r>
            <a:r>
              <a:rPr lang="en-GB" sz="1400"/>
              <a:t>finding the right tech for your school should begin with identifying your needs, then looking for a solution – not the reverse. Pick the right tech to fit your school’s individual culture. </a:t>
            </a:r>
            <a:endParaRPr/>
          </a:p>
          <a:p>
            <a:pPr indent="-419100" lvl="0" marL="457200" rtl="0" algn="just">
              <a:lnSpc>
                <a:spcPct val="100000"/>
              </a:lnSpc>
              <a:spcBef>
                <a:spcPts val="600"/>
              </a:spcBef>
              <a:spcAft>
                <a:spcPts val="0"/>
              </a:spcAft>
              <a:buSzPts val="3000"/>
              <a:buChar char="●"/>
            </a:pPr>
            <a:r>
              <a:rPr lang="en-GB" sz="1400" u="sng"/>
              <a:t>Use tech that enhances, not diminishes, teacher-pupil contact</a:t>
            </a:r>
            <a:r>
              <a:rPr lang="en-GB" sz="1400"/>
              <a:t>: the best technology augments, not replaces, teacher-pupil interactions. By providing teachers with detailed data on each child’s performance, their strengths, weaknesses and behaviours, technology can allow teachers to interact in a far more meaningful and helpful way with pupils.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324" name="Google Shape;324;p42"/>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Advice and tips on how to use interactive platforms in primary education	(2)</a:t>
            </a:r>
            <a:endParaRPr/>
          </a:p>
          <a:p>
            <a:pPr indent="0" lvl="0" marL="381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u="sng"/>
              <a:t>Involve children in how the tech is used</a:t>
            </a:r>
            <a:r>
              <a:rPr lang="en-GB" sz="1400"/>
              <a:t>: as opposed to giving a teacher more work and commitment, consider tech solutions that allow the children themselves to get involved with its running.</a:t>
            </a:r>
            <a:endParaRPr/>
          </a:p>
          <a:p>
            <a:pPr indent="-419100" lvl="0" marL="457200" rtl="0" algn="just">
              <a:lnSpc>
                <a:spcPct val="100000"/>
              </a:lnSpc>
              <a:spcBef>
                <a:spcPts val="600"/>
              </a:spcBef>
              <a:spcAft>
                <a:spcPts val="0"/>
              </a:spcAft>
              <a:buSzPts val="3000"/>
              <a:buChar char="●"/>
            </a:pPr>
            <a:r>
              <a:rPr lang="en-GB" sz="1400" u="sng"/>
              <a:t>Use what works, not what is trendy</a:t>
            </a:r>
            <a:r>
              <a:rPr lang="en-GB" sz="1400"/>
              <a:t>: it is important that tech is chosen for its proven benefits, not its shiny interface, and that when tech is implemented, it is continuously monitored for its impact. Good learning platforms should always keep you informed of if they’re actually working.</a:t>
            </a:r>
            <a:endParaRPr/>
          </a:p>
          <a:p>
            <a:pPr indent="-419100" lvl="0" marL="457200" rtl="0" algn="just">
              <a:lnSpc>
                <a:spcPct val="100000"/>
              </a:lnSpc>
              <a:spcBef>
                <a:spcPts val="600"/>
              </a:spcBef>
              <a:spcAft>
                <a:spcPts val="0"/>
              </a:spcAft>
              <a:buSzPts val="3000"/>
              <a:buChar char="●"/>
            </a:pPr>
            <a:r>
              <a:rPr lang="en-GB" sz="1400" u="sng"/>
              <a:t>Choose ‘one-size-fits-one’, rather than ‘one-size-fits-all’</a:t>
            </a:r>
            <a:r>
              <a:rPr lang="en-GB" sz="1400"/>
              <a:t>: tech is at its most accessible when it offers learners options;  tech should be specialised for each child as individuals.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330" name="Google Shape;330;p43"/>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Advice and tips on how to use interactive platforms in primary education	(3)</a:t>
            </a:r>
            <a:endParaRPr/>
          </a:p>
          <a:p>
            <a:pPr indent="-419100" lvl="0" marL="457200" rtl="0" algn="just">
              <a:lnSpc>
                <a:spcPct val="100000"/>
              </a:lnSpc>
              <a:spcBef>
                <a:spcPts val="600"/>
              </a:spcBef>
              <a:spcAft>
                <a:spcPts val="0"/>
              </a:spcAft>
              <a:buSzPts val="3000"/>
              <a:buChar char="●"/>
            </a:pPr>
            <a:r>
              <a:rPr lang="en-GB" sz="1400" u="sng"/>
              <a:t>Make online and offline learning compatible</a:t>
            </a:r>
            <a:r>
              <a:rPr lang="en-GB" sz="1400"/>
              <a:t>: when tech is implemented at its best, it complements the existing teaching and learning taking place in the classroom. The best technology is able to be combined and compatible with the learning going on offline, too. All platforms should work alongside classroom learning and not restrict it.</a:t>
            </a:r>
            <a:endParaRPr/>
          </a:p>
          <a:p>
            <a:pPr indent="-419100" lvl="0" marL="457200" rtl="0" algn="just">
              <a:lnSpc>
                <a:spcPct val="100000"/>
              </a:lnSpc>
              <a:spcBef>
                <a:spcPts val="600"/>
              </a:spcBef>
              <a:spcAft>
                <a:spcPts val="0"/>
              </a:spcAft>
              <a:buSzPts val="3000"/>
              <a:buChar char="●"/>
            </a:pPr>
            <a:r>
              <a:rPr lang="en-GB" sz="1400" u="sng"/>
              <a:t>Embed it everywhere, not just in the classroom</a:t>
            </a:r>
            <a:r>
              <a:rPr lang="en-GB" sz="1400"/>
              <a:t>: some children may not have the same opportunities to access technology at home. When technology is implemented it should never widen the gap. Make sure there are ways for learners to benefit from the technology at lunchtime clubs or before and after school.</a:t>
            </a:r>
            <a:endParaRPr/>
          </a:p>
          <a:p>
            <a:pPr indent="-419100" lvl="0" marL="457200" rtl="0" algn="just">
              <a:lnSpc>
                <a:spcPct val="100000"/>
              </a:lnSpc>
              <a:spcBef>
                <a:spcPts val="600"/>
              </a:spcBef>
              <a:spcAft>
                <a:spcPts val="0"/>
              </a:spcAft>
              <a:buSzPts val="3000"/>
              <a:buChar char="●"/>
            </a:pPr>
            <a:r>
              <a:rPr lang="en-GB" sz="1400" u="sng"/>
              <a:t>Log in on a daily basis</a:t>
            </a:r>
            <a:r>
              <a:rPr lang="en-GB" sz="1400"/>
              <a:t>: this is a strategy that will be beneficial to all-year groups. Logging in seems like a relatively simple task but one which can take a long time if students are not used to doing it on a daily basis (forgetting passwords, etc.)</a:t>
            </a:r>
            <a:endParaRPr/>
          </a:p>
          <a:p>
            <a:pPr indent="0" lvl="0" marL="38100" rtl="0" algn="just">
              <a:lnSpc>
                <a:spcPct val="100000"/>
              </a:lnSpc>
              <a:spcBef>
                <a:spcPts val="600"/>
              </a:spcBef>
              <a:spcAft>
                <a:spcPts val="0"/>
              </a:spcAft>
              <a:buSzPts val="3000"/>
              <a:buNone/>
            </a:pPr>
            <a:r>
              <a:t/>
            </a:r>
            <a:endParaRPr sz="1400"/>
          </a:p>
          <a:p>
            <a:pPr indent="-228600" lvl="0" marL="457200" rtl="0" algn="just">
              <a:lnSpc>
                <a:spcPct val="100000"/>
              </a:lnSpc>
              <a:spcBef>
                <a:spcPts val="600"/>
              </a:spcBef>
              <a:spcAft>
                <a:spcPts val="0"/>
              </a:spcAft>
              <a:buSzPts val="3000"/>
              <a:buNone/>
            </a:pPr>
            <a:r>
              <a:t/>
            </a:r>
            <a:endParaRPr sz="1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336" name="Google Shape;336;p44"/>
          <p:cNvSpPr txBox="1"/>
          <p:nvPr>
            <p:ph idx="1" type="body"/>
          </p:nvPr>
        </p:nvSpPr>
        <p:spPr>
          <a:xfrm>
            <a:off x="388375" y="852901"/>
            <a:ext cx="6923399"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Main steps to use interactive platform </a:t>
            </a:r>
            <a:endParaRPr/>
          </a:p>
          <a:p>
            <a:pPr indent="0" lvl="0" marL="38100" rtl="0" algn="ctr">
              <a:lnSpc>
                <a:spcPct val="100000"/>
              </a:lnSpc>
              <a:spcBef>
                <a:spcPts val="600"/>
              </a:spcBef>
              <a:spcAft>
                <a:spcPts val="0"/>
              </a:spcAft>
              <a:buSzPts val="3000"/>
              <a:buNone/>
            </a:pPr>
            <a:r>
              <a:rPr lang="en-GB" sz="2000"/>
              <a:t>to create educational digital content</a:t>
            </a:r>
            <a:endParaRPr/>
          </a:p>
          <a:p>
            <a:pPr indent="0" lvl="0" marL="381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Contextualize learners by creating an intellectual need for information and skills</a:t>
            </a:r>
            <a:endParaRPr/>
          </a:p>
          <a:p>
            <a:pPr indent="-419100" lvl="0" marL="457200" rtl="0" algn="just">
              <a:lnSpc>
                <a:spcPct val="100000"/>
              </a:lnSpc>
              <a:spcBef>
                <a:spcPts val="600"/>
              </a:spcBef>
              <a:spcAft>
                <a:spcPts val="0"/>
              </a:spcAft>
              <a:buSzPts val="3000"/>
              <a:buChar char="●"/>
            </a:pPr>
            <a:r>
              <a:rPr lang="en-GB" sz="1400"/>
              <a:t>Design learning content on a trajectory of informal to formal</a:t>
            </a:r>
            <a:endParaRPr/>
          </a:p>
          <a:p>
            <a:pPr indent="-419100" lvl="0" marL="457200" rtl="0" algn="just">
              <a:lnSpc>
                <a:spcPct val="100000"/>
              </a:lnSpc>
              <a:spcBef>
                <a:spcPts val="600"/>
              </a:spcBef>
              <a:spcAft>
                <a:spcPts val="0"/>
              </a:spcAft>
              <a:buSzPts val="3000"/>
              <a:buChar char="●"/>
            </a:pPr>
            <a:r>
              <a:rPr lang="en-GB" sz="1400"/>
              <a:t>Maintain a constant view of the Big Picture</a:t>
            </a:r>
            <a:endParaRPr/>
          </a:p>
          <a:p>
            <a:pPr indent="-419100" lvl="0" marL="457200" rtl="0" algn="just">
              <a:lnSpc>
                <a:spcPct val="100000"/>
              </a:lnSpc>
              <a:spcBef>
                <a:spcPts val="600"/>
              </a:spcBef>
              <a:spcAft>
                <a:spcPts val="0"/>
              </a:spcAft>
              <a:buSzPts val="3000"/>
              <a:buChar char="●"/>
            </a:pPr>
            <a:r>
              <a:rPr lang="en-GB" sz="1400"/>
              <a:t>Design learning content to foster collaboration and conversation</a:t>
            </a:r>
            <a:endParaRPr/>
          </a:p>
          <a:p>
            <a:pPr indent="-419100" lvl="0" marL="457200" rtl="0" algn="just">
              <a:lnSpc>
                <a:spcPct val="100000"/>
              </a:lnSpc>
              <a:spcBef>
                <a:spcPts val="600"/>
              </a:spcBef>
              <a:spcAft>
                <a:spcPts val="0"/>
              </a:spcAft>
              <a:buSzPts val="3000"/>
              <a:buChar char="●"/>
            </a:pPr>
            <a:r>
              <a:rPr lang="en-GB" sz="1400"/>
              <a:t>Take advantage of and test apperceptive mass</a:t>
            </a:r>
            <a:endParaRPr/>
          </a:p>
          <a:p>
            <a:pPr indent="-419100" lvl="0" marL="457200" rtl="0" algn="just">
              <a:lnSpc>
                <a:spcPct val="100000"/>
              </a:lnSpc>
              <a:spcBef>
                <a:spcPts val="600"/>
              </a:spcBef>
              <a:spcAft>
                <a:spcPts val="0"/>
              </a:spcAft>
              <a:buSzPts val="3000"/>
              <a:buChar char="●"/>
            </a:pPr>
            <a:r>
              <a:rPr lang="en-GB" sz="1400"/>
              <a:t>Make it easy to interact and play</a:t>
            </a:r>
            <a:endParaRPr/>
          </a:p>
          <a:p>
            <a:pPr indent="-228600" lvl="0" marL="457200" rtl="0" algn="just">
              <a:lnSpc>
                <a:spcPct val="100000"/>
              </a:lnSpc>
              <a:spcBef>
                <a:spcPts val="600"/>
              </a:spcBef>
              <a:spcAft>
                <a:spcPts val="0"/>
              </a:spcAft>
              <a:buSzPts val="3000"/>
              <a:buNone/>
            </a:pPr>
            <a:r>
              <a:t/>
            </a:r>
            <a:endParaRPr sz="1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342" name="Google Shape;342;p45"/>
          <p:cNvSpPr txBox="1"/>
          <p:nvPr>
            <p:ph idx="1" type="body"/>
          </p:nvPr>
        </p:nvSpPr>
        <p:spPr>
          <a:xfrm>
            <a:off x="388375" y="852901"/>
            <a:ext cx="6923399"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Apply pre-designed digital resources offered by interactive platforms for education in own teaching	   (1)</a:t>
            </a:r>
            <a:endParaRPr/>
          </a:p>
          <a:p>
            <a:pPr indent="0" lvl="0" marL="38100" rtl="0" algn="ctr">
              <a:lnSpc>
                <a:spcPct val="100000"/>
              </a:lnSpc>
              <a:spcBef>
                <a:spcPts val="600"/>
              </a:spcBef>
              <a:spcAft>
                <a:spcPts val="0"/>
              </a:spcAft>
              <a:buSzPts val="3000"/>
              <a:buNone/>
            </a:pPr>
            <a:r>
              <a:rPr b="1" lang="en-GB" sz="1400">
                <a:solidFill>
                  <a:srgbClr val="216BE0"/>
                </a:solidFill>
              </a:rPr>
              <a:t>Kahoot</a:t>
            </a:r>
            <a:endParaRPr/>
          </a:p>
          <a:p>
            <a:pPr indent="0" lvl="0" marL="38100" rtl="0" algn="l">
              <a:lnSpc>
                <a:spcPct val="100000"/>
              </a:lnSpc>
              <a:spcBef>
                <a:spcPts val="600"/>
              </a:spcBef>
              <a:spcAft>
                <a:spcPts val="0"/>
              </a:spcAft>
              <a:buSzPts val="3000"/>
              <a:buNone/>
            </a:pPr>
            <a:r>
              <a:rPr lang="en-GB" sz="1400">
                <a:solidFill>
                  <a:schemeClr val="dk1"/>
                </a:solidFill>
              </a:rPr>
              <a:t>1. You may find games of Kahoot at: </a:t>
            </a:r>
            <a:r>
              <a:rPr lang="en-GB" sz="1400" u="sng">
                <a:solidFill>
                  <a:schemeClr val="dk1"/>
                </a:solidFill>
                <a:hlinkClick r:id="rId3">
                  <a:extLst>
                    <a:ext uri="{A12FA001-AC4F-418D-AE19-62706E023703}">
                      <ahyp:hlinkClr val="tx"/>
                    </a:ext>
                  </a:extLst>
                </a:hlinkClick>
              </a:rPr>
              <a:t>https://kahoot.com/academy/study/</a:t>
            </a:r>
            <a:r>
              <a:rPr lang="en-GB" sz="1400">
                <a:solidFill>
                  <a:schemeClr val="dk1"/>
                </a:solidFill>
              </a:rPr>
              <a:t> </a:t>
            </a:r>
            <a:endParaRPr/>
          </a:p>
          <a:p>
            <a:pPr indent="0" lvl="0" marL="38100" rtl="0" algn="l">
              <a:lnSpc>
                <a:spcPct val="100000"/>
              </a:lnSpc>
              <a:spcBef>
                <a:spcPts val="600"/>
              </a:spcBef>
              <a:spcAft>
                <a:spcPts val="0"/>
              </a:spcAft>
              <a:buSzPts val="3000"/>
              <a:buNone/>
            </a:pPr>
            <a:r>
              <a:rPr lang="en-GB" sz="1400">
                <a:solidFill>
                  <a:schemeClr val="dk1"/>
                </a:solidFill>
              </a:rPr>
              <a:t>2. You may choose subject, content, grade and language from top buttons</a:t>
            </a:r>
            <a:endParaRPr/>
          </a:p>
          <a:p>
            <a:pPr indent="0" lvl="0" marL="38100" rtl="0" algn="l">
              <a:lnSpc>
                <a:spcPct val="100000"/>
              </a:lnSpc>
              <a:spcBef>
                <a:spcPts val="600"/>
              </a:spcBef>
              <a:spcAft>
                <a:spcPts val="0"/>
              </a:spcAft>
              <a:buSzPts val="3000"/>
              <a:buNone/>
            </a:pPr>
            <a:r>
              <a:rPr lang="en-GB" sz="1400">
                <a:solidFill>
                  <a:schemeClr val="dk1"/>
                </a:solidFill>
              </a:rPr>
              <a:t>3. You may apply the selected game(s) within your class</a:t>
            </a:r>
            <a:endParaRPr/>
          </a:p>
          <a:p>
            <a:pPr indent="0" lvl="0" marL="38100" rtl="0" algn="l">
              <a:lnSpc>
                <a:spcPct val="100000"/>
              </a:lnSpc>
              <a:spcBef>
                <a:spcPts val="600"/>
              </a:spcBef>
              <a:spcAft>
                <a:spcPts val="0"/>
              </a:spcAft>
              <a:buSzPts val="3000"/>
              <a:buNone/>
            </a:pPr>
            <a:r>
              <a:t/>
            </a:r>
            <a:endParaRPr sz="1400">
              <a:solidFill>
                <a:schemeClr val="dk1"/>
              </a:solidFill>
            </a:endParaRPr>
          </a:p>
        </p:txBody>
      </p:sp>
      <p:pic>
        <p:nvPicPr>
          <p:cNvPr id="343" name="Google Shape;343;p45"/>
          <p:cNvPicPr preferRelativeResize="0"/>
          <p:nvPr/>
        </p:nvPicPr>
        <p:blipFill rotWithShape="1">
          <a:blip r:embed="rId4">
            <a:alphaModFix/>
          </a:blip>
          <a:srcRect b="0" l="0" r="0" t="0"/>
          <a:stretch/>
        </p:blipFill>
        <p:spPr>
          <a:xfrm>
            <a:off x="773058" y="2906279"/>
            <a:ext cx="2514216" cy="1874762"/>
          </a:xfrm>
          <a:prstGeom prst="rect">
            <a:avLst/>
          </a:prstGeom>
          <a:noFill/>
          <a:ln>
            <a:noFill/>
          </a:ln>
        </p:spPr>
      </p:pic>
      <p:pic>
        <p:nvPicPr>
          <p:cNvPr id="344" name="Google Shape;344;p45"/>
          <p:cNvPicPr preferRelativeResize="0"/>
          <p:nvPr/>
        </p:nvPicPr>
        <p:blipFill rotWithShape="1">
          <a:blip r:embed="rId5">
            <a:alphaModFix/>
          </a:blip>
          <a:srcRect b="0" l="0" r="0" t="0"/>
          <a:stretch/>
        </p:blipFill>
        <p:spPr>
          <a:xfrm>
            <a:off x="3671957" y="2906279"/>
            <a:ext cx="3408756" cy="18011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A.3.2 </a:t>
            </a:r>
            <a:r>
              <a:rPr b="1" lang="en-GB" sz="2200"/>
              <a:t>Why and how to use interactive platforms in primary education: explanations, advices and tips</a:t>
            </a:r>
            <a:endParaRPr sz="2200"/>
          </a:p>
        </p:txBody>
      </p:sp>
      <p:sp>
        <p:nvSpPr>
          <p:cNvPr id="350" name="Google Shape;350;p46"/>
          <p:cNvSpPr txBox="1"/>
          <p:nvPr>
            <p:ph idx="1" type="body"/>
          </p:nvPr>
        </p:nvSpPr>
        <p:spPr>
          <a:xfrm>
            <a:off x="388375" y="852901"/>
            <a:ext cx="6923399"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Apply pre-designed digital resources offered by interactive platforms for education in own teaching	   (2)</a:t>
            </a:r>
            <a:endParaRPr/>
          </a:p>
          <a:p>
            <a:pPr indent="0" lvl="0" marL="38100" rtl="0" algn="ctr">
              <a:lnSpc>
                <a:spcPct val="100000"/>
              </a:lnSpc>
              <a:spcBef>
                <a:spcPts val="600"/>
              </a:spcBef>
              <a:spcAft>
                <a:spcPts val="0"/>
              </a:spcAft>
              <a:buSzPts val="3000"/>
              <a:buNone/>
            </a:pPr>
            <a:r>
              <a:rPr b="1" lang="en-GB" sz="1400">
                <a:solidFill>
                  <a:srgbClr val="216BE0"/>
                </a:solidFill>
              </a:rPr>
              <a:t>Canvas</a:t>
            </a:r>
            <a:endParaRPr sz="1400">
              <a:solidFill>
                <a:srgbClr val="216BE0"/>
              </a:solidFill>
            </a:endParaRPr>
          </a:p>
          <a:p>
            <a:pPr indent="0" lvl="0" marL="38100" rtl="0" algn="l">
              <a:lnSpc>
                <a:spcPct val="100000"/>
              </a:lnSpc>
              <a:spcBef>
                <a:spcPts val="600"/>
              </a:spcBef>
              <a:spcAft>
                <a:spcPts val="0"/>
              </a:spcAft>
              <a:buSzPts val="3000"/>
              <a:buNone/>
            </a:pPr>
            <a:r>
              <a:rPr lang="en-GB" sz="1400">
                <a:solidFill>
                  <a:schemeClr val="dk1"/>
                </a:solidFill>
              </a:rPr>
              <a:t>1. You may find worksheet templates of Canva at: </a:t>
            </a:r>
            <a:r>
              <a:rPr lang="en-GB" sz="1400" u="sng">
                <a:solidFill>
                  <a:srgbClr val="216BE0"/>
                </a:solidFill>
                <a:hlinkClick r:id="rId3">
                  <a:extLst>
                    <a:ext uri="{A12FA001-AC4F-418D-AE19-62706E023703}">
                      <ahyp:hlinkClr val="tx"/>
                    </a:ext>
                  </a:extLst>
                </a:hlinkClick>
              </a:rPr>
              <a:t>https://www.canva.com/worksheets/templates/</a:t>
            </a:r>
            <a:r>
              <a:rPr lang="en-GB" sz="1400">
                <a:solidFill>
                  <a:srgbClr val="216BE0"/>
                </a:solidFill>
              </a:rPr>
              <a:t> </a:t>
            </a:r>
            <a:endParaRPr/>
          </a:p>
          <a:p>
            <a:pPr indent="0" lvl="0" marL="38100" rtl="0" algn="l">
              <a:lnSpc>
                <a:spcPct val="100000"/>
              </a:lnSpc>
              <a:spcBef>
                <a:spcPts val="600"/>
              </a:spcBef>
              <a:spcAft>
                <a:spcPts val="0"/>
              </a:spcAft>
              <a:buSzPts val="3000"/>
              <a:buNone/>
            </a:pPr>
            <a:r>
              <a:rPr lang="en-GB" sz="1400">
                <a:solidFill>
                  <a:schemeClr val="dk1"/>
                </a:solidFill>
              </a:rPr>
              <a:t>2. You may apply filters and choose format, styles, theme, price (free/pro) from buttons on the left side</a:t>
            </a:r>
            <a:endParaRPr/>
          </a:p>
          <a:p>
            <a:pPr indent="0" lvl="0" marL="38100" rtl="0" algn="l">
              <a:lnSpc>
                <a:spcPct val="100000"/>
              </a:lnSpc>
              <a:spcBef>
                <a:spcPts val="600"/>
              </a:spcBef>
              <a:spcAft>
                <a:spcPts val="0"/>
              </a:spcAft>
              <a:buSzPts val="3000"/>
              <a:buNone/>
            </a:pPr>
            <a:r>
              <a:rPr lang="en-GB" sz="1400">
                <a:solidFill>
                  <a:schemeClr val="dk1"/>
                </a:solidFill>
              </a:rPr>
              <a:t>3. You may print and use the selected template(s) within your class</a:t>
            </a:r>
            <a:endParaRPr/>
          </a:p>
          <a:p>
            <a:pPr indent="0" lvl="0" marL="38100" rtl="0" algn="l">
              <a:lnSpc>
                <a:spcPct val="100000"/>
              </a:lnSpc>
              <a:spcBef>
                <a:spcPts val="600"/>
              </a:spcBef>
              <a:spcAft>
                <a:spcPts val="0"/>
              </a:spcAft>
              <a:buSzPts val="3000"/>
              <a:buNone/>
            </a:pPr>
            <a:r>
              <a:t/>
            </a:r>
            <a:endParaRPr sz="1400">
              <a:solidFill>
                <a:srgbClr val="216BE0"/>
              </a:solidFill>
            </a:endParaRPr>
          </a:p>
        </p:txBody>
      </p:sp>
      <p:pic>
        <p:nvPicPr>
          <p:cNvPr id="351" name="Google Shape;351;p46"/>
          <p:cNvPicPr preferRelativeResize="0"/>
          <p:nvPr/>
        </p:nvPicPr>
        <p:blipFill rotWithShape="1">
          <a:blip r:embed="rId4">
            <a:alphaModFix/>
          </a:blip>
          <a:srcRect b="0" l="0" r="0" t="0"/>
          <a:stretch/>
        </p:blipFill>
        <p:spPr>
          <a:xfrm>
            <a:off x="677332" y="3227762"/>
            <a:ext cx="2705381" cy="1566436"/>
          </a:xfrm>
          <a:prstGeom prst="rect">
            <a:avLst/>
          </a:prstGeom>
          <a:noFill/>
          <a:ln>
            <a:noFill/>
          </a:ln>
        </p:spPr>
      </p:pic>
      <p:pic>
        <p:nvPicPr>
          <p:cNvPr id="352" name="Google Shape;352;p46"/>
          <p:cNvPicPr preferRelativeResize="0"/>
          <p:nvPr/>
        </p:nvPicPr>
        <p:blipFill rotWithShape="1">
          <a:blip r:embed="rId5">
            <a:alphaModFix/>
          </a:blip>
          <a:srcRect b="0" l="0" r="0" t="0"/>
          <a:stretch/>
        </p:blipFill>
        <p:spPr>
          <a:xfrm>
            <a:off x="3547561" y="3315154"/>
            <a:ext cx="3493280" cy="139165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000"/>
              <a:t>Task to do 6  </a:t>
            </a:r>
            <a:endParaRPr sz="2200"/>
          </a:p>
        </p:txBody>
      </p:sp>
      <p:sp>
        <p:nvSpPr>
          <p:cNvPr id="358" name="Google Shape;358;p47"/>
          <p:cNvSpPr txBox="1"/>
          <p:nvPr>
            <p:ph idx="1" type="body"/>
          </p:nvPr>
        </p:nvSpPr>
        <p:spPr>
          <a:xfrm>
            <a:off x="582200" y="984711"/>
            <a:ext cx="6525300" cy="3877221"/>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t/>
            </a:r>
            <a:endParaRPr b="1" sz="1400" u="sng">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b="1" lang="en-GB" sz="1400" u="sng">
                <a:solidFill>
                  <a:srgbClr val="2C3E50"/>
                </a:solidFill>
                <a:latin typeface="Didact Gothic"/>
                <a:ea typeface="Didact Gothic"/>
                <a:cs typeface="Didact Gothic"/>
                <a:sym typeface="Didact Gothic"/>
              </a:rPr>
              <a:t>Work in pair:</a:t>
            </a:r>
            <a:r>
              <a:rPr b="1" lang="en-GB" sz="1400">
                <a:solidFill>
                  <a:srgbClr val="2C3E50"/>
                </a:solidFill>
                <a:latin typeface="Didact Gothic"/>
                <a:ea typeface="Didact Gothic"/>
                <a:cs typeface="Didact Gothic"/>
                <a:sym typeface="Didact Gothic"/>
              </a:rPr>
              <a:t> </a:t>
            </a:r>
            <a:r>
              <a:rPr lang="en-GB" sz="1400">
                <a:solidFill>
                  <a:srgbClr val="2C3E50"/>
                </a:solidFill>
                <a:latin typeface="Didact Gothic"/>
                <a:ea typeface="Didact Gothic"/>
                <a:cs typeface="Didact Gothic"/>
                <a:sym typeface="Didact Gothic"/>
              </a:rPr>
              <a:t>Neighbor discussion </a:t>
            </a:r>
            <a:endParaRPr/>
          </a:p>
          <a:p>
            <a:pPr indent="0" lvl="0" marL="38100" rtl="0" algn="l">
              <a:lnSpc>
                <a:spcPct val="100000"/>
              </a:lnSpc>
              <a:spcBef>
                <a:spcPts val="600"/>
              </a:spcBef>
              <a:spcAft>
                <a:spcPts val="0"/>
              </a:spcAft>
              <a:buSzPts val="3000"/>
              <a:buNone/>
            </a:pPr>
            <a:r>
              <a:t/>
            </a:r>
            <a:endParaRPr sz="1400">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 Speak to the person beside you/across from you to discuss which of the presented platforms, resource-types and templates you liked the most and why.</a:t>
            </a:r>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 In your discussion, answer the question:</a:t>
            </a:r>
            <a:endParaRPr/>
          </a:p>
          <a:p>
            <a:pPr indent="0" lvl="0" marL="38100" rtl="0" algn="ctr">
              <a:lnSpc>
                <a:spcPct val="100000"/>
              </a:lnSpc>
              <a:spcBef>
                <a:spcPts val="600"/>
              </a:spcBef>
              <a:spcAft>
                <a:spcPts val="0"/>
              </a:spcAft>
              <a:buSzPts val="3000"/>
              <a:buNone/>
            </a:pPr>
            <a:r>
              <a:rPr b="1" i="1" lang="en-GB" sz="1400">
                <a:solidFill>
                  <a:srgbClr val="216BE0"/>
                </a:solidFill>
                <a:latin typeface="Didact Gothic"/>
                <a:ea typeface="Didact Gothic"/>
                <a:cs typeface="Didact Gothic"/>
                <a:sym typeface="Didact Gothic"/>
              </a:rPr>
              <a:t>What are 3 resources that you  learned about in this course ad that you intend to use in the very next lessons  that you will teach to your pupils after completion of this course?</a:t>
            </a:r>
            <a:endParaRPr b="1" i="1" sz="1400">
              <a:solidFill>
                <a:srgbClr val="216BE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t/>
            </a:r>
            <a:endParaRPr sz="1400">
              <a:solidFill>
                <a:srgbClr val="2C3E50"/>
              </a:solidFill>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solidFill>
                  <a:srgbClr val="2C3E50"/>
                </a:solidFill>
                <a:latin typeface="Didact Gothic"/>
                <a:ea typeface="Didact Gothic"/>
                <a:cs typeface="Didact Gothic"/>
                <a:sym typeface="Didact Gothic"/>
              </a:rPr>
              <a:t>Working time: 10 minutes</a:t>
            </a:r>
            <a:endParaRPr sz="1400">
              <a:solidFill>
                <a:srgbClr val="2C3E50"/>
              </a:solidFill>
              <a:latin typeface="Didact Gothic"/>
              <a:ea typeface="Didact Gothic"/>
              <a:cs typeface="Didact Gothic"/>
              <a:sym typeface="Didact Gothic"/>
            </a:endParaRPr>
          </a:p>
        </p:txBody>
      </p:sp>
      <p:pic>
        <p:nvPicPr>
          <p:cNvPr descr="hard thinking face /&gt; | Funny emoticons, Animated emoticons, Funny emoji  faces" id="359" name="Google Shape;359;p47"/>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a:t>
            </a:r>
            <a:endParaRPr/>
          </a:p>
        </p:txBody>
      </p:sp>
      <p:sp>
        <p:nvSpPr>
          <p:cNvPr id="365" name="Google Shape;365;p48"/>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1. K-12 Education in the Post-COVID Era, </a:t>
            </a:r>
            <a:r>
              <a:rPr lang="en-GB" sz="1200" u="sng">
                <a:solidFill>
                  <a:srgbClr val="0563C1"/>
                </a:solidFill>
                <a:latin typeface="Calibri"/>
                <a:ea typeface="Calibri"/>
                <a:cs typeface="Calibri"/>
                <a:sym typeface="Calibri"/>
                <a:hlinkClick r:id="rId3">
                  <a:extLst>
                    <a:ext uri="{A12FA001-AC4F-418D-AE19-62706E023703}">
                      <ahyp:hlinkClr val="tx"/>
                    </a:ext>
                  </a:extLst>
                </a:hlinkClick>
              </a:rPr>
              <a:t>https://kitaboo.com/k-12-education-post-covid-era/</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2. Digital Agenda,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https://digitalagenda.io/insight/7-tips-on-choosing-edtech-from-a-primary-teacher/</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3. Canopy, </a:t>
            </a:r>
            <a:r>
              <a:rPr lang="en-GB" sz="1200" u="sng">
                <a:solidFill>
                  <a:srgbClr val="0563C1"/>
                </a:solidFill>
                <a:latin typeface="Calibri"/>
                <a:ea typeface="Calibri"/>
                <a:cs typeface="Calibri"/>
                <a:sym typeface="Calibri"/>
                <a:hlinkClick r:id="rId5">
                  <a:extLst>
                    <a:ext uri="{A12FA001-AC4F-418D-AE19-62706E023703}">
                      <ahyp:hlinkClr val="tx"/>
                    </a:ext>
                  </a:extLst>
                </a:hlinkClick>
              </a:rPr>
              <a:t>https://www.canopy.education/post/edtech-top-tips-for-teachers</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4. Net Thought, </a:t>
            </a:r>
            <a:r>
              <a:rPr i="1" lang="en-GB" sz="1200">
                <a:latin typeface="Calibri"/>
                <a:ea typeface="Calibri"/>
                <a:cs typeface="Calibri"/>
                <a:sym typeface="Calibri"/>
              </a:rPr>
              <a:t>Six Tips for Creating Great Digital Learning Content</a:t>
            </a:r>
            <a:r>
              <a:rPr lang="en-GB" sz="1200">
                <a:latin typeface="Calibri"/>
                <a:ea typeface="Calibri"/>
                <a:cs typeface="Calibri"/>
                <a:sym typeface="Calibri"/>
              </a:rPr>
              <a:t>, </a:t>
            </a:r>
            <a:r>
              <a:rPr lang="en-GB" sz="1200" u="sng">
                <a:solidFill>
                  <a:srgbClr val="0563C1"/>
                </a:solidFill>
                <a:latin typeface="Calibri"/>
                <a:ea typeface="Calibri"/>
                <a:cs typeface="Calibri"/>
                <a:sym typeface="Calibri"/>
                <a:hlinkClick r:id="rId6">
                  <a:extLst>
                    <a:ext uri="{A12FA001-AC4F-418D-AE19-62706E023703}">
                      <ahyp:hlinkClr val="tx"/>
                    </a:ext>
                  </a:extLst>
                </a:hlinkClick>
              </a:rPr>
              <a:t>https://www.nextthought.com/thoughts/2016/09/six-tips-for-creating-great-digital-learning-content</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5. Kahoot Academy, </a:t>
            </a:r>
            <a:r>
              <a:rPr lang="en-GB" sz="1200" u="sng">
                <a:solidFill>
                  <a:srgbClr val="0563C1"/>
                </a:solidFill>
                <a:latin typeface="Calibri"/>
                <a:ea typeface="Calibri"/>
                <a:cs typeface="Calibri"/>
                <a:sym typeface="Calibri"/>
                <a:hlinkClick r:id="rId7">
                  <a:extLst>
                    <a:ext uri="{A12FA001-AC4F-418D-AE19-62706E023703}">
                      <ahyp:hlinkClr val="tx"/>
                    </a:ext>
                  </a:extLst>
                </a:hlinkClick>
              </a:rPr>
              <a:t>https://kahoot.com/academy/study/</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6. Canva, </a:t>
            </a:r>
            <a:r>
              <a:rPr i="1" lang="en-GB" sz="1200">
                <a:latin typeface="Calibri"/>
                <a:ea typeface="Calibri"/>
                <a:cs typeface="Calibri"/>
                <a:sym typeface="Calibri"/>
              </a:rPr>
              <a:t>Worksheet templates</a:t>
            </a:r>
            <a:r>
              <a:rPr lang="en-GB" sz="1200">
                <a:latin typeface="Calibri"/>
                <a:ea typeface="Calibri"/>
                <a:cs typeface="Calibri"/>
                <a:sym typeface="Calibri"/>
              </a:rPr>
              <a:t>, </a:t>
            </a:r>
            <a:r>
              <a:rPr lang="en-GB" sz="1200" u="sng">
                <a:solidFill>
                  <a:srgbClr val="0563C1"/>
                </a:solidFill>
                <a:latin typeface="Calibri"/>
                <a:ea typeface="Calibri"/>
                <a:cs typeface="Calibri"/>
                <a:sym typeface="Calibri"/>
                <a:hlinkClick r:id="rId8">
                  <a:extLst>
                    <a:ext uri="{A12FA001-AC4F-418D-AE19-62706E023703}">
                      <ahyp:hlinkClr val="tx"/>
                    </a:ext>
                  </a:extLst>
                </a:hlinkClick>
              </a:rPr>
              <a:t>https://www.canva.com/worksheets/templates/</a:t>
            </a:r>
            <a:r>
              <a:rPr lang="en-GB" sz="1200">
                <a:latin typeface="Calibri"/>
                <a:ea typeface="Calibri"/>
                <a:cs typeface="Calibri"/>
                <a:sym typeface="Calibri"/>
              </a:rPr>
              <a:t> </a:t>
            </a:r>
            <a:endParaRPr sz="1200">
              <a:latin typeface="Calibri"/>
              <a:ea typeface="Calibri"/>
              <a:cs typeface="Calibri"/>
              <a:sym typeface="Calibri"/>
            </a:endParaRPr>
          </a:p>
          <a:p>
            <a:pPr indent="0" lvl="0" marL="38100" rtl="0" algn="l">
              <a:lnSpc>
                <a:spcPct val="100000"/>
              </a:lnSpc>
              <a:spcBef>
                <a:spcPts val="1400"/>
              </a:spcBef>
              <a:spcAft>
                <a:spcPts val="0"/>
              </a:spcAft>
              <a:buSzPts val="3000"/>
              <a:buNone/>
            </a:pPr>
            <a:r>
              <a:rPr lang="en-GB" sz="1200">
                <a:latin typeface="Calibri"/>
                <a:ea typeface="Calibri"/>
                <a:cs typeface="Calibri"/>
                <a:sym typeface="Calibri"/>
              </a:rPr>
              <a:t>7. Internet Matters, </a:t>
            </a:r>
            <a:r>
              <a:rPr i="1" lang="en-GB" sz="1200">
                <a:latin typeface="Calibri"/>
                <a:ea typeface="Calibri"/>
                <a:cs typeface="Calibri"/>
                <a:sym typeface="Calibri"/>
              </a:rPr>
              <a:t>Discovering digital at Primary</a:t>
            </a:r>
            <a:r>
              <a:rPr lang="en-GB" sz="1200">
                <a:latin typeface="Calibri"/>
                <a:ea typeface="Calibri"/>
                <a:cs typeface="Calibri"/>
                <a:sym typeface="Calibri"/>
              </a:rPr>
              <a:t>, </a:t>
            </a:r>
            <a:r>
              <a:rPr lang="en-GB" sz="1200" u="sng">
                <a:solidFill>
                  <a:srgbClr val="0563C1"/>
                </a:solidFill>
                <a:latin typeface="Calibri"/>
                <a:ea typeface="Calibri"/>
                <a:cs typeface="Calibri"/>
                <a:sym typeface="Calibri"/>
                <a:hlinkClick r:id="rId9">
                  <a:extLst>
                    <a:ext uri="{A12FA001-AC4F-418D-AE19-62706E023703}">
                      <ahyp:hlinkClr val="tx"/>
                    </a:ext>
                  </a:extLst>
                </a:hlinkClick>
              </a:rPr>
              <a:t>https://www.internetmatters.org/resources/discovering-digital-at-primary-school/</a:t>
            </a:r>
            <a:endParaRPr sz="1200">
              <a:latin typeface="Calibri"/>
              <a:ea typeface="Calibri"/>
              <a:cs typeface="Calibri"/>
              <a:sym typeface="Calibri"/>
            </a:endParaRPr>
          </a:p>
          <a:p>
            <a:pPr indent="0" lvl="0" marL="38100" rtl="0" algn="l">
              <a:lnSpc>
                <a:spcPct val="100000"/>
              </a:lnSpc>
              <a:spcBef>
                <a:spcPts val="600"/>
              </a:spcBef>
              <a:spcAft>
                <a:spcPts val="0"/>
              </a:spcAft>
              <a:buSzPts val="3000"/>
              <a:buNone/>
            </a:pPr>
            <a:r>
              <a:t/>
            </a:r>
            <a:endParaRPr sz="1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9"/>
          <p:cNvSpPr txBox="1"/>
          <p:nvPr/>
        </p:nvSpPr>
        <p:spPr>
          <a:xfrm>
            <a:off x="1702418" y="1444600"/>
            <a:ext cx="6817114"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Activity 3.3: </a:t>
            </a:r>
            <a:endParaRPr/>
          </a:p>
          <a:p>
            <a:pPr indent="0" lvl="0" marL="3810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Practical examples on how to create educational digital content with interactive platforms</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nvSpPr>
        <p:spPr>
          <a:xfrm>
            <a:off x="1702418" y="1444600"/>
            <a:ext cx="60513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a:t>
            </a:r>
            <a:r>
              <a:rPr lang="en-GB" sz="3200"/>
              <a:t>ktivita</a:t>
            </a:r>
            <a:r>
              <a:rPr b="0" i="0" lang="en-GB" sz="3200" u="none" cap="none" strike="noStrike">
                <a:solidFill>
                  <a:srgbClr val="000000"/>
                </a:solidFill>
                <a:latin typeface="Arial"/>
                <a:ea typeface="Arial"/>
                <a:cs typeface="Arial"/>
                <a:sym typeface="Arial"/>
              </a:rPr>
              <a:t> 3.1: </a:t>
            </a:r>
            <a:endParaRPr/>
          </a:p>
          <a:p>
            <a:pPr indent="0" lvl="0" marL="38100" marR="0" rtl="0" algn="l">
              <a:lnSpc>
                <a:spcPct val="100000"/>
              </a:lnSpc>
              <a:spcBef>
                <a:spcPts val="0"/>
              </a:spcBef>
              <a:spcAft>
                <a:spcPts val="0"/>
              </a:spcAft>
              <a:buClr>
                <a:srgbClr val="000000"/>
              </a:buClr>
              <a:buSzPts val="3200"/>
              <a:buFont typeface="Arial"/>
              <a:buNone/>
            </a:pPr>
            <a:r>
              <a:rPr b="1" lang="en-GB" sz="3200"/>
              <a:t>Interaktivní platformy pro vzdělávání: definice, vlastnosti a příklady</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0"/>
          <p:cNvSpPr txBox="1"/>
          <p:nvPr>
            <p:ph type="title"/>
          </p:nvPr>
        </p:nvSpPr>
        <p:spPr>
          <a:xfrm>
            <a:off x="0" y="0"/>
            <a:ext cx="7311775"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A.3.3 </a:t>
            </a:r>
            <a:r>
              <a:rPr b="1" lang="en-GB" sz="2200"/>
              <a:t>Practical examples on how to create educational digital content with interactive platforms</a:t>
            </a:r>
            <a:endParaRPr sz="2200"/>
          </a:p>
        </p:txBody>
      </p:sp>
      <p:sp>
        <p:nvSpPr>
          <p:cNvPr id="376" name="Google Shape;376;p50"/>
          <p:cNvSpPr txBox="1"/>
          <p:nvPr>
            <p:ph idx="1" type="body"/>
          </p:nvPr>
        </p:nvSpPr>
        <p:spPr>
          <a:xfrm>
            <a:off x="388375" y="852901"/>
            <a:ext cx="6923399"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Create your own educational digital content with interactive platforms	   (1)</a:t>
            </a:r>
            <a:endParaRPr/>
          </a:p>
          <a:p>
            <a:pPr indent="0" lvl="0" marL="38100" rtl="0" algn="just">
              <a:lnSpc>
                <a:spcPct val="100000"/>
              </a:lnSpc>
              <a:spcBef>
                <a:spcPts val="600"/>
              </a:spcBef>
              <a:spcAft>
                <a:spcPts val="0"/>
              </a:spcAft>
              <a:buSzPts val="3000"/>
              <a:buNone/>
            </a:pPr>
            <a:r>
              <a:t/>
            </a:r>
            <a:endParaRPr b="1" sz="1400">
              <a:solidFill>
                <a:srgbClr val="216BE0"/>
              </a:solidFill>
            </a:endParaRPr>
          </a:p>
          <a:p>
            <a:pPr indent="0" lvl="0" marL="38100" rtl="0" algn="ctr">
              <a:lnSpc>
                <a:spcPct val="100000"/>
              </a:lnSpc>
              <a:spcBef>
                <a:spcPts val="600"/>
              </a:spcBef>
              <a:spcAft>
                <a:spcPts val="0"/>
              </a:spcAft>
              <a:buSzPts val="3000"/>
              <a:buNone/>
            </a:pPr>
            <a:r>
              <a:rPr b="1" lang="en-GB" sz="1400">
                <a:solidFill>
                  <a:srgbClr val="216BE0"/>
                </a:solidFill>
              </a:rPr>
              <a:t>Google Forms</a:t>
            </a:r>
            <a:endParaRPr/>
          </a:p>
          <a:p>
            <a:pPr indent="0" lvl="0" marL="38100" rtl="0" algn="ctr">
              <a:lnSpc>
                <a:spcPct val="100000"/>
              </a:lnSpc>
              <a:spcBef>
                <a:spcPts val="600"/>
              </a:spcBef>
              <a:spcAft>
                <a:spcPts val="0"/>
              </a:spcAft>
              <a:buSzPts val="3000"/>
              <a:buNone/>
            </a:pPr>
            <a:r>
              <a:t/>
            </a:r>
            <a:endParaRPr b="1" sz="1400">
              <a:solidFill>
                <a:srgbClr val="216BE0"/>
              </a:solidFill>
            </a:endParaRPr>
          </a:p>
          <a:p>
            <a:pPr indent="-419100" lvl="0" marL="457200" rtl="0" algn="l">
              <a:lnSpc>
                <a:spcPct val="100000"/>
              </a:lnSpc>
              <a:spcBef>
                <a:spcPts val="600"/>
              </a:spcBef>
              <a:spcAft>
                <a:spcPts val="0"/>
              </a:spcAft>
              <a:buSzPts val="3000"/>
              <a:buChar char="●"/>
            </a:pPr>
            <a:r>
              <a:rPr lang="en-GB" sz="1400">
                <a:solidFill>
                  <a:schemeClr val="dk1"/>
                </a:solidFill>
              </a:rPr>
              <a:t>Watch the video tutorial at: </a:t>
            </a:r>
            <a:r>
              <a:rPr lang="en-GB" sz="1400" u="sng">
                <a:solidFill>
                  <a:schemeClr val="dk1"/>
                </a:solidFill>
                <a:hlinkClick r:id="rId3">
                  <a:extLst>
                    <a:ext uri="{A12FA001-AC4F-418D-AE19-62706E023703}">
                      <ahyp:hlinkClr val="tx"/>
                    </a:ext>
                  </a:extLst>
                </a:hlinkClick>
              </a:rPr>
              <a:t>https://www.youtube.com/watch?v=fXQDFhKFuTU</a:t>
            </a:r>
            <a:r>
              <a:rPr lang="en-GB" sz="1400">
                <a:solidFill>
                  <a:schemeClr val="dk1"/>
                </a:solidFill>
              </a:rPr>
              <a:t> </a:t>
            </a:r>
            <a:endParaRPr/>
          </a:p>
          <a:p>
            <a:pPr indent="-419100" lvl="0" marL="457200" rtl="0" algn="l">
              <a:lnSpc>
                <a:spcPct val="100000"/>
              </a:lnSpc>
              <a:spcBef>
                <a:spcPts val="600"/>
              </a:spcBef>
              <a:spcAft>
                <a:spcPts val="0"/>
              </a:spcAft>
              <a:buSzPts val="3000"/>
              <a:buChar char="●"/>
            </a:pPr>
            <a:r>
              <a:rPr lang="en-GB" sz="1400"/>
              <a:t>Read the tutorial at:</a:t>
            </a:r>
            <a:r>
              <a:rPr lang="en-GB" sz="1400">
                <a:solidFill>
                  <a:schemeClr val="dk1"/>
                </a:solidFill>
              </a:rPr>
              <a:t> </a:t>
            </a:r>
            <a:r>
              <a:rPr lang="en-GB" sz="1400" u="sng">
                <a:solidFill>
                  <a:schemeClr val="dk1"/>
                </a:solidFill>
                <a:hlinkClick r:id="rId4">
                  <a:extLst>
                    <a:ext uri="{A12FA001-AC4F-418D-AE19-62706E023703}">
                      <ahyp:hlinkClr val="tx"/>
                    </a:ext>
                  </a:extLst>
                </a:hlinkClick>
              </a:rPr>
              <a:t>https://support.google.com/docs/answer/6281888?hl=en&amp;co=GENIE.Platform%3DDesktop</a:t>
            </a:r>
            <a:r>
              <a:rPr lang="en-GB" sz="1400">
                <a:solidFill>
                  <a:schemeClr val="dk1"/>
                </a:solidFill>
              </a:rPr>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7 </a:t>
            </a:r>
            <a:endParaRPr/>
          </a:p>
        </p:txBody>
      </p:sp>
      <p:sp>
        <p:nvSpPr>
          <p:cNvPr id="382" name="Google Shape;382;p51"/>
          <p:cNvSpPr txBox="1"/>
          <p:nvPr>
            <p:ph idx="1" type="body"/>
          </p:nvPr>
        </p:nvSpPr>
        <p:spPr>
          <a:xfrm>
            <a:off x="582199" y="928150"/>
            <a:ext cx="6643624" cy="2440692"/>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Individual work</a:t>
            </a:r>
            <a:endParaRPr/>
          </a:p>
          <a:p>
            <a:pPr indent="-228600" lvl="0" marL="457200" rtl="0" algn="l">
              <a:lnSpc>
                <a:spcPct val="100000"/>
              </a:lnSpc>
              <a:spcBef>
                <a:spcPts val="600"/>
              </a:spcBef>
              <a:spcAft>
                <a:spcPts val="0"/>
              </a:spcAft>
              <a:buSzPts val="3000"/>
              <a:buNone/>
            </a:pPr>
            <a:r>
              <a:t/>
            </a:r>
            <a:endParaRPr sz="1400"/>
          </a:p>
          <a:p>
            <a:pPr indent="-419100" lvl="0" marL="457200" rtl="0" algn="l">
              <a:lnSpc>
                <a:spcPct val="100000"/>
              </a:lnSpc>
              <a:spcBef>
                <a:spcPts val="600"/>
              </a:spcBef>
              <a:spcAft>
                <a:spcPts val="0"/>
              </a:spcAft>
              <a:buSzPts val="3000"/>
              <a:buChar char="●"/>
            </a:pPr>
            <a:r>
              <a:rPr lang="en-GB" sz="1400"/>
              <a:t>Access Google Forms at: </a:t>
            </a:r>
            <a:r>
              <a:rPr lang="en-GB" sz="1400" u="sng">
                <a:solidFill>
                  <a:schemeClr val="hlink"/>
                </a:solidFill>
                <a:hlinkClick r:id="rId3"/>
              </a:rPr>
              <a:t>https://docs.google.com/forms</a:t>
            </a:r>
            <a:r>
              <a:rPr lang="en-GB" sz="1400"/>
              <a:t>  </a:t>
            </a:r>
            <a:endParaRPr/>
          </a:p>
          <a:p>
            <a:pPr indent="-419100" lvl="0" marL="457200" rtl="0" algn="l">
              <a:lnSpc>
                <a:spcPct val="100000"/>
              </a:lnSpc>
              <a:spcBef>
                <a:spcPts val="600"/>
              </a:spcBef>
              <a:spcAft>
                <a:spcPts val="0"/>
              </a:spcAft>
              <a:buSzPts val="3000"/>
              <a:buChar char="●"/>
            </a:pPr>
            <a:r>
              <a:rPr lang="en-GB" sz="1400"/>
              <a:t>Create a Google account / Sign in</a:t>
            </a:r>
            <a:endParaRPr/>
          </a:p>
          <a:p>
            <a:pPr indent="-419100" lvl="0" marL="457200" rtl="0" algn="l">
              <a:lnSpc>
                <a:spcPct val="100000"/>
              </a:lnSpc>
              <a:spcBef>
                <a:spcPts val="600"/>
              </a:spcBef>
              <a:spcAft>
                <a:spcPts val="0"/>
              </a:spcAft>
              <a:buSzPts val="3000"/>
              <a:buChar char="●"/>
            </a:pPr>
            <a:r>
              <a:rPr lang="en-GB" sz="1400"/>
              <a:t>Create a brief survey on cyberbullying in in your school (4-questions of different types)</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20 minutes</a:t>
            </a:r>
            <a:endParaRPr/>
          </a:p>
        </p:txBody>
      </p:sp>
      <p:pic>
        <p:nvPicPr>
          <p:cNvPr descr="hard thinking face /&gt; | Funny emoticons, Animated emoticons, Funny emoji  faces" id="383" name="Google Shape;383;p51"/>
          <p:cNvPicPr preferRelativeResize="0"/>
          <p:nvPr/>
        </p:nvPicPr>
        <p:blipFill rotWithShape="1">
          <a:blip r:embed="rId4">
            <a:alphaModFix/>
          </a:blip>
          <a:srcRect b="0" l="0" r="0" t="0"/>
          <a:stretch/>
        </p:blipFill>
        <p:spPr>
          <a:xfrm>
            <a:off x="2490439" y="131812"/>
            <a:ext cx="909088" cy="909088"/>
          </a:xfrm>
          <a:prstGeom prst="rect">
            <a:avLst/>
          </a:prstGeom>
          <a:noFill/>
          <a:ln>
            <a:noFill/>
          </a:ln>
        </p:spPr>
      </p:pic>
      <p:pic>
        <p:nvPicPr>
          <p:cNvPr id="384" name="Google Shape;384;p51"/>
          <p:cNvPicPr preferRelativeResize="0"/>
          <p:nvPr/>
        </p:nvPicPr>
        <p:blipFill rotWithShape="1">
          <a:blip r:embed="rId5">
            <a:alphaModFix/>
          </a:blip>
          <a:srcRect b="0" l="0" r="0" t="0"/>
          <a:stretch/>
        </p:blipFill>
        <p:spPr>
          <a:xfrm>
            <a:off x="2770701" y="2681710"/>
            <a:ext cx="4455122" cy="210428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2"/>
          <p:cNvSpPr txBox="1"/>
          <p:nvPr>
            <p:ph type="title"/>
          </p:nvPr>
        </p:nvSpPr>
        <p:spPr>
          <a:xfrm>
            <a:off x="89377" y="0"/>
            <a:ext cx="7222398"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A.3.3 </a:t>
            </a:r>
            <a:r>
              <a:rPr b="1" lang="en-GB" sz="2200"/>
              <a:t>Practical examples on how to create educational digital content with interactive platforms</a:t>
            </a:r>
            <a:endParaRPr sz="2200"/>
          </a:p>
        </p:txBody>
      </p:sp>
      <p:sp>
        <p:nvSpPr>
          <p:cNvPr id="390" name="Google Shape;390;p52"/>
          <p:cNvSpPr txBox="1"/>
          <p:nvPr>
            <p:ph idx="1" type="body"/>
          </p:nvPr>
        </p:nvSpPr>
        <p:spPr>
          <a:xfrm>
            <a:off x="388375" y="852901"/>
            <a:ext cx="6923399"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Create your own educational digital content with interactive platforms	   (2)</a:t>
            </a:r>
            <a:endParaRPr/>
          </a:p>
          <a:p>
            <a:pPr indent="0" lvl="0" marL="38100" rtl="0" algn="just">
              <a:lnSpc>
                <a:spcPct val="100000"/>
              </a:lnSpc>
              <a:spcBef>
                <a:spcPts val="600"/>
              </a:spcBef>
              <a:spcAft>
                <a:spcPts val="0"/>
              </a:spcAft>
              <a:buSzPts val="3000"/>
              <a:buNone/>
            </a:pPr>
            <a:r>
              <a:rPr b="1" lang="en-GB" sz="1400">
                <a:solidFill>
                  <a:srgbClr val="216BE0"/>
                </a:solidFill>
              </a:rPr>
              <a:t>Powtoon Studio </a:t>
            </a:r>
            <a:r>
              <a:rPr lang="en-GB" sz="1400"/>
              <a:t>allows you creating video fast (without any video making skills or background), namely:</a:t>
            </a:r>
            <a:endParaRPr/>
          </a:p>
          <a:p>
            <a:pPr indent="-419100" lvl="0" marL="457200" rtl="0" algn="just">
              <a:lnSpc>
                <a:spcPct val="100000"/>
              </a:lnSpc>
              <a:spcBef>
                <a:spcPts val="600"/>
              </a:spcBef>
              <a:spcAft>
                <a:spcPts val="0"/>
              </a:spcAft>
              <a:buSzPts val="3000"/>
              <a:buChar char="●"/>
            </a:pPr>
            <a:r>
              <a:rPr lang="en-GB" sz="1400"/>
              <a:t>How to edit text</a:t>
            </a:r>
            <a:endParaRPr/>
          </a:p>
          <a:p>
            <a:pPr indent="-419100" lvl="0" marL="457200" rtl="0" algn="just">
              <a:lnSpc>
                <a:spcPct val="100000"/>
              </a:lnSpc>
              <a:spcBef>
                <a:spcPts val="600"/>
              </a:spcBef>
              <a:spcAft>
                <a:spcPts val="0"/>
              </a:spcAft>
              <a:buSzPts val="3000"/>
              <a:buChar char="●"/>
            </a:pPr>
            <a:r>
              <a:rPr lang="en-GB" sz="1400"/>
              <a:t>Swap props and characters</a:t>
            </a:r>
            <a:endParaRPr/>
          </a:p>
          <a:p>
            <a:pPr indent="-419100" lvl="0" marL="457200" rtl="0" algn="just">
              <a:lnSpc>
                <a:spcPct val="100000"/>
              </a:lnSpc>
              <a:spcBef>
                <a:spcPts val="600"/>
              </a:spcBef>
              <a:spcAft>
                <a:spcPts val="0"/>
              </a:spcAft>
              <a:buSzPts val="3000"/>
              <a:buChar char="●"/>
            </a:pPr>
            <a:r>
              <a:rPr lang="en-GB" sz="1400"/>
              <a:t>Use live-action video</a:t>
            </a:r>
            <a:endParaRPr/>
          </a:p>
          <a:p>
            <a:pPr indent="-419100" lvl="0" marL="457200" rtl="0" algn="just">
              <a:lnSpc>
                <a:spcPct val="100000"/>
              </a:lnSpc>
              <a:spcBef>
                <a:spcPts val="600"/>
              </a:spcBef>
              <a:spcAft>
                <a:spcPts val="0"/>
              </a:spcAft>
              <a:buSzPts val="3000"/>
              <a:buChar char="●"/>
            </a:pPr>
            <a:r>
              <a:rPr lang="en-GB" sz="1400"/>
              <a:t>Adjust the timeline and animation effects</a:t>
            </a:r>
            <a:endParaRPr/>
          </a:p>
          <a:p>
            <a:pPr indent="-419100" lvl="0" marL="457200" rtl="0" algn="just">
              <a:lnSpc>
                <a:spcPct val="100000"/>
              </a:lnSpc>
              <a:spcBef>
                <a:spcPts val="600"/>
              </a:spcBef>
              <a:spcAft>
                <a:spcPts val="0"/>
              </a:spcAft>
              <a:buSzPts val="3000"/>
              <a:buChar char="●"/>
            </a:pPr>
            <a:r>
              <a:rPr lang="en-GB" sz="1400"/>
              <a:t>How to edit your own characters with our new character builder</a:t>
            </a:r>
            <a:endParaRPr/>
          </a:p>
          <a:p>
            <a:pPr indent="-419100" lvl="0" marL="457200" rtl="0" algn="just">
              <a:lnSpc>
                <a:spcPct val="100000"/>
              </a:lnSpc>
              <a:spcBef>
                <a:spcPts val="600"/>
              </a:spcBef>
              <a:spcAft>
                <a:spcPts val="0"/>
              </a:spcAft>
              <a:buSzPts val="3000"/>
              <a:buChar char="●"/>
            </a:pPr>
            <a:r>
              <a:rPr lang="en-GB" sz="1400"/>
              <a:t>How to publish your amazing video.</a:t>
            </a:r>
            <a:endParaRPr/>
          </a:p>
          <a:p>
            <a:pPr indent="0" lvl="0" marL="38100" rtl="0" algn="l">
              <a:lnSpc>
                <a:spcPct val="100000"/>
              </a:lnSpc>
              <a:spcBef>
                <a:spcPts val="600"/>
              </a:spcBef>
              <a:spcAft>
                <a:spcPts val="0"/>
              </a:spcAft>
              <a:buSzPts val="3000"/>
              <a:buNone/>
            </a:pPr>
            <a:r>
              <a:rPr lang="en-GB" sz="1400"/>
              <a:t>Watch the video tutorial at: </a:t>
            </a:r>
            <a:r>
              <a:rPr lang="en-GB" sz="1400" u="sng">
                <a:solidFill>
                  <a:schemeClr val="hlink"/>
                </a:solidFill>
                <a:hlinkClick r:id="rId3"/>
              </a:rPr>
              <a:t>https://www.youtube.com/watch?v=vkfacjOpTcM</a:t>
            </a:r>
            <a:r>
              <a:rPr lang="en-GB" sz="1400"/>
              <a:t> </a:t>
            </a:r>
            <a:endParaRPr/>
          </a:p>
          <a:p>
            <a:pPr indent="0" lvl="0" marL="38100" rtl="0" algn="l">
              <a:lnSpc>
                <a:spcPct val="100000"/>
              </a:lnSpc>
              <a:spcBef>
                <a:spcPts val="600"/>
              </a:spcBef>
              <a:spcAft>
                <a:spcPts val="0"/>
              </a:spcAft>
              <a:buSzPts val="3000"/>
              <a:buNone/>
            </a:pPr>
            <a:r>
              <a:rPr lang="en-GB" sz="1400"/>
              <a:t>Read the tutorial at: </a:t>
            </a:r>
            <a:r>
              <a:rPr lang="en-GB" sz="1400" u="sng">
                <a:solidFill>
                  <a:schemeClr val="hlink"/>
                </a:solidFill>
                <a:hlinkClick r:id="rId4"/>
              </a:rPr>
              <a:t>https://www.powtoon.com/blog/how-to-create-an-animated-presentation-in-5-easy-steps/</a:t>
            </a:r>
            <a:r>
              <a:rPr lang="en-GB" sz="1400"/>
              <a:t>  </a:t>
            </a:r>
            <a:endParaRPr/>
          </a:p>
          <a:p>
            <a:pPr indent="0" lvl="0" marL="38100" rtl="0" algn="just">
              <a:lnSpc>
                <a:spcPct val="100000"/>
              </a:lnSpc>
              <a:spcBef>
                <a:spcPts val="600"/>
              </a:spcBef>
              <a:spcAft>
                <a:spcPts val="0"/>
              </a:spcAft>
              <a:buSzPts val="3000"/>
              <a:buNone/>
            </a:pPr>
            <a:r>
              <a:rPr lang="en-GB" sz="1400" u="sng"/>
              <a:t>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8 </a:t>
            </a:r>
            <a:endParaRPr/>
          </a:p>
        </p:txBody>
      </p:sp>
      <p:sp>
        <p:nvSpPr>
          <p:cNvPr id="396" name="Google Shape;396;p53"/>
          <p:cNvSpPr txBox="1"/>
          <p:nvPr>
            <p:ph idx="1" type="body"/>
          </p:nvPr>
        </p:nvSpPr>
        <p:spPr>
          <a:xfrm>
            <a:off x="582200" y="1040899"/>
            <a:ext cx="2376590" cy="3798729"/>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Individual work</a:t>
            </a:r>
            <a:endParaRPr/>
          </a:p>
          <a:p>
            <a:pPr indent="-228600" lvl="0" marL="457200" rtl="0" algn="l">
              <a:lnSpc>
                <a:spcPct val="100000"/>
              </a:lnSpc>
              <a:spcBef>
                <a:spcPts val="600"/>
              </a:spcBef>
              <a:spcAft>
                <a:spcPts val="0"/>
              </a:spcAft>
              <a:buSzPts val="3000"/>
              <a:buNone/>
            </a:pPr>
            <a:r>
              <a:t/>
            </a:r>
            <a:endParaRPr sz="1400"/>
          </a:p>
          <a:p>
            <a:pPr indent="-228600" lvl="0" marL="457200" rtl="0" algn="l">
              <a:lnSpc>
                <a:spcPct val="100000"/>
              </a:lnSpc>
              <a:spcBef>
                <a:spcPts val="600"/>
              </a:spcBef>
              <a:spcAft>
                <a:spcPts val="0"/>
              </a:spcAft>
              <a:buSzPts val="3000"/>
              <a:buNone/>
            </a:pPr>
            <a:r>
              <a:t/>
            </a:r>
            <a:endParaRPr sz="1400"/>
          </a:p>
          <a:p>
            <a:pPr indent="-419100" lvl="0" marL="457200" rtl="0" algn="l">
              <a:lnSpc>
                <a:spcPct val="100000"/>
              </a:lnSpc>
              <a:spcBef>
                <a:spcPts val="600"/>
              </a:spcBef>
              <a:spcAft>
                <a:spcPts val="0"/>
              </a:spcAft>
              <a:buSzPts val="3000"/>
              <a:buChar char="●"/>
            </a:pPr>
            <a:r>
              <a:rPr lang="en-GB" sz="1400"/>
              <a:t>Access Powtoon at: </a:t>
            </a:r>
            <a:r>
              <a:rPr lang="en-GB" sz="1400" u="sng">
                <a:solidFill>
                  <a:schemeClr val="hlink"/>
                </a:solidFill>
                <a:hlinkClick r:id="rId3"/>
              </a:rPr>
              <a:t>https://www.powtoon.com/edu-home/</a:t>
            </a:r>
            <a:r>
              <a:rPr lang="en-GB" sz="1400"/>
              <a:t> </a:t>
            </a:r>
            <a:endParaRPr/>
          </a:p>
          <a:p>
            <a:pPr indent="-419100" lvl="0" marL="457200" rtl="0" algn="l">
              <a:lnSpc>
                <a:spcPct val="100000"/>
              </a:lnSpc>
              <a:spcBef>
                <a:spcPts val="600"/>
              </a:spcBef>
              <a:spcAft>
                <a:spcPts val="0"/>
              </a:spcAft>
              <a:buSzPts val="3000"/>
              <a:buChar char="●"/>
            </a:pPr>
            <a:r>
              <a:rPr lang="en-GB" sz="1400"/>
              <a:t>Click the button ‘Sign up’ or ‘Try it free’</a:t>
            </a:r>
            <a:endParaRPr/>
          </a:p>
          <a:p>
            <a:pPr indent="-419100" lvl="0" marL="457200" rtl="0" algn="l">
              <a:lnSpc>
                <a:spcPct val="100000"/>
              </a:lnSpc>
              <a:spcBef>
                <a:spcPts val="600"/>
              </a:spcBef>
              <a:spcAft>
                <a:spcPts val="0"/>
              </a:spcAft>
              <a:buSzPts val="3000"/>
              <a:buChar char="●"/>
            </a:pPr>
            <a:r>
              <a:rPr lang="en-GB" sz="1400"/>
              <a:t>Create a short video to raise awareness of your primary children on school bullying</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30 minutes</a:t>
            </a:r>
            <a:endParaRPr/>
          </a:p>
        </p:txBody>
      </p:sp>
      <p:pic>
        <p:nvPicPr>
          <p:cNvPr descr="hard thinking face /&gt; | Funny emoticons, Animated emoticons, Funny emoji  faces" id="397" name="Google Shape;397;p53"/>
          <p:cNvPicPr preferRelativeResize="0"/>
          <p:nvPr/>
        </p:nvPicPr>
        <p:blipFill rotWithShape="1">
          <a:blip r:embed="rId4">
            <a:alphaModFix/>
          </a:blip>
          <a:srcRect b="0" l="0" r="0" t="0"/>
          <a:stretch/>
        </p:blipFill>
        <p:spPr>
          <a:xfrm>
            <a:off x="2490439" y="131812"/>
            <a:ext cx="909088" cy="909088"/>
          </a:xfrm>
          <a:prstGeom prst="rect">
            <a:avLst/>
          </a:prstGeom>
          <a:noFill/>
          <a:ln>
            <a:noFill/>
          </a:ln>
        </p:spPr>
      </p:pic>
      <p:pic>
        <p:nvPicPr>
          <p:cNvPr id="398" name="Google Shape;398;p53"/>
          <p:cNvPicPr preferRelativeResize="0"/>
          <p:nvPr/>
        </p:nvPicPr>
        <p:blipFill rotWithShape="1">
          <a:blip r:embed="rId5">
            <a:alphaModFix/>
          </a:blip>
          <a:srcRect b="0" l="0" r="0" t="0"/>
          <a:stretch/>
        </p:blipFill>
        <p:spPr>
          <a:xfrm>
            <a:off x="2958790" y="1626660"/>
            <a:ext cx="4240149" cy="209567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4"/>
          <p:cNvSpPr txBox="1"/>
          <p:nvPr>
            <p:ph type="title"/>
          </p:nvPr>
        </p:nvSpPr>
        <p:spPr>
          <a:xfrm>
            <a:off x="74341" y="0"/>
            <a:ext cx="758283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A.3.3 </a:t>
            </a:r>
            <a:r>
              <a:rPr b="1" lang="en-GB" sz="2200"/>
              <a:t>Practical examples on how to create educational digital content with interactive platforms</a:t>
            </a:r>
            <a:endParaRPr sz="2200"/>
          </a:p>
        </p:txBody>
      </p:sp>
      <p:sp>
        <p:nvSpPr>
          <p:cNvPr id="404" name="Google Shape;404;p54"/>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Create your own educational digital content with interactive platforms	   (3)</a:t>
            </a:r>
            <a:endParaRPr/>
          </a:p>
          <a:p>
            <a:pPr indent="0" lvl="0" marL="0" rtl="0" algn="ctr">
              <a:lnSpc>
                <a:spcPct val="107000"/>
              </a:lnSpc>
              <a:spcBef>
                <a:spcPts val="600"/>
              </a:spcBef>
              <a:spcAft>
                <a:spcPts val="0"/>
              </a:spcAft>
              <a:buSzPts val="3000"/>
              <a:buNone/>
            </a:pPr>
            <a:r>
              <a:t/>
            </a:r>
            <a:endParaRPr b="1" sz="1400">
              <a:solidFill>
                <a:srgbClr val="216BE0"/>
              </a:solidFill>
              <a:latin typeface="Didact Gothic"/>
              <a:ea typeface="Didact Gothic"/>
              <a:cs typeface="Didact Gothic"/>
              <a:sym typeface="Didact Gothic"/>
            </a:endParaRPr>
          </a:p>
          <a:p>
            <a:pPr indent="0" lvl="0" marL="0" rtl="0" algn="ctr">
              <a:lnSpc>
                <a:spcPct val="107000"/>
              </a:lnSpc>
              <a:spcBef>
                <a:spcPts val="600"/>
              </a:spcBef>
              <a:spcAft>
                <a:spcPts val="0"/>
              </a:spcAft>
              <a:buSzPts val="3000"/>
              <a:buNone/>
            </a:pPr>
            <a:r>
              <a:rPr b="1" lang="en-GB" sz="1400">
                <a:solidFill>
                  <a:srgbClr val="216BE0"/>
                </a:solidFill>
                <a:latin typeface="Didact Gothic"/>
                <a:ea typeface="Didact Gothic"/>
                <a:cs typeface="Didact Gothic"/>
                <a:sym typeface="Didact Gothic"/>
              </a:rPr>
              <a:t>Canva</a:t>
            </a:r>
            <a:endParaRPr sz="1400">
              <a:solidFill>
                <a:srgbClr val="216BE0"/>
              </a:solidFill>
              <a:latin typeface="Didact Gothic"/>
              <a:ea typeface="Didact Gothic"/>
              <a:cs typeface="Didact Gothic"/>
              <a:sym typeface="Didact Gothic"/>
            </a:endParaRPr>
          </a:p>
          <a:p>
            <a:pPr indent="-419100" lvl="0" marL="457200" rtl="0" algn="l">
              <a:lnSpc>
                <a:spcPct val="100000"/>
              </a:lnSpc>
              <a:spcBef>
                <a:spcPts val="600"/>
              </a:spcBef>
              <a:spcAft>
                <a:spcPts val="0"/>
              </a:spcAft>
              <a:buSzPts val="3000"/>
              <a:buChar char="●"/>
            </a:pPr>
            <a:r>
              <a:rPr lang="en-GB" sz="1400">
                <a:solidFill>
                  <a:schemeClr val="dk1"/>
                </a:solidFill>
              </a:rPr>
              <a:t>Watch the video tutorial at: </a:t>
            </a:r>
            <a:r>
              <a:rPr lang="en-GB" sz="1400" u="sng">
                <a:solidFill>
                  <a:schemeClr val="dk1"/>
                </a:solidFill>
                <a:hlinkClick r:id="rId3">
                  <a:extLst>
                    <a:ext uri="{A12FA001-AC4F-418D-AE19-62706E023703}">
                      <ahyp:hlinkClr val="tx"/>
                    </a:ext>
                  </a:extLst>
                </a:hlinkClick>
              </a:rPr>
              <a:t>https://www.canva.com/designschool/tutorials/canva-for-teachers/</a:t>
            </a:r>
            <a:r>
              <a:rPr lang="en-GB" sz="1400">
                <a:solidFill>
                  <a:schemeClr val="dk1"/>
                </a:solidFill>
              </a:rPr>
              <a:t> </a:t>
            </a:r>
            <a:endParaRPr/>
          </a:p>
          <a:p>
            <a:pPr indent="-419100" lvl="0" marL="457200" rtl="0" algn="l">
              <a:lnSpc>
                <a:spcPct val="100000"/>
              </a:lnSpc>
              <a:spcBef>
                <a:spcPts val="600"/>
              </a:spcBef>
              <a:spcAft>
                <a:spcPts val="0"/>
              </a:spcAft>
              <a:buSzPts val="3000"/>
              <a:buChar char="●"/>
            </a:pPr>
            <a:r>
              <a:rPr lang="en-GB" sz="1400"/>
              <a:t>Note that at:</a:t>
            </a:r>
            <a:r>
              <a:rPr b="1" lang="en-GB" sz="1400">
                <a:solidFill>
                  <a:srgbClr val="216BE0"/>
                </a:solidFill>
                <a:latin typeface="Didact Gothic"/>
                <a:ea typeface="Didact Gothic"/>
                <a:cs typeface="Didact Gothic"/>
                <a:sym typeface="Didact Gothic"/>
              </a:rPr>
              <a:t> </a:t>
            </a:r>
            <a:endParaRPr/>
          </a:p>
          <a:p>
            <a:pPr indent="0" lvl="0" marL="38100" rtl="0" algn="l">
              <a:lnSpc>
                <a:spcPct val="100000"/>
              </a:lnSpc>
              <a:spcBef>
                <a:spcPts val="600"/>
              </a:spcBef>
              <a:spcAft>
                <a:spcPts val="0"/>
              </a:spcAft>
              <a:buSzPts val="3000"/>
              <a:buNone/>
            </a:pPr>
            <a:r>
              <a:rPr b="1" lang="en-GB" sz="1400" u="sng">
                <a:solidFill>
                  <a:srgbClr val="216BE0"/>
                </a:solidFill>
                <a:latin typeface="Didact Gothic"/>
                <a:ea typeface="Didact Gothic"/>
                <a:cs typeface="Didact Gothic"/>
                <a:sym typeface="Didact Gothic"/>
                <a:hlinkClick r:id="rId4">
                  <a:extLst>
                    <a:ext uri="{A12FA001-AC4F-418D-AE19-62706E023703}">
                      <ahyp:hlinkClr val="tx"/>
                    </a:ext>
                  </a:extLst>
                </a:hlinkClick>
              </a:rPr>
              <a:t>https://www.canva.com/designschool/tutorials/canva-for-teachers/</a:t>
            </a:r>
            <a:r>
              <a:rPr b="1" lang="en-GB" sz="1400">
                <a:solidFill>
                  <a:srgbClr val="216BE0"/>
                </a:solidFill>
                <a:latin typeface="Didact Gothic"/>
                <a:ea typeface="Didact Gothic"/>
                <a:cs typeface="Didact Gothic"/>
                <a:sym typeface="Didact Gothic"/>
              </a:rPr>
              <a:t> </a:t>
            </a:r>
            <a:endParaRPr/>
          </a:p>
          <a:p>
            <a:pPr indent="0" lvl="0" marL="38100" rtl="0" algn="l">
              <a:lnSpc>
                <a:spcPct val="100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you may find more tutorials for teachers on how to use Canva templates and  resources.</a:t>
            </a:r>
            <a:endParaRPr sz="1400">
              <a:solidFill>
                <a:schemeClr val="dk1"/>
              </a:solidFill>
              <a:latin typeface="Didact Gothic"/>
              <a:ea typeface="Didact Gothic"/>
              <a:cs typeface="Didact Gothic"/>
              <a:sym typeface="Didact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9</a:t>
            </a:r>
            <a:endParaRPr/>
          </a:p>
        </p:txBody>
      </p:sp>
      <p:sp>
        <p:nvSpPr>
          <p:cNvPr id="410" name="Google Shape;410;p55"/>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Individual work</a:t>
            </a:r>
            <a:endParaRPr/>
          </a:p>
          <a:p>
            <a:pPr indent="-228600" lvl="0" marL="457200" rtl="0" algn="l">
              <a:lnSpc>
                <a:spcPct val="100000"/>
              </a:lnSpc>
              <a:spcBef>
                <a:spcPts val="600"/>
              </a:spcBef>
              <a:spcAft>
                <a:spcPts val="0"/>
              </a:spcAft>
              <a:buSzPts val="3000"/>
              <a:buNone/>
            </a:pPr>
            <a:r>
              <a:t/>
            </a:r>
            <a:endParaRPr sz="1400"/>
          </a:p>
          <a:p>
            <a:pPr indent="-419100" lvl="0" marL="457200" rtl="0" algn="l">
              <a:lnSpc>
                <a:spcPct val="100000"/>
              </a:lnSpc>
              <a:spcBef>
                <a:spcPts val="600"/>
              </a:spcBef>
              <a:spcAft>
                <a:spcPts val="0"/>
              </a:spcAft>
              <a:buSzPts val="3000"/>
              <a:buChar char="●"/>
            </a:pPr>
            <a:r>
              <a:rPr lang="en-GB" sz="1400"/>
              <a:t>Access Canva at: </a:t>
            </a:r>
            <a:r>
              <a:rPr lang="en-GB" sz="1400" u="sng">
                <a:solidFill>
                  <a:schemeClr val="hlink"/>
                </a:solidFill>
                <a:hlinkClick r:id="rId3"/>
              </a:rPr>
              <a:t>https://www.canva.com/</a:t>
            </a:r>
            <a:r>
              <a:rPr lang="en-GB" sz="1400"/>
              <a:t> </a:t>
            </a:r>
            <a:endParaRPr/>
          </a:p>
          <a:p>
            <a:pPr indent="-419100" lvl="0" marL="457200" rtl="0" algn="l">
              <a:lnSpc>
                <a:spcPct val="100000"/>
              </a:lnSpc>
              <a:spcBef>
                <a:spcPts val="600"/>
              </a:spcBef>
              <a:spcAft>
                <a:spcPts val="0"/>
              </a:spcAft>
              <a:buSzPts val="3000"/>
              <a:buChar char="●"/>
            </a:pPr>
            <a:r>
              <a:rPr lang="en-GB" sz="1400"/>
              <a:t>Create a Canva account / Sign in</a:t>
            </a:r>
            <a:endParaRPr/>
          </a:p>
          <a:p>
            <a:pPr indent="-419100" lvl="0" marL="457200" rtl="0" algn="l">
              <a:lnSpc>
                <a:spcPct val="100000"/>
              </a:lnSpc>
              <a:spcBef>
                <a:spcPts val="600"/>
              </a:spcBef>
              <a:spcAft>
                <a:spcPts val="0"/>
              </a:spcAft>
              <a:buSzPts val="3000"/>
              <a:buChar char="●"/>
            </a:pPr>
            <a:r>
              <a:rPr lang="en-GB" sz="1400"/>
              <a:t>Create class schedule for your pupils by choosing from provided templates</a:t>
            </a:r>
            <a:endParaRPr/>
          </a:p>
          <a:p>
            <a:pPr indent="-228600" lvl="0" marL="4572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15 minutes</a:t>
            </a:r>
            <a:endParaRPr/>
          </a:p>
        </p:txBody>
      </p:sp>
      <p:pic>
        <p:nvPicPr>
          <p:cNvPr descr="hard thinking face /&gt; | Funny emoticons, Animated emoticons, Funny emoji  faces" id="411" name="Google Shape;411;p55"/>
          <p:cNvPicPr preferRelativeResize="0"/>
          <p:nvPr/>
        </p:nvPicPr>
        <p:blipFill rotWithShape="1">
          <a:blip r:embed="rId4">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type="title"/>
          </p:nvPr>
        </p:nvSpPr>
        <p:spPr>
          <a:xfrm>
            <a:off x="74341" y="0"/>
            <a:ext cx="758283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sz="2200"/>
              <a:t>A.3.3 </a:t>
            </a:r>
            <a:r>
              <a:rPr b="1" lang="en-GB" sz="2200"/>
              <a:t>Practical examples on how to create educational digital content with interactive platforms</a:t>
            </a:r>
            <a:endParaRPr sz="2200"/>
          </a:p>
        </p:txBody>
      </p:sp>
      <p:sp>
        <p:nvSpPr>
          <p:cNvPr id="417" name="Google Shape;417;p56"/>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Create your own educational digital content with interactive platforms	   (4)</a:t>
            </a:r>
            <a:endParaRPr/>
          </a:p>
          <a:p>
            <a:pPr indent="0" lvl="0" marL="0" rtl="0" algn="ctr">
              <a:lnSpc>
                <a:spcPct val="107000"/>
              </a:lnSpc>
              <a:spcBef>
                <a:spcPts val="600"/>
              </a:spcBef>
              <a:spcAft>
                <a:spcPts val="0"/>
              </a:spcAft>
              <a:buSzPts val="3000"/>
              <a:buNone/>
            </a:pPr>
            <a:r>
              <a:t/>
            </a:r>
            <a:endParaRPr b="1" sz="1400">
              <a:solidFill>
                <a:srgbClr val="216BE0"/>
              </a:solidFill>
              <a:latin typeface="Didact Gothic"/>
              <a:ea typeface="Didact Gothic"/>
              <a:cs typeface="Didact Gothic"/>
              <a:sym typeface="Didact Gothic"/>
            </a:endParaRPr>
          </a:p>
          <a:p>
            <a:pPr indent="0" lvl="0" marL="0" rtl="0" algn="ctr">
              <a:lnSpc>
                <a:spcPct val="107000"/>
              </a:lnSpc>
              <a:spcBef>
                <a:spcPts val="600"/>
              </a:spcBef>
              <a:spcAft>
                <a:spcPts val="0"/>
              </a:spcAft>
              <a:buSzPts val="3000"/>
              <a:buNone/>
            </a:pPr>
            <a:r>
              <a:rPr b="1" lang="en-GB" sz="1400">
                <a:solidFill>
                  <a:srgbClr val="216BE0"/>
                </a:solidFill>
                <a:latin typeface="Didact Gothic"/>
                <a:ea typeface="Didact Gothic"/>
                <a:cs typeface="Didact Gothic"/>
                <a:sym typeface="Didact Gothic"/>
              </a:rPr>
              <a:t>Kahoot</a:t>
            </a:r>
            <a:endParaRPr/>
          </a:p>
          <a:p>
            <a:pPr indent="0" lvl="0" marL="0" rtl="0" algn="ctr">
              <a:lnSpc>
                <a:spcPct val="107000"/>
              </a:lnSpc>
              <a:spcBef>
                <a:spcPts val="600"/>
              </a:spcBef>
              <a:spcAft>
                <a:spcPts val="0"/>
              </a:spcAft>
              <a:buSzPts val="3000"/>
              <a:buNone/>
            </a:pPr>
            <a:r>
              <a:t/>
            </a:r>
            <a:endParaRPr sz="1400">
              <a:solidFill>
                <a:srgbClr val="216BE0"/>
              </a:solidFill>
              <a:latin typeface="Didact Gothic"/>
              <a:ea typeface="Didact Gothic"/>
              <a:cs typeface="Didact Gothic"/>
              <a:sym typeface="Didact Gothic"/>
            </a:endParaRPr>
          </a:p>
          <a:p>
            <a:pPr indent="-419100" lvl="0" marL="457200" rtl="0" algn="l">
              <a:lnSpc>
                <a:spcPct val="100000"/>
              </a:lnSpc>
              <a:spcBef>
                <a:spcPts val="600"/>
              </a:spcBef>
              <a:spcAft>
                <a:spcPts val="0"/>
              </a:spcAft>
              <a:buSzPts val="3000"/>
              <a:buChar char="●"/>
            </a:pPr>
            <a:r>
              <a:rPr lang="en-GB" sz="1400">
                <a:solidFill>
                  <a:schemeClr val="dk1"/>
                </a:solidFill>
              </a:rPr>
              <a:t>Watch the video tutorial at:  </a:t>
            </a:r>
            <a:r>
              <a:rPr lang="en-GB" sz="1400" u="sng">
                <a:solidFill>
                  <a:schemeClr val="dk1"/>
                </a:solidFill>
                <a:hlinkClick r:id="rId3">
                  <a:extLst>
                    <a:ext uri="{A12FA001-AC4F-418D-AE19-62706E023703}">
                      <ahyp:hlinkClr val="tx"/>
                    </a:ext>
                  </a:extLst>
                </a:hlinkClick>
              </a:rPr>
              <a:t>https://www.youtube.com/watch?v=KJgZZQcsSPk</a:t>
            </a:r>
            <a:r>
              <a:rPr lang="en-GB" sz="1400">
                <a:solidFill>
                  <a:schemeClr val="dk1"/>
                </a:solidFill>
              </a:rPr>
              <a:t> </a:t>
            </a:r>
            <a:endParaRPr/>
          </a:p>
          <a:p>
            <a:pPr indent="-419100" lvl="0" marL="457200" rtl="0" algn="l">
              <a:lnSpc>
                <a:spcPct val="100000"/>
              </a:lnSpc>
              <a:spcBef>
                <a:spcPts val="600"/>
              </a:spcBef>
              <a:spcAft>
                <a:spcPts val="0"/>
              </a:spcAft>
              <a:buSzPts val="3000"/>
              <a:buChar char="●"/>
            </a:pPr>
            <a:r>
              <a:rPr lang="en-GB" sz="1400"/>
              <a:t>Read the tutorial at:</a:t>
            </a:r>
            <a:r>
              <a:rPr b="1" lang="en-GB" sz="1400">
                <a:solidFill>
                  <a:srgbClr val="216BE0"/>
                </a:solidFill>
                <a:latin typeface="Didact Gothic"/>
                <a:ea typeface="Didact Gothic"/>
                <a:cs typeface="Didact Gothic"/>
                <a:sym typeface="Didact Gothic"/>
              </a:rPr>
              <a:t> </a:t>
            </a:r>
            <a:r>
              <a:rPr lang="en-GB" sz="1400" u="sng">
                <a:solidFill>
                  <a:srgbClr val="216BE0"/>
                </a:solidFill>
                <a:latin typeface="Didact Gothic"/>
                <a:ea typeface="Didact Gothic"/>
                <a:cs typeface="Didact Gothic"/>
                <a:sym typeface="Didact Gothic"/>
                <a:hlinkClick r:id="rId4">
                  <a:extLst>
                    <a:ext uri="{A12FA001-AC4F-418D-AE19-62706E023703}">
                      <ahyp:hlinkClr val="tx"/>
                    </a:ext>
                  </a:extLst>
                </a:hlinkClick>
              </a:rPr>
              <a:t>https://kahoot.com/blog/2021/01/28/how-to-create-kahoot-tips-teachers/</a:t>
            </a:r>
            <a:r>
              <a:rPr lang="en-GB" sz="1400">
                <a:solidFill>
                  <a:srgbClr val="216BE0"/>
                </a:solidFill>
                <a:latin typeface="Didact Gothic"/>
                <a:ea typeface="Didact Gothic"/>
                <a:cs typeface="Didact Gothic"/>
                <a:sym typeface="Didact Gothic"/>
              </a:rPr>
              <a:t> </a:t>
            </a:r>
            <a:endParaRPr sz="1400">
              <a:solidFill>
                <a:srgbClr val="216BE0"/>
              </a:solidFill>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b="1" lang="en-GB" sz="1400">
                <a:solidFill>
                  <a:srgbClr val="216BE0"/>
                </a:solidFill>
                <a:latin typeface="Didact Gothic"/>
                <a:ea typeface="Didact Gothic"/>
                <a:cs typeface="Didact Gothic"/>
                <a:sym typeface="Didact Gothic"/>
              </a:rPr>
              <a:t> </a:t>
            </a:r>
            <a:endParaRPr b="1" sz="1400">
              <a:solidFill>
                <a:srgbClr val="216BE0"/>
              </a:solidFill>
              <a:latin typeface="Didact Gothic"/>
              <a:ea typeface="Didact Gothic"/>
              <a:cs typeface="Didact Gothic"/>
              <a:sym typeface="Didact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10</a:t>
            </a:r>
            <a:endParaRPr/>
          </a:p>
        </p:txBody>
      </p:sp>
      <p:sp>
        <p:nvSpPr>
          <p:cNvPr id="423" name="Google Shape;423;p57"/>
          <p:cNvSpPr txBox="1"/>
          <p:nvPr>
            <p:ph idx="1" type="body"/>
          </p:nvPr>
        </p:nvSpPr>
        <p:spPr>
          <a:xfrm>
            <a:off x="494453" y="1040900"/>
            <a:ext cx="3210560" cy="369366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Individual work</a:t>
            </a:r>
            <a:endParaRPr/>
          </a:p>
          <a:p>
            <a:pPr indent="-228600" lvl="0" marL="457200" rtl="0" algn="l">
              <a:lnSpc>
                <a:spcPct val="100000"/>
              </a:lnSpc>
              <a:spcBef>
                <a:spcPts val="600"/>
              </a:spcBef>
              <a:spcAft>
                <a:spcPts val="0"/>
              </a:spcAft>
              <a:buSzPts val="3000"/>
              <a:buNone/>
            </a:pPr>
            <a:r>
              <a:t/>
            </a:r>
            <a:endParaRPr sz="1400"/>
          </a:p>
          <a:p>
            <a:pPr indent="-419100" lvl="0" marL="457200" rtl="0" algn="l">
              <a:lnSpc>
                <a:spcPct val="100000"/>
              </a:lnSpc>
              <a:spcBef>
                <a:spcPts val="600"/>
              </a:spcBef>
              <a:spcAft>
                <a:spcPts val="0"/>
              </a:spcAft>
              <a:buSzPts val="3000"/>
              <a:buChar char="●"/>
            </a:pPr>
            <a:r>
              <a:rPr lang="en-GB" sz="1400"/>
              <a:t>Access Kahoot at: </a:t>
            </a:r>
            <a:r>
              <a:rPr lang="en-GB" sz="1400" u="sng">
                <a:solidFill>
                  <a:schemeClr val="hlink"/>
                </a:solidFill>
                <a:hlinkClick r:id="rId3"/>
              </a:rPr>
              <a:t>https://kahoot.com/</a:t>
            </a:r>
            <a:r>
              <a:rPr lang="en-GB" sz="1400"/>
              <a:t> </a:t>
            </a:r>
            <a:endParaRPr/>
          </a:p>
          <a:p>
            <a:pPr indent="-419100" lvl="0" marL="457200" rtl="0" algn="just">
              <a:lnSpc>
                <a:spcPct val="100000"/>
              </a:lnSpc>
              <a:spcBef>
                <a:spcPts val="600"/>
              </a:spcBef>
              <a:spcAft>
                <a:spcPts val="0"/>
              </a:spcAft>
              <a:buSzPts val="3000"/>
              <a:buChar char="●"/>
            </a:pPr>
            <a:r>
              <a:rPr lang="en-GB" sz="1400"/>
              <a:t>Create a Kahoot account / Sign in</a:t>
            </a:r>
            <a:endParaRPr/>
          </a:p>
          <a:p>
            <a:pPr indent="-419100" lvl="0" marL="457200" rtl="0" algn="just">
              <a:lnSpc>
                <a:spcPct val="100000"/>
              </a:lnSpc>
              <a:spcBef>
                <a:spcPts val="600"/>
              </a:spcBef>
              <a:spcAft>
                <a:spcPts val="0"/>
              </a:spcAft>
              <a:buSzPts val="3000"/>
              <a:buChar char="●"/>
            </a:pPr>
            <a:r>
              <a:rPr lang="en-GB" sz="1400"/>
              <a:t>Create a brief assessment test (a game/quiz) on definition of school bullying and positive behaviour among primary pupils (3 multiple-choice items with 4 answer-options each, with 60 seconds solving time each item, and background image)</a:t>
            </a:r>
            <a:endParaRPr/>
          </a:p>
          <a:p>
            <a:pPr indent="0" lvl="0" marL="38100" rtl="0" algn="l">
              <a:lnSpc>
                <a:spcPct val="100000"/>
              </a:lnSpc>
              <a:spcBef>
                <a:spcPts val="600"/>
              </a:spcBef>
              <a:spcAft>
                <a:spcPts val="0"/>
              </a:spcAft>
              <a:buSzPts val="3000"/>
              <a:buNone/>
            </a:pPr>
            <a:r>
              <a:rPr lang="en-GB" sz="1400"/>
              <a:t>Working time: 20 minutes</a:t>
            </a:r>
            <a:endParaRPr/>
          </a:p>
        </p:txBody>
      </p:sp>
      <p:pic>
        <p:nvPicPr>
          <p:cNvPr descr="hard thinking face /&gt; | Funny emoticons, Animated emoticons, Funny emoji  faces" id="424" name="Google Shape;424;p57"/>
          <p:cNvPicPr preferRelativeResize="0"/>
          <p:nvPr/>
        </p:nvPicPr>
        <p:blipFill rotWithShape="1">
          <a:blip r:embed="rId4">
            <a:alphaModFix/>
          </a:blip>
          <a:srcRect b="0" l="0" r="0" t="0"/>
          <a:stretch/>
        </p:blipFill>
        <p:spPr>
          <a:xfrm>
            <a:off x="2490439" y="131812"/>
            <a:ext cx="909088" cy="909088"/>
          </a:xfrm>
          <a:prstGeom prst="rect">
            <a:avLst/>
          </a:prstGeom>
          <a:noFill/>
          <a:ln>
            <a:noFill/>
          </a:ln>
        </p:spPr>
      </p:pic>
      <p:pic>
        <p:nvPicPr>
          <p:cNvPr id="425" name="Google Shape;425;p57"/>
          <p:cNvPicPr preferRelativeResize="0"/>
          <p:nvPr/>
        </p:nvPicPr>
        <p:blipFill rotWithShape="1">
          <a:blip r:embed="rId5">
            <a:alphaModFix/>
          </a:blip>
          <a:srcRect b="0" l="0" r="0" t="0"/>
          <a:stretch/>
        </p:blipFill>
        <p:spPr>
          <a:xfrm>
            <a:off x="3613029" y="1040900"/>
            <a:ext cx="3485243" cy="194006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a:t>
            </a:r>
            <a:endParaRPr/>
          </a:p>
        </p:txBody>
      </p:sp>
      <p:sp>
        <p:nvSpPr>
          <p:cNvPr id="431" name="Google Shape;431;p58"/>
          <p:cNvSpPr txBox="1"/>
          <p:nvPr>
            <p:ph idx="1" type="body"/>
          </p:nvPr>
        </p:nvSpPr>
        <p:spPr>
          <a:xfrm>
            <a:off x="582200" y="1040900"/>
            <a:ext cx="6525300" cy="373213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1. How to use Google Forms to create a survey, </a:t>
            </a:r>
            <a:r>
              <a:rPr lang="en-GB" sz="1200" u="sng">
                <a:solidFill>
                  <a:srgbClr val="0563C1"/>
                </a:solidFill>
                <a:latin typeface="Didact Gothic"/>
                <a:ea typeface="Didact Gothic"/>
                <a:cs typeface="Didact Gothic"/>
                <a:sym typeface="Didact Gothic"/>
                <a:hlinkClick r:id="rId3">
                  <a:extLst>
                    <a:ext uri="{A12FA001-AC4F-418D-AE19-62706E023703}">
                      <ahyp:hlinkClr val="tx"/>
                    </a:ext>
                  </a:extLst>
                </a:hlinkClick>
              </a:rPr>
              <a:t>https://www.youtube.com/watch?v=fXQDFhKFuTU</a:t>
            </a:r>
            <a:r>
              <a:rPr lang="en-GB" sz="1200">
                <a:latin typeface="Didact Gothic"/>
                <a:ea typeface="Didact Gothic"/>
                <a:cs typeface="Didact Gothic"/>
                <a:sym typeface="Didact Gothic"/>
              </a:rPr>
              <a:t> </a:t>
            </a:r>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2. How to use Google Forms,  </a:t>
            </a:r>
            <a:r>
              <a:rPr lang="en-GB" sz="1200" u="sng">
                <a:solidFill>
                  <a:srgbClr val="0563C1"/>
                </a:solidFill>
                <a:latin typeface="Didact Gothic"/>
                <a:ea typeface="Didact Gothic"/>
                <a:cs typeface="Didact Gothic"/>
                <a:sym typeface="Didact Gothic"/>
                <a:hlinkClick r:id="rId4">
                  <a:extLst>
                    <a:ext uri="{A12FA001-AC4F-418D-AE19-62706E023703}">
                      <ahyp:hlinkClr val="tx"/>
                    </a:ext>
                  </a:extLst>
                </a:hlinkClick>
              </a:rPr>
              <a:t>https://support.google.com/docs/answer/6281888?hl=en&amp;co=GENIE.Platform%3DDesktop</a:t>
            </a:r>
            <a:r>
              <a:rPr lang="en-GB" sz="1200">
                <a:latin typeface="Didact Gothic"/>
                <a:ea typeface="Didact Gothic"/>
                <a:cs typeface="Didact Gothic"/>
                <a:sym typeface="Didact Gothic"/>
              </a:rPr>
              <a:t>  </a:t>
            </a:r>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3. Google Forms, </a:t>
            </a:r>
            <a:r>
              <a:rPr lang="en-GB" sz="1200" u="sng">
                <a:solidFill>
                  <a:srgbClr val="0563C1"/>
                </a:solidFill>
                <a:latin typeface="Didact Gothic"/>
                <a:ea typeface="Didact Gothic"/>
                <a:cs typeface="Didact Gothic"/>
                <a:sym typeface="Didact Gothic"/>
                <a:hlinkClick r:id="rId5">
                  <a:extLst>
                    <a:ext uri="{A12FA001-AC4F-418D-AE19-62706E023703}">
                      <ahyp:hlinkClr val="tx"/>
                    </a:ext>
                  </a:extLst>
                </a:hlinkClick>
              </a:rPr>
              <a:t>https://docs.google.com/forms</a:t>
            </a:r>
            <a:r>
              <a:rPr lang="en-GB" sz="1200">
                <a:latin typeface="Didact Gothic"/>
                <a:ea typeface="Didact Gothic"/>
                <a:cs typeface="Didact Gothic"/>
                <a:sym typeface="Didact Gothic"/>
              </a:rPr>
              <a:t>  </a:t>
            </a:r>
            <a:endParaRPr sz="1200">
              <a:latin typeface="Didact Gothic"/>
              <a:ea typeface="Didact Gothic"/>
              <a:cs typeface="Didact Gothic"/>
              <a:sym typeface="Didact Gothic"/>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4. How to make video online in the Powtoon Studio / Powtoon tutorials,  </a:t>
            </a:r>
            <a:r>
              <a:rPr lang="en-GB" sz="1200" u="sng">
                <a:solidFill>
                  <a:srgbClr val="0563C1"/>
                </a:solidFill>
                <a:latin typeface="Didact Gothic"/>
                <a:ea typeface="Didact Gothic"/>
                <a:cs typeface="Didact Gothic"/>
                <a:sym typeface="Didact Gothic"/>
                <a:hlinkClick r:id="rId6">
                  <a:extLst>
                    <a:ext uri="{A12FA001-AC4F-418D-AE19-62706E023703}">
                      <ahyp:hlinkClr val="tx"/>
                    </a:ext>
                  </a:extLst>
                </a:hlinkClick>
              </a:rPr>
              <a:t>https://www.youtube.com/watch?v=vkfacjOpTcM</a:t>
            </a:r>
            <a:r>
              <a:rPr lang="en-GB" sz="1200">
                <a:latin typeface="Didact Gothic"/>
                <a:ea typeface="Didact Gothic"/>
                <a:cs typeface="Didact Gothic"/>
                <a:sym typeface="Didact Gothic"/>
              </a:rPr>
              <a:t>  </a:t>
            </a:r>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5. How To Create Cool Animated Presentations In 5 Easy Steps, </a:t>
            </a:r>
            <a:r>
              <a:rPr lang="en-GB" sz="1200" u="sng">
                <a:solidFill>
                  <a:srgbClr val="0563C1"/>
                </a:solidFill>
                <a:latin typeface="Didact Gothic"/>
                <a:ea typeface="Didact Gothic"/>
                <a:cs typeface="Didact Gothic"/>
                <a:sym typeface="Didact Gothic"/>
                <a:hlinkClick r:id="rId7">
                  <a:extLst>
                    <a:ext uri="{A12FA001-AC4F-418D-AE19-62706E023703}">
                      <ahyp:hlinkClr val="tx"/>
                    </a:ext>
                  </a:extLst>
                </a:hlinkClick>
              </a:rPr>
              <a:t>https://www.powtoon.com/blog/how-to-create-an-animated-presentation-in-5-easy-steps/</a:t>
            </a:r>
            <a:r>
              <a:rPr lang="en-GB" sz="1200">
                <a:latin typeface="Didact Gothic"/>
                <a:ea typeface="Didact Gothic"/>
                <a:cs typeface="Didact Gothic"/>
                <a:sym typeface="Didact Gothic"/>
              </a:rPr>
              <a:t>  </a:t>
            </a:r>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6. Powtoon, </a:t>
            </a:r>
            <a:r>
              <a:rPr lang="en-GB" sz="1200" u="sng">
                <a:solidFill>
                  <a:srgbClr val="0563C1"/>
                </a:solidFill>
                <a:latin typeface="Didact Gothic"/>
                <a:ea typeface="Didact Gothic"/>
                <a:cs typeface="Didact Gothic"/>
                <a:sym typeface="Didact Gothic"/>
                <a:hlinkClick r:id="rId8">
                  <a:extLst>
                    <a:ext uri="{A12FA001-AC4F-418D-AE19-62706E023703}">
                      <ahyp:hlinkClr val="tx"/>
                    </a:ext>
                  </a:extLst>
                </a:hlinkClick>
              </a:rPr>
              <a:t>https://www.powtoon.com/edu-home/</a:t>
            </a:r>
            <a:endParaRPr sz="1200">
              <a:latin typeface="Didact Gothic"/>
              <a:ea typeface="Didact Gothic"/>
              <a:cs typeface="Didact Gothic"/>
              <a:sym typeface="Didact Gothic"/>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7. Canva for Teachers, </a:t>
            </a:r>
            <a:r>
              <a:rPr lang="en-GB" sz="1200" u="sng">
                <a:solidFill>
                  <a:srgbClr val="0563C1"/>
                </a:solidFill>
                <a:latin typeface="Didact Gothic"/>
                <a:ea typeface="Didact Gothic"/>
                <a:cs typeface="Didact Gothic"/>
                <a:sym typeface="Didact Gothic"/>
                <a:hlinkClick r:id="rId9">
                  <a:extLst>
                    <a:ext uri="{A12FA001-AC4F-418D-AE19-62706E023703}">
                      <ahyp:hlinkClr val="tx"/>
                    </a:ext>
                  </a:extLst>
                </a:hlinkClick>
              </a:rPr>
              <a:t>https://www.canva.com/designschool/tutorials/canva-for-teachers/</a:t>
            </a:r>
            <a:endParaRPr sz="1200">
              <a:latin typeface="Didact Gothic"/>
              <a:ea typeface="Didact Gothic"/>
              <a:cs typeface="Didact Gothic"/>
              <a:sym typeface="Didact Gothic"/>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8. Canva, </a:t>
            </a:r>
            <a:r>
              <a:rPr lang="en-GB" sz="1200" u="sng">
                <a:solidFill>
                  <a:srgbClr val="0563C1"/>
                </a:solidFill>
                <a:latin typeface="Didact Gothic"/>
                <a:ea typeface="Didact Gothic"/>
                <a:cs typeface="Didact Gothic"/>
                <a:sym typeface="Didact Gothic"/>
                <a:hlinkClick r:id="rId10">
                  <a:extLst>
                    <a:ext uri="{A12FA001-AC4F-418D-AE19-62706E023703}">
                      <ahyp:hlinkClr val="tx"/>
                    </a:ext>
                  </a:extLst>
                </a:hlinkClick>
              </a:rPr>
              <a:t>https://www.canva.com/</a:t>
            </a:r>
            <a:endParaRPr sz="1200">
              <a:latin typeface="Didact Gothic"/>
              <a:ea typeface="Didact Gothic"/>
              <a:cs typeface="Didact Gothic"/>
              <a:sym typeface="Didact Gothic"/>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9. How to create a Kahoot - tutorial,  </a:t>
            </a:r>
            <a:r>
              <a:rPr lang="en-GB" sz="1200" u="sng">
                <a:solidFill>
                  <a:srgbClr val="0563C1"/>
                </a:solidFill>
                <a:latin typeface="Didact Gothic"/>
                <a:ea typeface="Didact Gothic"/>
                <a:cs typeface="Didact Gothic"/>
                <a:sym typeface="Didact Gothic"/>
                <a:hlinkClick r:id="rId11">
                  <a:extLst>
                    <a:ext uri="{A12FA001-AC4F-418D-AE19-62706E023703}">
                      <ahyp:hlinkClr val="tx"/>
                    </a:ext>
                  </a:extLst>
                </a:hlinkClick>
              </a:rPr>
              <a:t>https://www.youtube.com/watch?v=KJgZZQcsSPk</a:t>
            </a:r>
            <a:r>
              <a:rPr lang="en-GB" sz="1200">
                <a:latin typeface="Didact Gothic"/>
                <a:ea typeface="Didact Gothic"/>
                <a:cs typeface="Didact Gothic"/>
                <a:sym typeface="Didact Gothic"/>
              </a:rPr>
              <a:t> </a:t>
            </a:r>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10. How to create a Kahoot: Step-by-step guide and extra tips for teachers,</a:t>
            </a:r>
            <a:r>
              <a:rPr b="1" lang="en-GB" sz="1200">
                <a:latin typeface="Didact Gothic"/>
                <a:ea typeface="Didact Gothic"/>
                <a:cs typeface="Didact Gothic"/>
                <a:sym typeface="Didact Gothic"/>
              </a:rPr>
              <a:t> </a:t>
            </a:r>
            <a:r>
              <a:rPr lang="en-GB" sz="1200" u="sng">
                <a:solidFill>
                  <a:srgbClr val="0563C1"/>
                </a:solidFill>
                <a:latin typeface="Didact Gothic"/>
                <a:ea typeface="Didact Gothic"/>
                <a:cs typeface="Didact Gothic"/>
                <a:sym typeface="Didact Gothic"/>
                <a:hlinkClick r:id="rId12">
                  <a:extLst>
                    <a:ext uri="{A12FA001-AC4F-418D-AE19-62706E023703}">
                      <ahyp:hlinkClr val="tx"/>
                    </a:ext>
                  </a:extLst>
                </a:hlinkClick>
              </a:rPr>
              <a:t>https://kahoot.com/blog/2021/01/28/how-to-create-kahoot-tips-teachers/</a:t>
            </a:r>
            <a:r>
              <a:rPr lang="en-GB" sz="1200">
                <a:latin typeface="Didact Gothic"/>
                <a:ea typeface="Didact Gothic"/>
                <a:cs typeface="Didact Gothic"/>
                <a:sym typeface="Didact Gothic"/>
              </a:rPr>
              <a:t> </a:t>
            </a:r>
            <a:endParaRPr/>
          </a:p>
          <a:p>
            <a:pPr indent="0" lvl="0" marL="0" rtl="0" algn="l">
              <a:lnSpc>
                <a:spcPct val="100000"/>
              </a:lnSpc>
              <a:spcBef>
                <a:spcPts val="600"/>
              </a:spcBef>
              <a:spcAft>
                <a:spcPts val="0"/>
              </a:spcAft>
              <a:buSzPts val="3000"/>
              <a:buNone/>
            </a:pPr>
            <a:r>
              <a:rPr lang="en-GB" sz="1200">
                <a:latin typeface="Didact Gothic"/>
                <a:ea typeface="Didact Gothic"/>
                <a:cs typeface="Didact Gothic"/>
                <a:sym typeface="Didact Gothic"/>
              </a:rPr>
              <a:t>11. Kahoot, </a:t>
            </a:r>
            <a:r>
              <a:rPr lang="en-GB" sz="1200" u="sng">
                <a:solidFill>
                  <a:srgbClr val="0563C1"/>
                </a:solidFill>
                <a:latin typeface="Didact Gothic"/>
                <a:ea typeface="Didact Gothic"/>
                <a:cs typeface="Didact Gothic"/>
                <a:sym typeface="Didact Gothic"/>
                <a:hlinkClick r:id="rId13">
                  <a:extLst>
                    <a:ext uri="{A12FA001-AC4F-418D-AE19-62706E023703}">
                      <ahyp:hlinkClr val="tx"/>
                    </a:ext>
                  </a:extLst>
                </a:hlinkClick>
              </a:rPr>
              <a:t>https://kahoot.com/</a:t>
            </a:r>
            <a:r>
              <a:rPr lang="en-GB" sz="1200">
                <a:latin typeface="Didact Gothic"/>
                <a:ea typeface="Didact Gothic"/>
                <a:cs typeface="Didact Gothic"/>
                <a:sym typeface="Didact Gothic"/>
              </a:rPr>
              <a:t> </a:t>
            </a:r>
            <a:endParaRPr/>
          </a:p>
          <a:p>
            <a:pPr indent="0" lvl="0" marL="38100" rtl="0" algn="l">
              <a:lnSpc>
                <a:spcPct val="100000"/>
              </a:lnSpc>
              <a:spcBef>
                <a:spcPts val="600"/>
              </a:spcBef>
              <a:spcAft>
                <a:spcPts val="0"/>
              </a:spcAft>
              <a:buSzPts val="3000"/>
              <a:buNone/>
            </a:pPr>
            <a:r>
              <a:t/>
            </a:r>
            <a:endParaRPr sz="14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9"/>
          <p:cNvSpPr txBox="1"/>
          <p:nvPr>
            <p:ph idx="4294967295" type="ctrTitle"/>
          </p:nvPr>
        </p:nvSpPr>
        <p:spPr>
          <a:xfrm>
            <a:off x="1275150" y="1354750"/>
            <a:ext cx="65937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2400"/>
              <a:buFont typeface="Varela Round"/>
              <a:buNone/>
            </a:pPr>
            <a:r>
              <a:rPr b="1" i="0" lang="en-GB" sz="4000" u="none" cap="none" strike="noStrike">
                <a:solidFill>
                  <a:schemeClr val="lt1"/>
                </a:solidFill>
                <a:latin typeface="Varela Round"/>
                <a:ea typeface="Varela Round"/>
                <a:cs typeface="Varela Round"/>
                <a:sym typeface="Varela Round"/>
              </a:rPr>
              <a:t>Thank you for attention!</a:t>
            </a:r>
            <a:endParaRPr b="1" i="0" sz="4000" u="none" cap="none" strike="noStrike">
              <a:solidFill>
                <a:schemeClr val="lt1"/>
              </a:solidFill>
              <a:latin typeface="Varela Round"/>
              <a:ea typeface="Varela Round"/>
              <a:cs typeface="Varela Round"/>
              <a:sym typeface="Varela Rou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r>
              <a:rPr lang="en-GB"/>
              <a:t>Interaktivní platformy pro vzdělávání: definice, vlastnosti a příklady</a:t>
            </a:r>
            <a:endParaRPr/>
          </a:p>
        </p:txBody>
      </p:sp>
      <p:sp>
        <p:nvSpPr>
          <p:cNvPr id="94" name="Google Shape;94;p6"/>
          <p:cNvSpPr txBox="1"/>
          <p:nvPr>
            <p:ph idx="1" type="body"/>
          </p:nvPr>
        </p:nvSpPr>
        <p:spPr>
          <a:xfrm>
            <a:off x="582200" y="852900"/>
            <a:ext cx="6525300" cy="3942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Definice</a:t>
            </a:r>
            <a:endParaRPr/>
          </a:p>
          <a:p>
            <a:pPr indent="0" lvl="0" marL="457200" rtl="0" algn="just">
              <a:lnSpc>
                <a:spcPct val="100000"/>
              </a:lnSpc>
              <a:spcBef>
                <a:spcPts val="600"/>
              </a:spcBef>
              <a:spcAft>
                <a:spcPts val="0"/>
              </a:spcAft>
              <a:buNone/>
            </a:pPr>
            <a:r>
              <a:rPr lang="en-GB" sz="1200"/>
              <a:t>Výuková platforma, vzdělávací platforma, interaktivní platforma pro vzdělávání…Mnoho jmen – jeden koncept:</a:t>
            </a:r>
            <a:endParaRPr sz="1200"/>
          </a:p>
          <a:p>
            <a:pPr indent="-406400" lvl="0" marL="457200" rtl="0" algn="just">
              <a:lnSpc>
                <a:spcPct val="100000"/>
              </a:lnSpc>
              <a:spcBef>
                <a:spcPts val="600"/>
              </a:spcBef>
              <a:spcAft>
                <a:spcPts val="0"/>
              </a:spcAft>
              <a:buSzPts val="2800"/>
              <a:buChar char="●"/>
            </a:pPr>
            <a:r>
              <a:rPr lang="en-GB" sz="1200"/>
              <a:t>"Výuková platforma je integrovaná sada interaktivních online služeb, které poskytují učitelům, studentům, rodičům a dalším osobám zapojeným do vzdělávání informace, nástroje a zdroje na podporu a zlepšení poskytování a řízení vzdělávání." (eLiterate, https://eliterate.us/what-is-a-learning-platform/)</a:t>
            </a:r>
            <a:endParaRPr sz="1200"/>
          </a:p>
          <a:p>
            <a:pPr indent="-406400" lvl="0" marL="457200" rtl="0" algn="just">
              <a:lnSpc>
                <a:spcPct val="100000"/>
              </a:lnSpc>
              <a:spcBef>
                <a:spcPts val="600"/>
              </a:spcBef>
              <a:spcAft>
                <a:spcPts val="0"/>
              </a:spcAft>
              <a:buSzPts val="2800"/>
              <a:buChar char="●"/>
            </a:pPr>
            <a:r>
              <a:rPr lang="en-GB" sz="1200"/>
              <a:t>„Vzdělávací platforma nebo akademická platforma je virtuální program, jehož funkcí je vytvářet virtuální prostory pro sdílení informací. Je určen pro učitele a studenty. Je široce používán na univerzitách a školách, a to jak tváří v tvář, tak online.“ (GMOL Solutions, https://gmolsolutions.com/en/blog/what-are-educational-platforms-for/ )</a:t>
            </a:r>
            <a:endParaRPr sz="1200"/>
          </a:p>
          <a:p>
            <a:pPr indent="-406400" lvl="0" marL="457200" rtl="0" algn="just">
              <a:lnSpc>
                <a:spcPct val="100000"/>
              </a:lnSpc>
              <a:spcBef>
                <a:spcPts val="600"/>
              </a:spcBef>
              <a:spcAft>
                <a:spcPts val="0"/>
              </a:spcAft>
              <a:buSzPts val="2800"/>
              <a:buChar char="●"/>
            </a:pPr>
            <a:r>
              <a:rPr lang="en-GB" sz="1200"/>
              <a:t>"Vzdělávací platforma je široce používaný termín, který se používá k definování integrity nástrojů a služeb pro psaní, ukládání, šíření digitální komunikace, řízení aktivit studentů, vyhledávání informací atd."</a:t>
            </a:r>
            <a:endParaRPr sz="1200"/>
          </a:p>
          <a:p>
            <a:pPr indent="-317500" lvl="0" marL="457200" rtl="0" algn="just">
              <a:lnSpc>
                <a:spcPct val="100000"/>
              </a:lnSpc>
              <a:spcBef>
                <a:spcPts val="600"/>
              </a:spcBef>
              <a:spcAft>
                <a:spcPts val="0"/>
              </a:spcAft>
              <a:buSzPts val="1400"/>
              <a:buChar char="●"/>
            </a:pPr>
            <a:r>
              <a:t/>
            </a:r>
            <a:endParaRPr sz="1400"/>
          </a:p>
          <a:p>
            <a:pPr indent="-419100" lvl="0" marL="457200" rtl="0" algn="just">
              <a:lnSpc>
                <a:spcPct val="100000"/>
              </a:lnSpc>
              <a:spcBef>
                <a:spcPts val="600"/>
              </a:spcBef>
              <a:spcAft>
                <a:spcPts val="0"/>
              </a:spcAft>
              <a:buSzPts val="3000"/>
              <a:buChar char="●"/>
            </a:pPr>
            <a:r>
              <a:rPr lang="en-GB" sz="1000"/>
              <a:t>(IGI Global, </a:t>
            </a:r>
            <a:r>
              <a:rPr lang="en-GB" sz="1000" u="sng">
                <a:solidFill>
                  <a:schemeClr val="hlink"/>
                </a:solidFill>
                <a:hlinkClick r:id="rId3"/>
              </a:rPr>
              <a:t>https://www.igi-global.com/dictionary/emerging-platform-education/42260</a:t>
            </a:r>
            <a:r>
              <a:rPr lang="en-GB" sz="1000"/>
              <a:t> )</a:t>
            </a:r>
            <a:endParaRPr/>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descr="A picture containing knife&#10;&#10;Description automatically generated" id="441" name="Google Shape;441;p60"/>
          <p:cNvPicPr preferRelativeResize="0"/>
          <p:nvPr/>
        </p:nvPicPr>
        <p:blipFill rotWithShape="1">
          <a:blip r:embed="rId3">
            <a:alphaModFix/>
          </a:blip>
          <a:srcRect b="6288" l="3592" r="27408" t="12865"/>
          <a:stretch/>
        </p:blipFill>
        <p:spPr>
          <a:xfrm>
            <a:off x="516910" y="3938256"/>
            <a:ext cx="2289190" cy="550075"/>
          </a:xfrm>
          <a:prstGeom prst="rect">
            <a:avLst/>
          </a:prstGeom>
          <a:noFill/>
          <a:ln>
            <a:noFill/>
          </a:ln>
        </p:spPr>
      </p:pic>
      <p:sp>
        <p:nvSpPr>
          <p:cNvPr id="442" name="Google Shape;442;p60"/>
          <p:cNvSpPr txBox="1"/>
          <p:nvPr/>
        </p:nvSpPr>
        <p:spPr>
          <a:xfrm>
            <a:off x="2806100" y="3934333"/>
            <a:ext cx="2773982"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600" u="none" cap="none" strike="noStrike">
                <a:solidFill>
                  <a:srgbClr val="000000"/>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a:p>
            <a:pPr indent="0" lvl="0" marL="0" marR="0" rtl="0" algn="l">
              <a:lnSpc>
                <a:spcPct val="100000"/>
              </a:lnSpc>
              <a:spcBef>
                <a:spcPts val="0"/>
              </a:spcBef>
              <a:spcAft>
                <a:spcPts val="0"/>
              </a:spcAft>
              <a:buNone/>
            </a:pPr>
            <a:r>
              <a:rPr b="0" i="0" lang="en-GB" sz="600" u="none" cap="none" strike="noStrike">
                <a:solidFill>
                  <a:srgbClr val="000000"/>
                </a:solidFill>
                <a:latin typeface="Arial"/>
                <a:ea typeface="Arial"/>
                <a:cs typeface="Arial"/>
                <a:sym typeface="Arial"/>
              </a:rPr>
              <a:t>Project Number:</a:t>
            </a:r>
            <a:endParaRPr b="0" i="0" sz="600" u="none" cap="none" strike="noStrike">
              <a:solidFill>
                <a:srgbClr val="000000"/>
              </a:solidFill>
              <a:latin typeface="Arial"/>
              <a:ea typeface="Arial"/>
              <a:cs typeface="Arial"/>
              <a:sym typeface="Arial"/>
            </a:endParaRPr>
          </a:p>
        </p:txBody>
      </p:sp>
      <p:pic>
        <p:nvPicPr>
          <p:cNvPr descr="A close up of a sign&#10;&#10;Description automatically generated" id="443" name="Google Shape;443;p60"/>
          <p:cNvPicPr preferRelativeResize="0"/>
          <p:nvPr/>
        </p:nvPicPr>
        <p:blipFill rotWithShape="1">
          <a:blip r:embed="rId4">
            <a:alphaModFix/>
          </a:blip>
          <a:srcRect b="0" l="0" r="0" t="0"/>
          <a:stretch/>
        </p:blipFill>
        <p:spPr>
          <a:xfrm>
            <a:off x="3519518" y="3077625"/>
            <a:ext cx="922129" cy="459605"/>
          </a:xfrm>
          <a:prstGeom prst="rect">
            <a:avLst/>
          </a:prstGeom>
          <a:noFill/>
          <a:ln>
            <a:noFill/>
          </a:ln>
        </p:spPr>
      </p:pic>
      <p:pic>
        <p:nvPicPr>
          <p:cNvPr descr="A picture containing sitting, dark, computer, computer&#10;&#10;Description automatically generated" id="444" name="Google Shape;444;p60"/>
          <p:cNvPicPr preferRelativeResize="0"/>
          <p:nvPr/>
        </p:nvPicPr>
        <p:blipFill rotWithShape="1">
          <a:blip r:embed="rId5">
            <a:alphaModFix/>
          </a:blip>
          <a:srcRect b="0" l="0" r="0" t="0"/>
          <a:stretch/>
        </p:blipFill>
        <p:spPr>
          <a:xfrm>
            <a:off x="1862002" y="3206766"/>
            <a:ext cx="1489107" cy="378232"/>
          </a:xfrm>
          <a:prstGeom prst="rect">
            <a:avLst/>
          </a:prstGeom>
          <a:noFill/>
          <a:ln>
            <a:noFill/>
          </a:ln>
        </p:spPr>
      </p:pic>
      <p:pic>
        <p:nvPicPr>
          <p:cNvPr descr="A close up of a sign&#10;&#10;Description automatically generated" id="445" name="Google Shape;445;p60"/>
          <p:cNvPicPr preferRelativeResize="0"/>
          <p:nvPr/>
        </p:nvPicPr>
        <p:blipFill rotWithShape="1">
          <a:blip r:embed="rId6">
            <a:alphaModFix/>
          </a:blip>
          <a:srcRect b="0" l="0" r="0" t="0"/>
          <a:stretch/>
        </p:blipFill>
        <p:spPr>
          <a:xfrm>
            <a:off x="4682873" y="3041465"/>
            <a:ext cx="470085" cy="673469"/>
          </a:xfrm>
          <a:prstGeom prst="rect">
            <a:avLst/>
          </a:prstGeom>
          <a:noFill/>
          <a:ln>
            <a:noFill/>
          </a:ln>
        </p:spPr>
      </p:pic>
      <p:pic>
        <p:nvPicPr>
          <p:cNvPr descr="A picture containing drawing&#10;&#10;Description automatically generated" id="446" name="Google Shape;446;p60"/>
          <p:cNvPicPr preferRelativeResize="0"/>
          <p:nvPr/>
        </p:nvPicPr>
        <p:blipFill rotWithShape="1">
          <a:blip r:embed="rId7">
            <a:alphaModFix/>
          </a:blip>
          <a:srcRect b="0" l="0" r="0" t="0"/>
          <a:stretch/>
        </p:blipFill>
        <p:spPr>
          <a:xfrm>
            <a:off x="1154526" y="3142506"/>
            <a:ext cx="535828" cy="475311"/>
          </a:xfrm>
          <a:prstGeom prst="rect">
            <a:avLst/>
          </a:prstGeom>
          <a:noFill/>
          <a:ln>
            <a:noFill/>
          </a:ln>
        </p:spPr>
      </p:pic>
      <p:pic>
        <p:nvPicPr>
          <p:cNvPr descr="A picture containing drawing&#10;&#10;Description automatically generated" id="447" name="Google Shape;447;p60"/>
          <p:cNvPicPr preferRelativeResize="0"/>
          <p:nvPr/>
        </p:nvPicPr>
        <p:blipFill rotWithShape="1">
          <a:blip r:embed="rId8">
            <a:alphaModFix/>
          </a:blip>
          <a:srcRect b="0" l="0" r="0" t="0"/>
          <a:stretch/>
        </p:blipFill>
        <p:spPr>
          <a:xfrm>
            <a:off x="88682" y="2967114"/>
            <a:ext cx="1270000" cy="762000"/>
          </a:xfrm>
          <a:prstGeom prst="rect">
            <a:avLst/>
          </a:prstGeom>
          <a:noFill/>
          <a:ln>
            <a:noFill/>
          </a:ln>
        </p:spPr>
      </p:pic>
      <p:pic>
        <p:nvPicPr>
          <p:cNvPr id="448" name="Google Shape;448;p60"/>
          <p:cNvPicPr preferRelativeResize="0"/>
          <p:nvPr/>
        </p:nvPicPr>
        <p:blipFill rotWithShape="1">
          <a:blip r:embed="rId9">
            <a:alphaModFix/>
          </a:blip>
          <a:srcRect b="0" l="0" r="0" t="0"/>
          <a:stretch/>
        </p:blipFill>
        <p:spPr>
          <a:xfrm>
            <a:off x="5390543" y="3158998"/>
            <a:ext cx="1081608" cy="409573"/>
          </a:xfrm>
          <a:prstGeom prst="rect">
            <a:avLst/>
          </a:prstGeom>
          <a:noFill/>
          <a:ln>
            <a:noFill/>
          </a:ln>
        </p:spPr>
      </p:pic>
      <p:pic>
        <p:nvPicPr>
          <p:cNvPr descr="A picture containing drawing, plate, cup&#10;&#10;Description automatically generated" id="449" name="Google Shape;449;p60"/>
          <p:cNvPicPr preferRelativeResize="0"/>
          <p:nvPr/>
        </p:nvPicPr>
        <p:blipFill rotWithShape="1">
          <a:blip r:embed="rId10">
            <a:alphaModFix/>
          </a:blip>
          <a:srcRect b="0" l="0" r="0" t="0"/>
          <a:stretch/>
        </p:blipFill>
        <p:spPr>
          <a:xfrm>
            <a:off x="6676298" y="3077625"/>
            <a:ext cx="593129" cy="572317"/>
          </a:xfrm>
          <a:prstGeom prst="rect">
            <a:avLst/>
          </a:prstGeom>
          <a:noFill/>
          <a:ln>
            <a:noFill/>
          </a:ln>
        </p:spPr>
      </p:pic>
      <p:pic>
        <p:nvPicPr>
          <p:cNvPr descr="A drawing of a cartoon character&#10;&#10;Description automatically generated" id="450" name="Google Shape;450;p60"/>
          <p:cNvPicPr preferRelativeResize="0"/>
          <p:nvPr/>
        </p:nvPicPr>
        <p:blipFill rotWithShape="1">
          <a:blip r:embed="rId11">
            <a:alphaModFix/>
          </a:blip>
          <a:srcRect b="0" l="0" r="0" t="0"/>
          <a:stretch/>
        </p:blipFill>
        <p:spPr>
          <a:xfrm>
            <a:off x="2538659" y="676010"/>
            <a:ext cx="2495068" cy="20045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a:t>
            </a:r>
            <a:r>
              <a:rPr lang="en-GB"/>
              <a:t> Interaktivní platformy pro vzdělávání: definice, vlastnosti a příklady</a:t>
            </a:r>
            <a:endParaRPr/>
          </a:p>
        </p:txBody>
      </p:sp>
      <p:sp>
        <p:nvSpPr>
          <p:cNvPr id="100" name="Google Shape;100;p7"/>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Výhody</a:t>
            </a:r>
            <a:r>
              <a:rPr lang="en-GB" sz="2000"/>
              <a:t>	(1)	</a:t>
            </a:r>
            <a:endParaRPr/>
          </a:p>
          <a:p>
            <a:pPr indent="-228600" lvl="0" marL="457200" rtl="0" algn="just">
              <a:lnSpc>
                <a:spcPct val="100000"/>
              </a:lnSpc>
              <a:spcBef>
                <a:spcPts val="600"/>
              </a:spcBef>
              <a:spcAft>
                <a:spcPts val="0"/>
              </a:spcAft>
              <a:buSzPts val="3000"/>
              <a:buNone/>
            </a:pPr>
            <a:r>
              <a:t/>
            </a:r>
            <a:endParaRPr b="1" sz="1400">
              <a:solidFill>
                <a:srgbClr val="216BE0"/>
              </a:solidFill>
            </a:endParaRPr>
          </a:p>
          <a:p>
            <a:pPr indent="-419100" lvl="0" marL="457200" rtl="0" algn="just">
              <a:lnSpc>
                <a:spcPct val="100000"/>
              </a:lnSpc>
              <a:spcBef>
                <a:spcPts val="600"/>
              </a:spcBef>
              <a:spcAft>
                <a:spcPts val="0"/>
              </a:spcAft>
              <a:buSzPts val="3000"/>
              <a:buChar char="●"/>
            </a:pPr>
            <a:r>
              <a:rPr b="1" lang="en-GB" sz="1400">
                <a:solidFill>
                  <a:srgbClr val="216BE0"/>
                </a:solidFill>
              </a:rPr>
              <a:t>Přizpůsobené učení: </a:t>
            </a:r>
            <a:r>
              <a:rPr lang="en-GB" sz="1400">
                <a:solidFill>
                  <a:srgbClr val="1E1E1E"/>
                </a:solidFill>
              </a:rPr>
              <a:t>interaktivní platformy nabízejí personalizovaný obsah, který vyhovuje požadavkům různých geografických oblastí, úrovní znalostí a kompetencí.</a:t>
            </a:r>
            <a:endParaRPr sz="1400"/>
          </a:p>
          <a:p>
            <a:pPr indent="-419100" lvl="0" marL="457200" rtl="0" algn="just">
              <a:lnSpc>
                <a:spcPct val="100000"/>
              </a:lnSpc>
              <a:spcBef>
                <a:spcPts val="600"/>
              </a:spcBef>
              <a:spcAft>
                <a:spcPts val="0"/>
              </a:spcAft>
              <a:buSzPts val="3000"/>
              <a:buChar char="●"/>
            </a:pPr>
            <a:r>
              <a:rPr b="1" lang="en-GB" sz="1400">
                <a:solidFill>
                  <a:srgbClr val="216BE0"/>
                </a:solidFill>
              </a:rPr>
              <a:t>Train-as-you-go:</a:t>
            </a:r>
            <a:r>
              <a:rPr lang="en-GB" sz="1400">
                <a:solidFill>
                  <a:srgbClr val="1E1E1E"/>
                </a:solidFill>
              </a:rPr>
              <a:t> digitální platformy fungují na principu vlaku za jízdy; studenti nemusí zastavovat proces učení jen proto, že nejsou přítomni v prostorách vzdělávací jednotky.</a:t>
            </a:r>
            <a:endParaRPr sz="1400"/>
          </a:p>
          <a:p>
            <a:pPr indent="-419100" lvl="0" marL="457200" rtl="0" algn="just">
              <a:lnSpc>
                <a:spcPct val="100000"/>
              </a:lnSpc>
              <a:spcBef>
                <a:spcPts val="600"/>
              </a:spcBef>
              <a:spcAft>
                <a:spcPts val="0"/>
              </a:spcAft>
              <a:buSzPts val="3000"/>
              <a:buChar char="●"/>
            </a:pPr>
            <a:r>
              <a:rPr b="1" lang="en-GB" sz="1400">
                <a:solidFill>
                  <a:srgbClr val="216BE0"/>
                </a:solidFill>
              </a:rPr>
              <a:t>Virtuální výuka vedená instruktorem:</a:t>
            </a:r>
            <a:r>
              <a:rPr lang="en-GB" sz="1400">
                <a:solidFill>
                  <a:srgbClr val="1E1E1E"/>
                </a:solidFill>
              </a:rPr>
              <a:t> i když si student prohlíží řadu animací, prezentací, průvodců a simulací, instruktor vždy zůstává přítomen, aby mohl komunikovat, objasňovat, vysvětlovat, a proto propůjčuje lekci důstojný „lidský“ dotek.</a:t>
            </a:r>
            <a:endParaRPr sz="1400">
              <a:solidFill>
                <a:srgbClr val="1E1E1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A.3.1 </a:t>
            </a:r>
            <a:r>
              <a:rPr lang="en-GB"/>
              <a:t> Interaktivní platformy pro vzdělávání: definice, vlastnosti a příklady</a:t>
            </a:r>
            <a:endParaRPr/>
          </a:p>
        </p:txBody>
      </p:sp>
      <p:sp>
        <p:nvSpPr>
          <p:cNvPr id="106" name="Google Shape;106;p8"/>
          <p:cNvSpPr txBox="1"/>
          <p:nvPr>
            <p:ph idx="1" type="body"/>
          </p:nvPr>
        </p:nvSpPr>
        <p:spPr>
          <a:xfrm>
            <a:off x="582200" y="914400"/>
            <a:ext cx="6525300" cy="38806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Features	(2)	</a:t>
            </a:r>
            <a:endParaRPr/>
          </a:p>
          <a:p>
            <a:pPr indent="-419100" lvl="0" marL="457200" rtl="0" algn="just">
              <a:lnSpc>
                <a:spcPct val="100000"/>
              </a:lnSpc>
              <a:spcBef>
                <a:spcPts val="600"/>
              </a:spcBef>
              <a:spcAft>
                <a:spcPts val="0"/>
              </a:spcAft>
              <a:buSzPts val="3000"/>
              <a:buChar char="●"/>
            </a:pPr>
            <a:r>
              <a:rPr b="1" lang="en-GB" sz="1400">
                <a:solidFill>
                  <a:srgbClr val="216BE0"/>
                </a:solidFill>
              </a:rPr>
              <a:t>Učení orientované na aktivity:</a:t>
            </a:r>
            <a:r>
              <a:rPr b="1" lang="en-GB" sz="1400">
                <a:solidFill>
                  <a:srgbClr val="1E1E1E"/>
                </a:solidFill>
              </a:rPr>
              <a:t> </a:t>
            </a:r>
            <a:r>
              <a:rPr lang="en-GB" sz="1400">
                <a:solidFill>
                  <a:srgbClr val="1E1E1E"/>
                </a:solidFill>
              </a:rPr>
              <a:t>aktivity zahrnuté v interaktivních platformách (od online kvízů a simulací aplikací po hraní rolí, učení založené na scénářích, případové studie, praktické procvičování) činí proces učení zajímavým, informativním, užitečným a zvyšují míru zapojení studentů. exponenciálně.</a:t>
            </a:r>
            <a:endParaRPr b="1" sz="1400">
              <a:solidFill>
                <a:srgbClr val="1E1E1E"/>
              </a:solidFill>
            </a:endParaRPr>
          </a:p>
          <a:p>
            <a:pPr indent="-419100" lvl="0" marL="457200" rtl="0" algn="just">
              <a:lnSpc>
                <a:spcPct val="100000"/>
              </a:lnSpc>
              <a:spcBef>
                <a:spcPts val="600"/>
              </a:spcBef>
              <a:spcAft>
                <a:spcPts val="0"/>
              </a:spcAft>
              <a:buSzPts val="3000"/>
              <a:buChar char="●"/>
            </a:pPr>
            <a:r>
              <a:rPr b="1" lang="en-GB" sz="1400">
                <a:solidFill>
                  <a:srgbClr val="216BE0"/>
                </a:solidFill>
              </a:rPr>
              <a:t>Interaktivní nástroje:</a:t>
            </a:r>
            <a:r>
              <a:rPr lang="en-GB" sz="1400">
                <a:solidFill>
                  <a:srgbClr val="1E1E1E"/>
                </a:solidFill>
              </a:rPr>
              <a:t> četné nástroje a techniky (např. e-knihy, interaktivní soubory PDF, gamifikace, žebříčky, lekce ke stažení, upravitelné dokumenty a spolupráce na dálku ve třídě) zvyšují interaktivitu a vytvářejí cestu k výsledkům založeným na výkonu.</a:t>
            </a:r>
            <a:endParaRPr b="1" sz="1400">
              <a:solidFill>
                <a:srgbClr val="216BE0"/>
              </a:solidFill>
            </a:endParaRPr>
          </a:p>
          <a:p>
            <a:pPr indent="-419100" lvl="0" marL="457200" rtl="0" algn="just">
              <a:lnSpc>
                <a:spcPct val="100000"/>
              </a:lnSpc>
              <a:spcBef>
                <a:spcPts val="600"/>
              </a:spcBef>
              <a:spcAft>
                <a:spcPts val="0"/>
              </a:spcAft>
              <a:buSzPts val="3000"/>
              <a:buChar char="●"/>
            </a:pPr>
            <a:r>
              <a:rPr b="1" lang="en-GB" sz="1400">
                <a:solidFill>
                  <a:srgbClr val="216BE0"/>
                </a:solidFill>
              </a:rPr>
              <a:t>Komplexní výsledné zprávy: </a:t>
            </a:r>
            <a:r>
              <a:rPr lang="en-GB" sz="1400"/>
              <a:t>online platformy umožňují učitelům připravovat odborně navržené, dobře zpracované a informativní zprávy o sledování výsledků studentů a výsledcích hodnocení, a to komplexním způsobem.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úkol 1 </a:t>
            </a:r>
            <a:endParaRPr/>
          </a:p>
        </p:txBody>
      </p:sp>
      <p:sp>
        <p:nvSpPr>
          <p:cNvPr id="112" name="Google Shape;112;p9"/>
          <p:cNvSpPr txBox="1"/>
          <p:nvPr>
            <p:ph idx="1" type="body"/>
          </p:nvPr>
        </p:nvSpPr>
        <p:spPr>
          <a:xfrm>
            <a:off x="582200" y="1040900"/>
            <a:ext cx="6525300" cy="374669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None/>
            </a:pPr>
            <a:r>
              <a:rPr b="1" lang="en-GB" sz="1400" u="sng"/>
              <a:t>Pracovat v párech</a:t>
            </a:r>
            <a:endParaRPr b="1" sz="1400" u="sng"/>
          </a:p>
          <a:p>
            <a:pPr indent="0" lvl="0" marL="38100" rtl="0" algn="l">
              <a:lnSpc>
                <a:spcPct val="100000"/>
              </a:lnSpc>
              <a:spcBef>
                <a:spcPts val="600"/>
              </a:spcBef>
              <a:spcAft>
                <a:spcPts val="0"/>
              </a:spcAft>
              <a:buNone/>
            </a:pPr>
            <a:r>
              <a:t/>
            </a:r>
            <a:endParaRPr b="1" sz="1400" u="sng"/>
          </a:p>
          <a:p>
            <a:pPr indent="0" lvl="0" marL="38100" rtl="0" algn="l">
              <a:lnSpc>
                <a:spcPct val="100000"/>
              </a:lnSpc>
              <a:spcBef>
                <a:spcPts val="600"/>
              </a:spcBef>
              <a:spcAft>
                <a:spcPts val="0"/>
              </a:spcAft>
              <a:buNone/>
            </a:pPr>
            <a:r>
              <a:rPr b="1" lang="en-GB" sz="1400" u="sng"/>
              <a:t>⮚ Vytvořte páry;</a:t>
            </a:r>
            <a:endParaRPr b="1" sz="1400" u="sng"/>
          </a:p>
          <a:p>
            <a:pPr indent="0" lvl="0" marL="38100" rtl="0" algn="l">
              <a:lnSpc>
                <a:spcPct val="100000"/>
              </a:lnSpc>
              <a:spcBef>
                <a:spcPts val="600"/>
              </a:spcBef>
              <a:spcAft>
                <a:spcPts val="0"/>
              </a:spcAft>
              <a:buNone/>
            </a:pPr>
            <a:r>
              <a:rPr b="1" lang="en-GB" sz="1400" u="sng"/>
              <a:t>⮚ Zeptejte se svého páru, ale také mu/jí odpovězte na následující otázky:</a:t>
            </a:r>
            <a:endParaRPr b="1" sz="1400" u="sng"/>
          </a:p>
          <a:p>
            <a:pPr indent="-228600" lvl="0" marL="457200" rtl="0" algn="l">
              <a:lnSpc>
                <a:spcPct val="100000"/>
              </a:lnSpc>
              <a:spcBef>
                <a:spcPts val="600"/>
              </a:spcBef>
              <a:spcAft>
                <a:spcPts val="0"/>
              </a:spcAft>
              <a:buSzPts val="3000"/>
              <a:buNone/>
            </a:pPr>
            <a:r>
              <a:t/>
            </a:r>
            <a:endParaRPr b="1" sz="1400"/>
          </a:p>
          <a:p>
            <a:pPr indent="0" lvl="0" marL="38100" rtl="0" algn="l">
              <a:lnSpc>
                <a:spcPct val="100000"/>
              </a:lnSpc>
              <a:spcBef>
                <a:spcPts val="600"/>
              </a:spcBef>
              <a:spcAft>
                <a:spcPts val="0"/>
              </a:spcAft>
              <a:buNone/>
            </a:pPr>
            <a:r>
              <a:rPr b="1" i="1" lang="en-GB" sz="1400">
                <a:solidFill>
                  <a:srgbClr val="216BE0"/>
                </a:solidFill>
              </a:rPr>
              <a:t>Jaký máte názor na interaktivní platformy pro vzdělávání: jsou užitečné pro školní výkony žáků? Ale pro učitele?</a:t>
            </a:r>
            <a:endParaRPr b="1" i="1" sz="1400">
              <a:solidFill>
                <a:srgbClr val="216BE0"/>
              </a:solidFill>
            </a:endParaRPr>
          </a:p>
          <a:p>
            <a:pPr indent="0" lvl="0" marL="38100" rtl="0" algn="l">
              <a:lnSpc>
                <a:spcPct val="100000"/>
              </a:lnSpc>
              <a:spcBef>
                <a:spcPts val="600"/>
              </a:spcBef>
              <a:spcAft>
                <a:spcPts val="0"/>
              </a:spcAft>
              <a:buNone/>
            </a:pPr>
            <a:r>
              <a:rPr b="1" i="1" lang="en-GB" sz="1400">
                <a:solidFill>
                  <a:srgbClr val="216BE0"/>
                </a:solidFill>
              </a:rPr>
              <a:t>Použili jste dříve takové platformy? Kteří?</a:t>
            </a:r>
            <a:endParaRPr b="1" i="1" sz="1400">
              <a:solidFill>
                <a:srgbClr val="216BE0"/>
              </a:solidFill>
            </a:endParaRPr>
          </a:p>
          <a:p>
            <a:pPr indent="0" lvl="0" marL="38100" rtl="0" algn="l">
              <a:lnSpc>
                <a:spcPct val="100000"/>
              </a:lnSpc>
              <a:spcBef>
                <a:spcPts val="600"/>
              </a:spcBef>
              <a:spcAft>
                <a:spcPts val="0"/>
              </a:spcAft>
              <a:buNone/>
            </a:pPr>
            <a:r>
              <a:t/>
            </a:r>
            <a:endParaRPr b="1" i="1" sz="1400">
              <a:solidFill>
                <a:srgbClr val="216BE0"/>
              </a:solidFill>
            </a:endParaRPr>
          </a:p>
          <a:p>
            <a:pPr indent="0" lvl="0" marL="38100" rtl="0" algn="l">
              <a:lnSpc>
                <a:spcPct val="100000"/>
              </a:lnSpc>
              <a:spcBef>
                <a:spcPts val="600"/>
              </a:spcBef>
              <a:spcAft>
                <a:spcPts val="0"/>
              </a:spcAft>
              <a:buNone/>
            </a:pPr>
            <a:r>
              <a:rPr b="1" i="1" lang="en-GB" sz="1400">
                <a:solidFill>
                  <a:srgbClr val="216BE0"/>
                </a:solidFill>
              </a:rPr>
              <a:t>Pracovní doba: 5 minut</a:t>
            </a:r>
            <a:endParaRPr b="1" i="1" sz="1400">
              <a:solidFill>
                <a:srgbClr val="216BE0"/>
              </a:solidFill>
            </a:endParaRPr>
          </a:p>
          <a:p>
            <a:pPr indent="0" lvl="0" marL="38100" rtl="0" algn="l">
              <a:lnSpc>
                <a:spcPct val="100000"/>
              </a:lnSpc>
              <a:spcBef>
                <a:spcPts val="600"/>
              </a:spcBef>
              <a:spcAft>
                <a:spcPts val="0"/>
              </a:spcAft>
              <a:buSzPts val="3000"/>
              <a:buNone/>
            </a:pPr>
            <a:r>
              <a:t/>
            </a:r>
            <a:endParaRPr b="1" i="1" sz="1400">
              <a:solidFill>
                <a:srgbClr val="216BE0"/>
              </a:solidFill>
            </a:endParaRPr>
          </a:p>
        </p:txBody>
      </p:sp>
      <p:pic>
        <p:nvPicPr>
          <p:cNvPr descr="hard thinking face /&gt; | Funny emoticons, Animated emoticons, Funny emoji  faces" id="113" name="Google Shape;113;p9"/>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ab template">
  <a:themeElements>
    <a:clrScheme name="Custom 347">
      <a:dk1>
        <a:srgbClr val="3E4A63"/>
      </a:dk1>
      <a:lt1>
        <a:srgbClr val="FFFFFF"/>
      </a:lt1>
      <a:dk2>
        <a:srgbClr val="ACBCD3"/>
      </a:dk2>
      <a:lt2>
        <a:srgbClr val="EEEEEE"/>
      </a:lt2>
      <a:accent1>
        <a:srgbClr val="F4D7B7"/>
      </a:accent1>
      <a:accent2>
        <a:srgbClr val="E6C393"/>
      </a:accent2>
      <a:accent3>
        <a:srgbClr val="B1CDF4"/>
      </a:accent3>
      <a:accent4>
        <a:srgbClr val="6D9EEB"/>
      </a:accent4>
      <a:accent5>
        <a:srgbClr val="F8BAB6"/>
      </a:accent5>
      <a:accent6>
        <a:srgbClr val="B6D7A8"/>
      </a:accent6>
      <a:hlink>
        <a:srgbClr val="3E4A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Georgeta Chirlesan</dc:creator>
</cp:coreProperties>
</file>